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58" r:id="rId3"/>
    <p:sldId id="259" r:id="rId4"/>
    <p:sldId id="260" r:id="rId5"/>
    <p:sldId id="262" r:id="rId6"/>
    <p:sldId id="268" r:id="rId7"/>
    <p:sldId id="269" r:id="rId8"/>
    <p:sldId id="266" r:id="rId9"/>
    <p:sldId id="267" r:id="rId10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1B4DCD-AA80-40D2-A69B-9B386A9B42B4}" type="datetimeFigureOut">
              <a:rPr lang="pt-BR" smtClean="0"/>
              <a:t>18/05/2015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30A79E-2812-4908-8292-DF7B40B9CFDB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45628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CB8A4-336E-408E-9D3E-DCDCDF383F24}" type="datetimeFigureOut">
              <a:rPr lang="pt-BR" smtClean="0"/>
              <a:t>18/05/2015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404E2-2C2F-4DA8-952A-9FD4775502F9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37707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CB8A4-336E-408E-9D3E-DCDCDF383F24}" type="datetimeFigureOut">
              <a:rPr lang="pt-BR" smtClean="0"/>
              <a:t>18/05/2015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404E2-2C2F-4DA8-952A-9FD4775502F9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89788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CB8A4-336E-408E-9D3E-DCDCDF383F24}" type="datetimeFigureOut">
              <a:rPr lang="pt-BR" smtClean="0"/>
              <a:t>18/05/2015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404E2-2C2F-4DA8-952A-9FD4775502F9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615212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CB8A4-336E-408E-9D3E-DCDCDF383F24}" type="datetimeFigureOut">
              <a:rPr lang="pt-BR" smtClean="0"/>
              <a:t>18/05/2015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404E2-2C2F-4DA8-952A-9FD4775502F9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492713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CB8A4-336E-408E-9D3E-DCDCDF383F24}" type="datetimeFigureOut">
              <a:rPr lang="pt-BR" smtClean="0"/>
              <a:t>18/05/2015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404E2-2C2F-4DA8-952A-9FD4775502F9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95623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CB8A4-336E-408E-9D3E-DCDCDF383F24}" type="datetimeFigureOut">
              <a:rPr lang="pt-BR" smtClean="0"/>
              <a:t>18/05/2015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404E2-2C2F-4DA8-952A-9FD4775502F9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54959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CB8A4-336E-408E-9D3E-DCDCDF383F24}" type="datetimeFigureOut">
              <a:rPr lang="pt-BR" smtClean="0"/>
              <a:t>18/05/2015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404E2-2C2F-4DA8-952A-9FD4775502F9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20387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CB8A4-336E-408E-9D3E-DCDCDF383F24}" type="datetimeFigureOut">
              <a:rPr lang="pt-BR" smtClean="0"/>
              <a:t>18/05/2015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404E2-2C2F-4DA8-952A-9FD4775502F9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111957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CB8A4-336E-408E-9D3E-DCDCDF383F24}" type="datetimeFigureOut">
              <a:rPr lang="pt-BR" smtClean="0"/>
              <a:t>18/05/2015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404E2-2C2F-4DA8-952A-9FD4775502F9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0878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CB8A4-336E-408E-9D3E-DCDCDF383F24}" type="datetimeFigureOut">
              <a:rPr lang="pt-BR" smtClean="0"/>
              <a:t>18/05/2015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404E2-2C2F-4DA8-952A-9FD4775502F9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08273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CB8A4-336E-408E-9D3E-DCDCDF383F24}" type="datetimeFigureOut">
              <a:rPr lang="pt-BR" smtClean="0"/>
              <a:t>18/05/2015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404E2-2C2F-4DA8-952A-9FD4775502F9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2903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7CB8A4-336E-408E-9D3E-DCDCDF383F24}" type="datetimeFigureOut">
              <a:rPr lang="pt-BR" smtClean="0"/>
              <a:t>18/05/2015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E404E2-2C2F-4DA8-952A-9FD4775502F9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70202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468313" y="333375"/>
            <a:ext cx="58324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BR" altLang="pt-BR" b="1" dirty="0">
                <a:solidFill>
                  <a:schemeClr val="bg1"/>
                </a:solidFill>
                <a:latin typeface="Tahoma" pitchFamily="34" charset="0"/>
              </a:rPr>
              <a:t>Teste</a:t>
            </a:r>
          </a:p>
        </p:txBody>
      </p:sp>
      <p:pic>
        <p:nvPicPr>
          <p:cNvPr id="6149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6350000"/>
            <a:ext cx="817245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901701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Line 13"/>
          <p:cNvSpPr>
            <a:spLocks noChangeShapeType="1"/>
          </p:cNvSpPr>
          <p:nvPr/>
        </p:nvSpPr>
        <p:spPr bwMode="auto">
          <a:xfrm>
            <a:off x="395288" y="692150"/>
            <a:ext cx="4824412" cy="0"/>
          </a:xfrm>
          <a:prstGeom prst="line">
            <a:avLst/>
          </a:prstGeom>
          <a:noFill/>
          <a:ln w="28575">
            <a:solidFill>
              <a:srgbClr val="00336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 dirty="0"/>
          </a:p>
        </p:txBody>
      </p:sp>
      <p:sp>
        <p:nvSpPr>
          <p:cNvPr id="1040" name="Line 16"/>
          <p:cNvSpPr>
            <a:spLocks noChangeShapeType="1"/>
          </p:cNvSpPr>
          <p:nvPr/>
        </p:nvSpPr>
        <p:spPr bwMode="auto">
          <a:xfrm>
            <a:off x="395288" y="692150"/>
            <a:ext cx="0" cy="215900"/>
          </a:xfrm>
          <a:prstGeom prst="line">
            <a:avLst/>
          </a:prstGeom>
          <a:noFill/>
          <a:ln w="28575">
            <a:solidFill>
              <a:srgbClr val="00336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 dirty="0"/>
          </a:p>
        </p:txBody>
      </p:sp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8575" y="6057900"/>
            <a:ext cx="1495425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C:\Users\r1704617\AppData\Local\Microsoft\Windows\Temporary Internet Files\Content.Outlook\33P53WGV\Logo Ipea - 50 ano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2325" y="6124574"/>
            <a:ext cx="1971675" cy="728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683568" y="134076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pt-BR" dirty="0"/>
              <a:t/>
            </a:r>
            <a:br>
              <a:rPr lang="pt-BR" dirty="0"/>
            </a:br>
            <a:r>
              <a:rPr lang="en-US" b="1" dirty="0"/>
              <a:t>BRICS </a:t>
            </a:r>
            <a:r>
              <a:rPr lang="en-US" b="1" dirty="0" smtClean="0"/>
              <a:t>and the Outside </a:t>
            </a:r>
            <a:r>
              <a:rPr lang="en-US" b="1" dirty="0"/>
              <a:t>World : Perception And Opportunities For Managing BRICS Image </a:t>
            </a:r>
            <a:r>
              <a:rPr lang="en-US" dirty="0"/>
              <a:t/>
            </a:r>
            <a:br>
              <a:rPr lang="en-US" dirty="0"/>
            </a:br>
            <a:r>
              <a:rPr lang="pt-BR" dirty="0"/>
              <a:t>	</a:t>
            </a:r>
          </a:p>
        </p:txBody>
      </p:sp>
      <p:sp>
        <p:nvSpPr>
          <p:cNvPr id="4" name="Subtítulo 3"/>
          <p:cNvSpPr>
            <a:spLocks noGrp="1"/>
          </p:cNvSpPr>
          <p:nvPr>
            <p:ph type="subTitle" idx="1"/>
          </p:nvPr>
        </p:nvSpPr>
        <p:spPr>
          <a:xfrm>
            <a:off x="395288" y="3645024"/>
            <a:ext cx="8425184" cy="1993776"/>
          </a:xfrm>
        </p:spPr>
        <p:txBody>
          <a:bodyPr>
            <a:normAutofit fontScale="92500"/>
          </a:bodyPr>
          <a:lstStyle/>
          <a:p>
            <a:r>
              <a:rPr lang="pt-BR" sz="3600" b="1" dirty="0" smtClean="0"/>
              <a:t>André de Mello e Souza</a:t>
            </a:r>
          </a:p>
          <a:p>
            <a:endParaRPr lang="pt-BR" sz="3600" dirty="0" smtClean="0"/>
          </a:p>
          <a:p>
            <a:r>
              <a:rPr lang="pt-BR" sz="3600" dirty="0" err="1" smtClean="0"/>
              <a:t>Institute</a:t>
            </a:r>
            <a:r>
              <a:rPr lang="pt-BR" sz="3600" dirty="0" smtClean="0"/>
              <a:t> for </a:t>
            </a:r>
            <a:r>
              <a:rPr lang="pt-BR" sz="3600" dirty="0" err="1" smtClean="0"/>
              <a:t>Applied</a:t>
            </a:r>
            <a:r>
              <a:rPr lang="pt-BR" sz="3600" dirty="0" smtClean="0"/>
              <a:t> </a:t>
            </a:r>
            <a:r>
              <a:rPr lang="pt-BR" sz="3600" dirty="0" err="1" smtClean="0"/>
              <a:t>Economic</a:t>
            </a:r>
            <a:r>
              <a:rPr lang="pt-BR" sz="3600" dirty="0" smtClean="0"/>
              <a:t> </a:t>
            </a:r>
            <a:r>
              <a:rPr lang="pt-BR" sz="3600" dirty="0" err="1" smtClean="0"/>
              <a:t>Research</a:t>
            </a:r>
            <a:r>
              <a:rPr lang="pt-BR" sz="3600" dirty="0" smtClean="0"/>
              <a:t>, </a:t>
            </a:r>
            <a:r>
              <a:rPr lang="pt-BR" sz="3600" dirty="0" err="1" smtClean="0"/>
              <a:t>Brazil</a:t>
            </a:r>
            <a:endParaRPr lang="pt-BR" sz="3600" dirty="0" smtClean="0"/>
          </a:p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2049761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468313" y="333375"/>
            <a:ext cx="58324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BR" altLang="pt-BR" b="1">
                <a:solidFill>
                  <a:schemeClr val="bg1"/>
                </a:solidFill>
                <a:latin typeface="Tahoma" pitchFamily="34" charset="0"/>
              </a:rPr>
              <a:t>Teste</a:t>
            </a:r>
          </a:p>
        </p:txBody>
      </p:sp>
      <p:pic>
        <p:nvPicPr>
          <p:cNvPr id="6149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6350000"/>
            <a:ext cx="817245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901701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Line 13"/>
          <p:cNvSpPr>
            <a:spLocks noChangeShapeType="1"/>
          </p:cNvSpPr>
          <p:nvPr/>
        </p:nvSpPr>
        <p:spPr bwMode="auto">
          <a:xfrm>
            <a:off x="395288" y="692150"/>
            <a:ext cx="4824412" cy="0"/>
          </a:xfrm>
          <a:prstGeom prst="line">
            <a:avLst/>
          </a:prstGeom>
          <a:noFill/>
          <a:ln w="28575">
            <a:solidFill>
              <a:srgbClr val="00336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/>
          </a:p>
        </p:txBody>
      </p:sp>
      <p:sp>
        <p:nvSpPr>
          <p:cNvPr id="1040" name="Line 16"/>
          <p:cNvSpPr>
            <a:spLocks noChangeShapeType="1"/>
          </p:cNvSpPr>
          <p:nvPr/>
        </p:nvSpPr>
        <p:spPr bwMode="auto">
          <a:xfrm>
            <a:off x="395288" y="692150"/>
            <a:ext cx="0" cy="215900"/>
          </a:xfrm>
          <a:prstGeom prst="line">
            <a:avLst/>
          </a:prstGeom>
          <a:noFill/>
          <a:ln w="28575">
            <a:solidFill>
              <a:srgbClr val="00336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/>
          </a:p>
        </p:txBody>
      </p:sp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8575" y="6057900"/>
            <a:ext cx="1495425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C:\Users\r1704617\AppData\Local\Microsoft\Windows\Temporary Internet Files\Content.Outlook\33P53WGV\Logo Ipea - 50 ano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2325" y="6124574"/>
            <a:ext cx="1971675" cy="728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27584" y="33295"/>
            <a:ext cx="8208912" cy="666793"/>
          </a:xfrm>
        </p:spPr>
        <p:txBody>
          <a:bodyPr>
            <a:noAutofit/>
          </a:bodyPr>
          <a:lstStyle/>
          <a:p>
            <a:r>
              <a:rPr lang="pt-BR" sz="4000" b="1" dirty="0" smtClean="0"/>
              <a:t>BRICS’ </a:t>
            </a:r>
            <a:r>
              <a:rPr lang="pt-BR" sz="4000" b="1" dirty="0" err="1" smtClean="0"/>
              <a:t>Image</a:t>
            </a:r>
            <a:endParaRPr lang="pt-BR" sz="4000" b="1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>
          <a:xfrm>
            <a:off x="449262" y="818537"/>
            <a:ext cx="8371210" cy="5787618"/>
          </a:xfrm>
        </p:spPr>
        <p:txBody>
          <a:bodyPr>
            <a:normAutofit fontScale="92500" lnSpcReduction="20000"/>
          </a:bodyPr>
          <a:lstStyle/>
          <a:p>
            <a:r>
              <a:rPr lang="en-US" altLang="pt-BR" dirty="0" smtClean="0"/>
              <a:t>BRIC originated in 2001 as a grouping identified by Jim O’Neill from Goldman Sachs for investment purposes</a:t>
            </a:r>
          </a:p>
          <a:p>
            <a:r>
              <a:rPr lang="en-US" altLang="pt-BR" dirty="0" smtClean="0"/>
              <a:t>Since 2009 BRIC becomes a political grouping, approximating a coalition</a:t>
            </a:r>
          </a:p>
          <a:p>
            <a:pPr lvl="1"/>
            <a:r>
              <a:rPr lang="en-US" altLang="pt-BR" dirty="0" smtClean="0"/>
              <a:t>Alignment of geopolitical positions</a:t>
            </a:r>
          </a:p>
          <a:p>
            <a:pPr lvl="1"/>
            <a:r>
              <a:rPr lang="en-US" altLang="pt-BR" dirty="0" smtClean="0"/>
              <a:t>Reform global governance structures </a:t>
            </a:r>
          </a:p>
          <a:p>
            <a:pPr lvl="1"/>
            <a:r>
              <a:rPr lang="en-US" altLang="pt-BR" dirty="0" smtClean="0"/>
              <a:t>Opposition to the West</a:t>
            </a:r>
          </a:p>
          <a:p>
            <a:pPr lvl="1"/>
            <a:r>
              <a:rPr lang="en-US" altLang="pt-BR" dirty="0" smtClean="0"/>
              <a:t>Differences between BRICS seen as obstacle</a:t>
            </a:r>
          </a:p>
          <a:p>
            <a:r>
              <a:rPr lang="en-US" altLang="pt-BR" dirty="0" smtClean="0"/>
              <a:t>and a platform for increasing technical cooperation</a:t>
            </a:r>
          </a:p>
          <a:p>
            <a:pPr lvl="1"/>
            <a:r>
              <a:rPr lang="en-US" altLang="pt-BR" dirty="0" smtClean="0"/>
              <a:t>Not as visible, but perhaps most beneficial role of BRICS</a:t>
            </a:r>
          </a:p>
          <a:p>
            <a:pPr lvl="1"/>
            <a:r>
              <a:rPr lang="en-US" altLang="pt-BR" dirty="0" smtClean="0"/>
              <a:t>Different degrees of institutionalization and outcomes</a:t>
            </a:r>
          </a:p>
          <a:p>
            <a:pPr marL="0" indent="0">
              <a:buNone/>
            </a:pPr>
            <a:endParaRPr lang="en-US" altLang="pt-BR" sz="3700" dirty="0" smtClean="0"/>
          </a:p>
          <a:p>
            <a:pPr lvl="1"/>
            <a:endParaRPr lang="en-US" altLang="pt-BR" sz="3300" dirty="0" smtClean="0"/>
          </a:p>
          <a:p>
            <a:pPr lvl="1"/>
            <a:endParaRPr lang="en-US" altLang="pt-BR" sz="3300" dirty="0" smtClean="0"/>
          </a:p>
          <a:p>
            <a:pPr lvl="1"/>
            <a:endParaRPr lang="en-US" altLang="pt-BR" sz="3300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682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468313" y="333375"/>
            <a:ext cx="58324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BR" altLang="pt-BR" b="1">
                <a:solidFill>
                  <a:schemeClr val="bg1"/>
                </a:solidFill>
                <a:latin typeface="Tahoma" pitchFamily="34" charset="0"/>
              </a:rPr>
              <a:t>Teste</a:t>
            </a:r>
          </a:p>
        </p:txBody>
      </p:sp>
      <p:pic>
        <p:nvPicPr>
          <p:cNvPr id="6149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6350000"/>
            <a:ext cx="817245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901701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Line 13"/>
          <p:cNvSpPr>
            <a:spLocks noChangeShapeType="1"/>
          </p:cNvSpPr>
          <p:nvPr/>
        </p:nvSpPr>
        <p:spPr bwMode="auto">
          <a:xfrm>
            <a:off x="395288" y="692150"/>
            <a:ext cx="4824412" cy="0"/>
          </a:xfrm>
          <a:prstGeom prst="line">
            <a:avLst/>
          </a:prstGeom>
          <a:noFill/>
          <a:ln w="28575">
            <a:solidFill>
              <a:srgbClr val="00336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/>
          </a:p>
        </p:txBody>
      </p:sp>
      <p:sp>
        <p:nvSpPr>
          <p:cNvPr id="1040" name="Line 16"/>
          <p:cNvSpPr>
            <a:spLocks noChangeShapeType="1"/>
          </p:cNvSpPr>
          <p:nvPr/>
        </p:nvSpPr>
        <p:spPr bwMode="auto">
          <a:xfrm>
            <a:off x="395288" y="692150"/>
            <a:ext cx="0" cy="215900"/>
          </a:xfrm>
          <a:prstGeom prst="line">
            <a:avLst/>
          </a:prstGeom>
          <a:noFill/>
          <a:ln w="28575">
            <a:solidFill>
              <a:srgbClr val="00336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/>
          </a:p>
        </p:txBody>
      </p:sp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8575" y="6057900"/>
            <a:ext cx="1495425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C:\Users\r1704617\AppData\Local\Microsoft\Windows\Temporary Internet Files\Content.Outlook\33P53WGV\Logo Ipea - 50 ano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2325" y="6124574"/>
            <a:ext cx="1971675" cy="728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27584" y="33295"/>
            <a:ext cx="8208912" cy="666793"/>
          </a:xfrm>
        </p:spPr>
        <p:txBody>
          <a:bodyPr>
            <a:noAutofit/>
          </a:bodyPr>
          <a:lstStyle/>
          <a:p>
            <a:r>
              <a:rPr lang="pt-BR" sz="2900" b="1" dirty="0" err="1" smtClean="0"/>
              <a:t>Issue-Aereas</a:t>
            </a:r>
            <a:r>
              <a:rPr lang="pt-BR" sz="2900" b="1" dirty="0" smtClean="0"/>
              <a:t> </a:t>
            </a:r>
            <a:r>
              <a:rPr lang="pt-BR" sz="2900" b="1" dirty="0" err="1" smtClean="0"/>
              <a:t>of</a:t>
            </a:r>
            <a:r>
              <a:rPr lang="pt-BR" sz="2900" b="1" dirty="0" smtClean="0"/>
              <a:t> </a:t>
            </a:r>
            <a:r>
              <a:rPr lang="pt-BR" sz="2900" b="1" dirty="0" err="1" smtClean="0"/>
              <a:t>Technical</a:t>
            </a:r>
            <a:r>
              <a:rPr lang="pt-BR" sz="2900" b="1" dirty="0" smtClean="0"/>
              <a:t> </a:t>
            </a:r>
            <a:r>
              <a:rPr lang="pt-BR" sz="2900" b="1" dirty="0" err="1" smtClean="0"/>
              <a:t>Cooperation</a:t>
            </a:r>
            <a:r>
              <a:rPr lang="pt-BR" sz="2900" b="1" dirty="0" smtClean="0"/>
              <a:t> </a:t>
            </a:r>
            <a:r>
              <a:rPr lang="pt-BR" sz="2900" b="1" dirty="0" err="1" smtClean="0"/>
              <a:t>within</a:t>
            </a:r>
            <a:r>
              <a:rPr lang="pt-BR" sz="2900" b="1" dirty="0" smtClean="0"/>
              <a:t> BRICS</a:t>
            </a:r>
            <a:endParaRPr lang="pt-BR" sz="2900" b="1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>
          <a:xfrm>
            <a:off x="449262" y="980728"/>
            <a:ext cx="8371210" cy="5369272"/>
          </a:xfrm>
        </p:spPr>
        <p:txBody>
          <a:bodyPr>
            <a:normAutofit fontScale="70000" lnSpcReduction="20000"/>
          </a:bodyPr>
          <a:lstStyle/>
          <a:p>
            <a:r>
              <a:rPr lang="pt-BR" sz="3500" dirty="0" err="1" smtClean="0"/>
              <a:t>Public</a:t>
            </a:r>
            <a:r>
              <a:rPr lang="pt-BR" sz="3500" dirty="0" smtClean="0"/>
              <a:t> </a:t>
            </a:r>
            <a:r>
              <a:rPr lang="pt-BR" sz="3500" dirty="0" err="1" smtClean="0"/>
              <a:t>health</a:t>
            </a:r>
            <a:endParaRPr lang="pt-BR" sz="3500" dirty="0" smtClean="0"/>
          </a:p>
          <a:p>
            <a:r>
              <a:rPr lang="pt-BR" sz="3500" dirty="0" smtClean="0"/>
              <a:t>Trade </a:t>
            </a:r>
            <a:r>
              <a:rPr lang="pt-BR" sz="3500" dirty="0" err="1" smtClean="0"/>
              <a:t>facilitation</a:t>
            </a:r>
            <a:endParaRPr lang="pt-BR" sz="3500" dirty="0" smtClean="0"/>
          </a:p>
          <a:p>
            <a:r>
              <a:rPr lang="pt-BR" sz="3500" dirty="0" err="1" smtClean="0"/>
              <a:t>Finance</a:t>
            </a:r>
            <a:r>
              <a:rPr lang="pt-BR" sz="3500" dirty="0" smtClean="0"/>
              <a:t> (New </a:t>
            </a:r>
            <a:r>
              <a:rPr lang="pt-BR" sz="3500" dirty="0" err="1" smtClean="0"/>
              <a:t>Development</a:t>
            </a:r>
            <a:r>
              <a:rPr lang="pt-BR" sz="3500" dirty="0" smtClean="0"/>
              <a:t> Bank)</a:t>
            </a:r>
          </a:p>
          <a:p>
            <a:r>
              <a:rPr lang="pt-BR" sz="3500" dirty="0" err="1" smtClean="0"/>
              <a:t>Agriculture</a:t>
            </a:r>
            <a:endParaRPr lang="pt-BR" sz="3500" dirty="0" smtClean="0"/>
          </a:p>
          <a:p>
            <a:r>
              <a:rPr lang="pt-BR" sz="3500" dirty="0" smtClean="0"/>
              <a:t>Science </a:t>
            </a:r>
            <a:r>
              <a:rPr lang="pt-BR" sz="3500" dirty="0" err="1" smtClean="0"/>
              <a:t>and</a:t>
            </a:r>
            <a:r>
              <a:rPr lang="pt-BR" sz="3500" dirty="0" smtClean="0"/>
              <a:t> Technology </a:t>
            </a:r>
          </a:p>
          <a:p>
            <a:r>
              <a:rPr lang="pt-BR" sz="3500" dirty="0" err="1" smtClean="0"/>
              <a:t>Statistics</a:t>
            </a:r>
            <a:endParaRPr lang="pt-BR" sz="3500" dirty="0" smtClean="0"/>
          </a:p>
          <a:p>
            <a:r>
              <a:rPr lang="pt-BR" sz="3500" dirty="0" err="1" smtClean="0"/>
              <a:t>Cooperatives</a:t>
            </a:r>
            <a:endParaRPr lang="pt-BR" sz="3500" dirty="0" smtClean="0"/>
          </a:p>
          <a:p>
            <a:r>
              <a:rPr lang="pt-BR" sz="3500" dirty="0" smtClean="0"/>
              <a:t>Academia (</a:t>
            </a:r>
            <a:r>
              <a:rPr lang="pt-BR" sz="3500" dirty="0" err="1" smtClean="0"/>
              <a:t>Academic</a:t>
            </a:r>
            <a:r>
              <a:rPr lang="pt-BR" sz="3500" dirty="0" smtClean="0"/>
              <a:t> </a:t>
            </a:r>
            <a:r>
              <a:rPr lang="pt-BR" sz="3500" dirty="0" err="1" smtClean="0"/>
              <a:t>Forum</a:t>
            </a:r>
            <a:r>
              <a:rPr lang="pt-BR" sz="3500" dirty="0" smtClean="0"/>
              <a:t> &amp; BTTC)</a:t>
            </a:r>
          </a:p>
          <a:p>
            <a:r>
              <a:rPr lang="pt-BR" sz="3500" dirty="0" smtClean="0"/>
              <a:t>Business</a:t>
            </a:r>
          </a:p>
          <a:p>
            <a:r>
              <a:rPr lang="pt-BR" sz="3500" dirty="0" err="1" smtClean="0"/>
              <a:t>Competition</a:t>
            </a:r>
            <a:endParaRPr lang="pt-BR" sz="3500" dirty="0" smtClean="0"/>
          </a:p>
          <a:p>
            <a:r>
              <a:rPr lang="pt-BR" sz="3500" dirty="0" err="1" smtClean="0"/>
              <a:t>Tax</a:t>
            </a:r>
            <a:r>
              <a:rPr lang="pt-BR" sz="3500" dirty="0" smtClean="0"/>
              <a:t> </a:t>
            </a:r>
            <a:r>
              <a:rPr lang="pt-BR" sz="3500" dirty="0" err="1" smtClean="0"/>
              <a:t>Administration</a:t>
            </a:r>
            <a:endParaRPr lang="pt-BR" sz="3500" dirty="0" smtClean="0"/>
          </a:p>
          <a:p>
            <a:r>
              <a:rPr lang="pt-BR" sz="3500" dirty="0" err="1" smtClean="0"/>
              <a:t>Judiciary</a:t>
            </a:r>
            <a:endParaRPr lang="pt-BR" sz="3500" dirty="0" smtClean="0"/>
          </a:p>
          <a:p>
            <a:r>
              <a:rPr lang="pt-BR" sz="3500" dirty="0" err="1" smtClean="0"/>
              <a:t>Cities</a:t>
            </a:r>
            <a:endParaRPr lang="pt-BR" sz="3500" dirty="0" smtClean="0"/>
          </a:p>
          <a:p>
            <a:r>
              <a:rPr lang="pt-BR" sz="3500" dirty="0" err="1" smtClean="0"/>
              <a:t>Defense</a:t>
            </a:r>
            <a:r>
              <a:rPr lang="pt-BR" sz="3500" dirty="0" smtClean="0"/>
              <a:t> </a:t>
            </a:r>
            <a:r>
              <a:rPr lang="pt-BR" sz="3500" dirty="0" err="1" smtClean="0"/>
              <a:t>and</a:t>
            </a:r>
            <a:r>
              <a:rPr lang="pt-BR" sz="3500" dirty="0" smtClean="0"/>
              <a:t> </a:t>
            </a:r>
            <a:r>
              <a:rPr lang="pt-BR" sz="3500" dirty="0" err="1" smtClean="0"/>
              <a:t>National</a:t>
            </a:r>
            <a:r>
              <a:rPr lang="pt-BR" sz="3500" dirty="0" smtClean="0"/>
              <a:t> Security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365796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468313" y="333375"/>
            <a:ext cx="58324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BR" altLang="pt-BR" b="1">
                <a:solidFill>
                  <a:schemeClr val="bg1"/>
                </a:solidFill>
                <a:latin typeface="Tahoma" pitchFamily="34" charset="0"/>
              </a:rPr>
              <a:t>Teste</a:t>
            </a:r>
          </a:p>
        </p:txBody>
      </p:sp>
      <p:pic>
        <p:nvPicPr>
          <p:cNvPr id="6149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6350000"/>
            <a:ext cx="817245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901701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Line 13"/>
          <p:cNvSpPr>
            <a:spLocks noChangeShapeType="1"/>
          </p:cNvSpPr>
          <p:nvPr/>
        </p:nvSpPr>
        <p:spPr bwMode="auto">
          <a:xfrm>
            <a:off x="395288" y="692150"/>
            <a:ext cx="4824412" cy="0"/>
          </a:xfrm>
          <a:prstGeom prst="line">
            <a:avLst/>
          </a:prstGeom>
          <a:noFill/>
          <a:ln w="28575">
            <a:solidFill>
              <a:srgbClr val="00336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/>
          </a:p>
        </p:txBody>
      </p:sp>
      <p:sp>
        <p:nvSpPr>
          <p:cNvPr id="1040" name="Line 16"/>
          <p:cNvSpPr>
            <a:spLocks noChangeShapeType="1"/>
          </p:cNvSpPr>
          <p:nvPr/>
        </p:nvSpPr>
        <p:spPr bwMode="auto">
          <a:xfrm>
            <a:off x="395288" y="692150"/>
            <a:ext cx="0" cy="215900"/>
          </a:xfrm>
          <a:prstGeom prst="line">
            <a:avLst/>
          </a:prstGeom>
          <a:noFill/>
          <a:ln w="28575">
            <a:solidFill>
              <a:srgbClr val="00336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/>
          </a:p>
        </p:txBody>
      </p:sp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8575" y="6057900"/>
            <a:ext cx="1495425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C:\Users\r1704617\AppData\Local\Microsoft\Windows\Temporary Internet Files\Content.Outlook\33P53WGV\Logo Ipea - 50 ano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2325" y="6124574"/>
            <a:ext cx="1971675" cy="728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35088" y="33295"/>
            <a:ext cx="8208912" cy="666793"/>
          </a:xfrm>
        </p:spPr>
        <p:txBody>
          <a:bodyPr>
            <a:noAutofit/>
          </a:bodyPr>
          <a:lstStyle/>
          <a:p>
            <a:r>
              <a:rPr lang="pt-BR" sz="4000" b="1" dirty="0" smtClean="0"/>
              <a:t>BRICS </a:t>
            </a:r>
            <a:r>
              <a:rPr lang="pt-BR" sz="4000" b="1" dirty="0" err="1" smtClean="0"/>
              <a:t>Academic</a:t>
            </a:r>
            <a:r>
              <a:rPr lang="pt-BR" sz="4000" b="1" dirty="0" smtClean="0"/>
              <a:t> </a:t>
            </a:r>
            <a:r>
              <a:rPr lang="pt-BR" sz="4000" b="1" dirty="0" err="1" smtClean="0"/>
              <a:t>Community</a:t>
            </a:r>
            <a:endParaRPr lang="pt-BR" sz="4000" b="1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>
          <a:xfrm>
            <a:off x="251520" y="908050"/>
            <a:ext cx="8640960" cy="5580855"/>
          </a:xfrm>
        </p:spPr>
        <p:txBody>
          <a:bodyPr>
            <a:normAutofit fontScale="85000" lnSpcReduction="10000"/>
          </a:bodyPr>
          <a:lstStyle/>
          <a:p>
            <a:r>
              <a:rPr lang="en-US" sz="2800" dirty="0" smtClean="0"/>
              <a:t>Endogenous knowledge generation is recent and crucial</a:t>
            </a:r>
          </a:p>
          <a:p>
            <a:pPr lvl="1"/>
            <a:r>
              <a:rPr lang="en-US" sz="2500" dirty="0" smtClean="0"/>
              <a:t>BRICS countries knew little about each other before the 21st century</a:t>
            </a:r>
          </a:p>
          <a:p>
            <a:pPr lvl="1"/>
            <a:r>
              <a:rPr lang="en-US" sz="2500" dirty="0" smtClean="0"/>
              <a:t>and this scarce knowledge came mostly from the US and Europe</a:t>
            </a:r>
          </a:p>
          <a:p>
            <a:r>
              <a:rPr lang="en-US" sz="2800" dirty="0" smtClean="0"/>
              <a:t>Think-tanks and academia can play an important role in technical cooperation within BRICS</a:t>
            </a:r>
          </a:p>
          <a:p>
            <a:r>
              <a:rPr lang="en-US" sz="2800" dirty="0" smtClean="0"/>
              <a:t>But they need autonomy from governments…</a:t>
            </a:r>
          </a:p>
          <a:p>
            <a:r>
              <a:rPr lang="en-US" sz="2800" dirty="0" smtClean="0"/>
              <a:t>and to welcome divergence of viewpoints even within researchers from the same countries</a:t>
            </a:r>
          </a:p>
          <a:p>
            <a:r>
              <a:rPr lang="en-US" sz="2800" dirty="0" smtClean="0"/>
              <a:t>Publishing a series of individual papers may be much preferable to issuing joint declarations (</a:t>
            </a:r>
            <a:r>
              <a:rPr lang="en-US" sz="2800" dirty="0" err="1" smtClean="0"/>
              <a:t>Stuenkel</a:t>
            </a:r>
            <a:r>
              <a:rPr lang="en-US" sz="2800" dirty="0" smtClean="0"/>
              <a:t>, 2015)</a:t>
            </a:r>
          </a:p>
          <a:p>
            <a:pPr lvl="1"/>
            <a:r>
              <a:rPr lang="en-US" sz="2500" dirty="0" smtClean="0"/>
              <a:t>These declarations issued in Academic Forums are usually even more generic and conservative than the Leaders Summit Declarations</a:t>
            </a:r>
          </a:p>
          <a:p>
            <a:pPr lvl="1"/>
            <a:r>
              <a:rPr lang="en-US" sz="2500" dirty="0" smtClean="0"/>
              <a:t>Papers would stimulate the generation of new policy ideas and strengthen the academic debate</a:t>
            </a:r>
          </a:p>
          <a:p>
            <a:pPr lvl="1"/>
            <a:r>
              <a:rPr lang="en-US" sz="2500" dirty="0" smtClean="0"/>
              <a:t>Forums should generate concrete and specific policy proposals</a:t>
            </a:r>
          </a:p>
          <a:p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1327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468313" y="333375"/>
            <a:ext cx="58324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BR" altLang="pt-BR" b="1">
                <a:solidFill>
                  <a:schemeClr val="bg1"/>
                </a:solidFill>
                <a:latin typeface="Tahoma" pitchFamily="34" charset="0"/>
              </a:rPr>
              <a:t>Teste</a:t>
            </a:r>
          </a:p>
        </p:txBody>
      </p:sp>
      <p:pic>
        <p:nvPicPr>
          <p:cNvPr id="6149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6350000"/>
            <a:ext cx="817245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901701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Line 13"/>
          <p:cNvSpPr>
            <a:spLocks noChangeShapeType="1"/>
          </p:cNvSpPr>
          <p:nvPr/>
        </p:nvSpPr>
        <p:spPr bwMode="auto">
          <a:xfrm>
            <a:off x="395288" y="692150"/>
            <a:ext cx="4824412" cy="0"/>
          </a:xfrm>
          <a:prstGeom prst="line">
            <a:avLst/>
          </a:prstGeom>
          <a:noFill/>
          <a:ln w="28575">
            <a:solidFill>
              <a:srgbClr val="00336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/>
          </a:p>
        </p:txBody>
      </p:sp>
      <p:sp>
        <p:nvSpPr>
          <p:cNvPr id="1040" name="Line 16"/>
          <p:cNvSpPr>
            <a:spLocks noChangeShapeType="1"/>
          </p:cNvSpPr>
          <p:nvPr/>
        </p:nvSpPr>
        <p:spPr bwMode="auto">
          <a:xfrm>
            <a:off x="395288" y="692150"/>
            <a:ext cx="0" cy="215900"/>
          </a:xfrm>
          <a:prstGeom prst="line">
            <a:avLst/>
          </a:prstGeom>
          <a:noFill/>
          <a:ln w="28575">
            <a:solidFill>
              <a:srgbClr val="00336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/>
          </a:p>
        </p:txBody>
      </p:sp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8575" y="6057900"/>
            <a:ext cx="1495425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C:\Users\r1704617\AppData\Local\Microsoft\Windows\Temporary Internet Files\Content.Outlook\33P53WGV\Logo Ipea - 50 ano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2325" y="6124574"/>
            <a:ext cx="1971675" cy="728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884754" y="0"/>
            <a:ext cx="8229600" cy="620688"/>
          </a:xfrm>
        </p:spPr>
        <p:txBody>
          <a:bodyPr>
            <a:noAutofit/>
          </a:bodyPr>
          <a:lstStyle/>
          <a:p>
            <a:r>
              <a:rPr lang="pt-BR" sz="2600" b="1" dirty="0" err="1" smtClean="0"/>
              <a:t>Research</a:t>
            </a:r>
            <a:r>
              <a:rPr lang="pt-BR" sz="2600" b="1" dirty="0" smtClean="0"/>
              <a:t> </a:t>
            </a:r>
            <a:r>
              <a:rPr lang="pt-BR" sz="2600" b="1" dirty="0" err="1" smtClean="0"/>
              <a:t>questions</a:t>
            </a:r>
            <a:r>
              <a:rPr lang="pt-BR" sz="2600" b="1" dirty="0" smtClean="0"/>
              <a:t> </a:t>
            </a:r>
            <a:r>
              <a:rPr lang="pt-BR" sz="2600" b="1" dirty="0" err="1" smtClean="0"/>
              <a:t>which</a:t>
            </a:r>
            <a:r>
              <a:rPr lang="pt-BR" sz="2600" b="1" dirty="0" smtClean="0"/>
              <a:t> </a:t>
            </a:r>
            <a:r>
              <a:rPr lang="pt-BR" sz="2600" b="1" dirty="0" err="1" smtClean="0"/>
              <a:t>may</a:t>
            </a:r>
            <a:r>
              <a:rPr lang="pt-BR" sz="2600" b="1" dirty="0" smtClean="0"/>
              <a:t> lead </a:t>
            </a:r>
            <a:r>
              <a:rPr lang="pt-BR" sz="2600" b="1" dirty="0" err="1" smtClean="0"/>
              <a:t>to</a:t>
            </a:r>
            <a:r>
              <a:rPr lang="pt-BR" sz="2600" b="1" dirty="0" smtClean="0"/>
              <a:t> </a:t>
            </a:r>
            <a:r>
              <a:rPr lang="pt-BR" sz="2600" b="1" dirty="0" err="1" smtClean="0"/>
              <a:t>promising</a:t>
            </a:r>
            <a:r>
              <a:rPr lang="pt-BR" sz="2600" b="1" dirty="0" smtClean="0"/>
              <a:t> </a:t>
            </a:r>
            <a:r>
              <a:rPr lang="pt-BR" sz="2600" b="1" dirty="0" err="1" smtClean="0"/>
              <a:t>cooperation</a:t>
            </a:r>
            <a:r>
              <a:rPr lang="pt-BR" sz="2600" b="1" dirty="0" smtClean="0"/>
              <a:t> </a:t>
            </a:r>
            <a:r>
              <a:rPr lang="pt-BR" sz="2600" b="1" dirty="0" err="1" smtClean="0"/>
              <a:t>within</a:t>
            </a:r>
            <a:r>
              <a:rPr lang="pt-BR" sz="2600" b="1" dirty="0" smtClean="0"/>
              <a:t> BRICS (1)</a:t>
            </a:r>
            <a:endParaRPr lang="pt-BR" sz="2600" b="1" dirty="0"/>
          </a:p>
        </p:txBody>
      </p:sp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395288" y="980728"/>
            <a:ext cx="8353176" cy="5369272"/>
          </a:xfrm>
        </p:spPr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en-US" sz="3600" dirty="0" smtClean="0"/>
              <a:t>Trade facilitation</a:t>
            </a:r>
          </a:p>
          <a:p>
            <a:pPr lvl="1">
              <a:defRPr/>
            </a:pPr>
            <a:r>
              <a:rPr lang="en-US" sz="3200" dirty="0" smtClean="0"/>
              <a:t>Intra-BRICS trade is still relatively low, except for China (0,8% of global trade)</a:t>
            </a:r>
          </a:p>
          <a:p>
            <a:pPr lvl="1">
              <a:defRPr/>
            </a:pPr>
            <a:r>
              <a:rPr lang="en-US" sz="3200" dirty="0" smtClean="0"/>
              <a:t>Complementarities between the products of Brazil, Russia, India and South Africa are low</a:t>
            </a:r>
          </a:p>
          <a:p>
            <a:pPr lvl="1">
              <a:defRPr/>
            </a:pPr>
            <a:r>
              <a:rPr lang="en-US" sz="3200" dirty="0" smtClean="0"/>
              <a:t>Intra-BRICS trade has large potential to grow </a:t>
            </a:r>
          </a:p>
          <a:p>
            <a:pPr lvl="1">
              <a:defRPr/>
            </a:pPr>
            <a:r>
              <a:rPr lang="en-US" sz="3200" dirty="0" smtClean="0"/>
              <a:t>Research should seek to identify promising areas, sectors or markets for expansion of trade in goods and services…</a:t>
            </a:r>
          </a:p>
          <a:p>
            <a:pPr lvl="1">
              <a:defRPr/>
            </a:pPr>
            <a:r>
              <a:rPr lang="en-US" sz="3200" dirty="0" smtClean="0"/>
              <a:t>and the establishment of formal agreements to facilitate trade within the BRICS, including mediation, arbitration, customs assistance and settlement in domestic currencies</a:t>
            </a:r>
          </a:p>
          <a:p>
            <a:pPr lvl="1">
              <a:defRPr/>
            </a:pPr>
            <a:endParaRPr lang="en-US" sz="2000" dirty="0" smtClean="0"/>
          </a:p>
          <a:p>
            <a:pPr lvl="1">
              <a:defRPr/>
            </a:pPr>
            <a:endParaRPr lang="en-US" sz="2400" dirty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658878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468313" y="333375"/>
            <a:ext cx="58324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BR" altLang="pt-BR" b="1">
                <a:solidFill>
                  <a:schemeClr val="bg1"/>
                </a:solidFill>
                <a:latin typeface="Tahoma" pitchFamily="34" charset="0"/>
              </a:rPr>
              <a:t>Teste</a:t>
            </a:r>
          </a:p>
        </p:txBody>
      </p:sp>
      <p:pic>
        <p:nvPicPr>
          <p:cNvPr id="6149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6350000"/>
            <a:ext cx="817245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901701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Line 13"/>
          <p:cNvSpPr>
            <a:spLocks noChangeShapeType="1"/>
          </p:cNvSpPr>
          <p:nvPr/>
        </p:nvSpPr>
        <p:spPr bwMode="auto">
          <a:xfrm>
            <a:off x="395288" y="692150"/>
            <a:ext cx="4824412" cy="0"/>
          </a:xfrm>
          <a:prstGeom prst="line">
            <a:avLst/>
          </a:prstGeom>
          <a:noFill/>
          <a:ln w="28575">
            <a:solidFill>
              <a:srgbClr val="00336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/>
          </a:p>
        </p:txBody>
      </p:sp>
      <p:sp>
        <p:nvSpPr>
          <p:cNvPr id="1040" name="Line 16"/>
          <p:cNvSpPr>
            <a:spLocks noChangeShapeType="1"/>
          </p:cNvSpPr>
          <p:nvPr/>
        </p:nvSpPr>
        <p:spPr bwMode="auto">
          <a:xfrm>
            <a:off x="395288" y="692150"/>
            <a:ext cx="0" cy="215900"/>
          </a:xfrm>
          <a:prstGeom prst="line">
            <a:avLst/>
          </a:prstGeom>
          <a:noFill/>
          <a:ln w="28575">
            <a:solidFill>
              <a:srgbClr val="00336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/>
          </a:p>
        </p:txBody>
      </p:sp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8575" y="6057900"/>
            <a:ext cx="1495425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C:\Users\r1704617\AppData\Local\Microsoft\Windows\Temporary Internet Files\Content.Outlook\33P53WGV\Logo Ipea - 50 ano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2325" y="6124574"/>
            <a:ext cx="1971675" cy="728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884754" y="0"/>
            <a:ext cx="8229600" cy="620688"/>
          </a:xfrm>
        </p:spPr>
        <p:txBody>
          <a:bodyPr>
            <a:noAutofit/>
          </a:bodyPr>
          <a:lstStyle/>
          <a:p>
            <a:r>
              <a:rPr lang="pt-BR" sz="2600" b="1" dirty="0" err="1" smtClean="0"/>
              <a:t>Research</a:t>
            </a:r>
            <a:r>
              <a:rPr lang="pt-BR" sz="2600" b="1" dirty="0" smtClean="0"/>
              <a:t> </a:t>
            </a:r>
            <a:r>
              <a:rPr lang="pt-BR" sz="2600" b="1" dirty="0" err="1" smtClean="0"/>
              <a:t>questions</a:t>
            </a:r>
            <a:r>
              <a:rPr lang="pt-BR" sz="2600" b="1" dirty="0" smtClean="0"/>
              <a:t> </a:t>
            </a:r>
            <a:r>
              <a:rPr lang="pt-BR" sz="2600" b="1" dirty="0" err="1" smtClean="0"/>
              <a:t>which</a:t>
            </a:r>
            <a:r>
              <a:rPr lang="pt-BR" sz="2600" b="1" dirty="0" smtClean="0"/>
              <a:t> </a:t>
            </a:r>
            <a:r>
              <a:rPr lang="pt-BR" sz="2600" b="1" dirty="0" err="1" smtClean="0"/>
              <a:t>may</a:t>
            </a:r>
            <a:r>
              <a:rPr lang="pt-BR" sz="2600" b="1" dirty="0" smtClean="0"/>
              <a:t> lead </a:t>
            </a:r>
            <a:r>
              <a:rPr lang="pt-BR" sz="2600" b="1" dirty="0" err="1" smtClean="0"/>
              <a:t>to</a:t>
            </a:r>
            <a:r>
              <a:rPr lang="pt-BR" sz="2600" b="1" dirty="0" smtClean="0"/>
              <a:t> </a:t>
            </a:r>
            <a:r>
              <a:rPr lang="pt-BR" sz="2600" b="1" dirty="0" err="1" smtClean="0"/>
              <a:t>promising</a:t>
            </a:r>
            <a:r>
              <a:rPr lang="pt-BR" sz="2600" b="1" dirty="0" smtClean="0"/>
              <a:t> </a:t>
            </a:r>
            <a:r>
              <a:rPr lang="pt-BR" sz="2600" b="1" dirty="0" err="1" smtClean="0"/>
              <a:t>cooperation</a:t>
            </a:r>
            <a:r>
              <a:rPr lang="pt-BR" sz="2600" b="1" dirty="0" smtClean="0"/>
              <a:t> </a:t>
            </a:r>
            <a:r>
              <a:rPr lang="pt-BR" sz="2600" b="1" dirty="0" err="1" smtClean="0"/>
              <a:t>within</a:t>
            </a:r>
            <a:r>
              <a:rPr lang="pt-BR" sz="2600" b="1" dirty="0" smtClean="0"/>
              <a:t> BRICS (2)</a:t>
            </a:r>
            <a:endParaRPr lang="pt-BR" sz="2600" b="1" dirty="0"/>
          </a:p>
        </p:txBody>
      </p:sp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395288" y="807234"/>
            <a:ext cx="8353176" cy="5681671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en-US" sz="3600" dirty="0" smtClean="0"/>
              <a:t>Health</a:t>
            </a:r>
          </a:p>
          <a:p>
            <a:pPr lvl="1">
              <a:defRPr/>
            </a:pPr>
            <a:r>
              <a:rPr lang="en-US" dirty="0" smtClean="0"/>
              <a:t>The BRICS have the highest burden in wide spreading epidemics</a:t>
            </a:r>
          </a:p>
          <a:p>
            <a:pPr lvl="2">
              <a:defRPr/>
            </a:pPr>
            <a:r>
              <a:rPr lang="en-US" dirty="0" smtClean="0"/>
              <a:t>BRICS </a:t>
            </a:r>
            <a:r>
              <a:rPr lang="en-US" dirty="0"/>
              <a:t>account for 46% of all incident cases of tuberculosis, 40% of all tuberculosis-related mortality and 60% of multi-drug resistant tuberculosis</a:t>
            </a:r>
          </a:p>
          <a:p>
            <a:pPr lvl="2">
              <a:defRPr/>
            </a:pPr>
            <a:r>
              <a:rPr lang="en-US" dirty="0"/>
              <a:t>BRICS countries </a:t>
            </a:r>
            <a:r>
              <a:rPr lang="en-US" dirty="0" smtClean="0"/>
              <a:t>account for </a:t>
            </a:r>
            <a:r>
              <a:rPr lang="en-US" dirty="0"/>
              <a:t>about 30% of new HIV infections </a:t>
            </a:r>
            <a:r>
              <a:rPr lang="en-US" dirty="0" smtClean="0"/>
              <a:t>worldwide</a:t>
            </a:r>
          </a:p>
          <a:p>
            <a:pPr lvl="2">
              <a:defRPr/>
            </a:pPr>
            <a:r>
              <a:rPr lang="en-US" dirty="0" smtClean="0"/>
              <a:t>BRICS no longer </a:t>
            </a:r>
            <a:r>
              <a:rPr lang="en-US" smtClean="0"/>
              <a:t>receive foreign aid </a:t>
            </a:r>
            <a:r>
              <a:rPr lang="en-US" dirty="0" smtClean="0"/>
              <a:t>to fight these epidemics</a:t>
            </a:r>
          </a:p>
          <a:p>
            <a:pPr lvl="1">
              <a:defRPr/>
            </a:pPr>
            <a:r>
              <a:rPr lang="en-US" dirty="0" smtClean="0"/>
              <a:t>Policy research on joint measures to fight these epidemics should include:</a:t>
            </a:r>
          </a:p>
          <a:p>
            <a:pPr lvl="2">
              <a:defRPr/>
            </a:pPr>
            <a:r>
              <a:rPr lang="en-US" dirty="0" smtClean="0"/>
              <a:t>Creation of a fund for R&amp;D and quality assured drugs procurement</a:t>
            </a:r>
          </a:p>
          <a:p>
            <a:pPr lvl="2">
              <a:defRPr/>
            </a:pPr>
            <a:r>
              <a:rPr lang="en-US" dirty="0" smtClean="0"/>
              <a:t>Coordinated efforts to limit the effects of patents </a:t>
            </a:r>
          </a:p>
          <a:p>
            <a:pPr lvl="2">
              <a:defRPr/>
            </a:pPr>
            <a:r>
              <a:rPr lang="en-US" dirty="0" smtClean="0"/>
              <a:t>Trilateral cooperation arrangements in low income countries</a:t>
            </a:r>
          </a:p>
          <a:p>
            <a:pPr lvl="2">
              <a:defRPr/>
            </a:pPr>
            <a:endParaRPr lang="en-US" dirty="0"/>
          </a:p>
          <a:p>
            <a:pPr lvl="2">
              <a:defRPr/>
            </a:pPr>
            <a:endParaRPr lang="en-US" dirty="0" smtClean="0"/>
          </a:p>
          <a:p>
            <a:pPr lvl="1">
              <a:defRPr/>
            </a:pPr>
            <a:endParaRPr lang="en-US" sz="1600" dirty="0" smtClean="0"/>
          </a:p>
          <a:p>
            <a:pPr lvl="1">
              <a:defRPr/>
            </a:pPr>
            <a:endParaRPr lang="en-US" sz="2400" dirty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4801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468313" y="333375"/>
            <a:ext cx="58324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BR" altLang="pt-BR" b="1">
                <a:solidFill>
                  <a:schemeClr val="bg1"/>
                </a:solidFill>
                <a:latin typeface="Tahoma" pitchFamily="34" charset="0"/>
              </a:rPr>
              <a:t>Teste</a:t>
            </a:r>
          </a:p>
        </p:txBody>
      </p:sp>
      <p:pic>
        <p:nvPicPr>
          <p:cNvPr id="6149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6350000"/>
            <a:ext cx="817245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901701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Line 13"/>
          <p:cNvSpPr>
            <a:spLocks noChangeShapeType="1"/>
          </p:cNvSpPr>
          <p:nvPr/>
        </p:nvSpPr>
        <p:spPr bwMode="auto">
          <a:xfrm>
            <a:off x="395288" y="692150"/>
            <a:ext cx="4824412" cy="0"/>
          </a:xfrm>
          <a:prstGeom prst="line">
            <a:avLst/>
          </a:prstGeom>
          <a:noFill/>
          <a:ln w="28575">
            <a:solidFill>
              <a:srgbClr val="00336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/>
          </a:p>
        </p:txBody>
      </p:sp>
      <p:sp>
        <p:nvSpPr>
          <p:cNvPr id="1040" name="Line 16"/>
          <p:cNvSpPr>
            <a:spLocks noChangeShapeType="1"/>
          </p:cNvSpPr>
          <p:nvPr/>
        </p:nvSpPr>
        <p:spPr bwMode="auto">
          <a:xfrm>
            <a:off x="395288" y="692150"/>
            <a:ext cx="0" cy="215900"/>
          </a:xfrm>
          <a:prstGeom prst="line">
            <a:avLst/>
          </a:prstGeom>
          <a:noFill/>
          <a:ln w="28575">
            <a:solidFill>
              <a:srgbClr val="00336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/>
          </a:p>
        </p:txBody>
      </p:sp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8575" y="6057900"/>
            <a:ext cx="1495425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C:\Users\r1704617\AppData\Local\Microsoft\Windows\Temporary Internet Files\Content.Outlook\33P53WGV\Logo Ipea - 50 ano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2325" y="6124574"/>
            <a:ext cx="1971675" cy="728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692696"/>
          </a:xfrm>
        </p:spPr>
        <p:txBody>
          <a:bodyPr>
            <a:normAutofit fontScale="90000"/>
          </a:bodyPr>
          <a:lstStyle/>
          <a:p>
            <a:r>
              <a:rPr lang="pt-BR" b="1" dirty="0" smtClean="0"/>
              <a:t>BRICS </a:t>
            </a:r>
            <a:r>
              <a:rPr lang="pt-BR" b="1" dirty="0" err="1" smtClean="0"/>
              <a:t>and</a:t>
            </a:r>
            <a:r>
              <a:rPr lang="pt-BR" b="1" dirty="0" smtClean="0"/>
              <a:t> TB</a:t>
            </a:r>
            <a:endParaRPr lang="pt-BR" b="1" dirty="0"/>
          </a:p>
        </p:txBody>
      </p:sp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395288" y="1268760"/>
            <a:ext cx="8352928" cy="5001419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graphicFrame>
        <p:nvGraphicFramePr>
          <p:cNvPr id="8" name="Tabe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2117040"/>
              </p:ext>
            </p:extLst>
          </p:nvPr>
        </p:nvGraphicFramePr>
        <p:xfrm>
          <a:off x="0" y="908048"/>
          <a:ext cx="9144000" cy="51643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7584"/>
                <a:gridCol w="864096"/>
                <a:gridCol w="936104"/>
                <a:gridCol w="720080"/>
                <a:gridCol w="864096"/>
                <a:gridCol w="792088"/>
                <a:gridCol w="1008112"/>
                <a:gridCol w="1152128"/>
                <a:gridCol w="1008112"/>
                <a:gridCol w="971600"/>
              </a:tblGrid>
              <a:tr h="858309">
                <a:tc>
                  <a:txBody>
                    <a:bodyPr/>
                    <a:lstStyle/>
                    <a:p>
                      <a:r>
                        <a:rPr lang="pt-BR" sz="1500" dirty="0" smtClean="0"/>
                        <a:t>Country</a:t>
                      </a:r>
                      <a:endParaRPr lang="pt-BR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500" dirty="0" smtClean="0"/>
                        <a:t>2011 Pop.</a:t>
                      </a:r>
                      <a:r>
                        <a:rPr lang="pt-BR" sz="1500" baseline="0" dirty="0" smtClean="0"/>
                        <a:t> (</a:t>
                      </a:r>
                      <a:r>
                        <a:rPr lang="pt-BR" sz="1500" baseline="0" dirty="0" err="1" smtClean="0"/>
                        <a:t>million</a:t>
                      </a:r>
                      <a:r>
                        <a:rPr lang="pt-BR" sz="1500" baseline="0" dirty="0" smtClean="0"/>
                        <a:t>)</a:t>
                      </a:r>
                      <a:endParaRPr lang="pt-BR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500" dirty="0" smtClean="0"/>
                        <a:t>Total TB Cases </a:t>
                      </a:r>
                      <a:r>
                        <a:rPr lang="pt-BR" sz="1500" dirty="0" err="1" smtClean="0"/>
                        <a:t>Reported</a:t>
                      </a:r>
                      <a:endParaRPr lang="pt-BR" sz="1500" dirty="0" smtClean="0"/>
                    </a:p>
                    <a:p>
                      <a:r>
                        <a:rPr lang="pt-BR" sz="1500" dirty="0" smtClean="0"/>
                        <a:t>(2011)</a:t>
                      </a:r>
                      <a:endParaRPr lang="pt-BR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500" dirty="0" smtClean="0"/>
                        <a:t>% MDR New (2011)</a:t>
                      </a:r>
                      <a:endParaRPr lang="pt-BR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500" dirty="0" smtClean="0"/>
                        <a:t>% MDR </a:t>
                      </a:r>
                      <a:r>
                        <a:rPr lang="pt-BR" sz="1500" dirty="0" err="1" smtClean="0"/>
                        <a:t>Relapse</a:t>
                      </a:r>
                      <a:r>
                        <a:rPr lang="pt-BR" sz="1500" dirty="0" smtClean="0"/>
                        <a:t> (2011)</a:t>
                      </a:r>
                      <a:endParaRPr lang="pt-BR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500" dirty="0" err="1" smtClean="0"/>
                        <a:t>Deaths</a:t>
                      </a:r>
                      <a:r>
                        <a:rPr lang="pt-BR" sz="1500" dirty="0" smtClean="0"/>
                        <a:t> (2011)</a:t>
                      </a:r>
                      <a:endParaRPr lang="pt-BR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500" dirty="0" err="1" smtClean="0"/>
                        <a:t>Death</a:t>
                      </a:r>
                      <a:r>
                        <a:rPr lang="pt-BR" sz="1500" dirty="0" smtClean="0"/>
                        <a:t> Rate</a:t>
                      </a:r>
                      <a:r>
                        <a:rPr lang="pt-BR" sz="1500" baseline="0" dirty="0" smtClean="0"/>
                        <a:t> Per 100,000 (2011)</a:t>
                      </a:r>
                      <a:endParaRPr lang="pt-BR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500" dirty="0" smtClean="0"/>
                        <a:t>% TB </a:t>
                      </a:r>
                      <a:r>
                        <a:rPr lang="pt-BR" sz="1500" dirty="0" err="1" smtClean="0"/>
                        <a:t>Patients</a:t>
                      </a:r>
                      <a:r>
                        <a:rPr lang="pt-BR" sz="1500" dirty="0" smtClean="0"/>
                        <a:t> HIV</a:t>
                      </a:r>
                      <a:r>
                        <a:rPr lang="pt-BR" sz="1500" baseline="0" dirty="0" smtClean="0"/>
                        <a:t>  Positive (2011)</a:t>
                      </a:r>
                      <a:endParaRPr lang="pt-BR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500" dirty="0" smtClean="0"/>
                        <a:t>Total 2012 Budget  (US$ </a:t>
                      </a:r>
                      <a:r>
                        <a:rPr lang="pt-BR" sz="1500" dirty="0" err="1" smtClean="0"/>
                        <a:t>Millions</a:t>
                      </a:r>
                      <a:r>
                        <a:rPr lang="pt-BR" sz="1500" dirty="0" smtClean="0"/>
                        <a:t>)</a:t>
                      </a:r>
                      <a:endParaRPr lang="pt-BR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500" dirty="0" smtClean="0"/>
                        <a:t>% </a:t>
                      </a:r>
                      <a:r>
                        <a:rPr lang="pt-BR" sz="1500" dirty="0" err="1" smtClean="0"/>
                        <a:t>Domestic</a:t>
                      </a:r>
                      <a:r>
                        <a:rPr lang="pt-BR" sz="1500" dirty="0" smtClean="0"/>
                        <a:t> </a:t>
                      </a:r>
                      <a:r>
                        <a:rPr lang="pt-BR" sz="1500" dirty="0" err="1" smtClean="0"/>
                        <a:t>Financed</a:t>
                      </a:r>
                      <a:r>
                        <a:rPr lang="pt-BR" sz="1500" dirty="0" smtClean="0"/>
                        <a:t> (2012)</a:t>
                      </a:r>
                      <a:endParaRPr lang="pt-BR" sz="1500" dirty="0"/>
                    </a:p>
                  </a:txBody>
                  <a:tcPr/>
                </a:tc>
              </a:tr>
              <a:tr h="725296">
                <a:tc>
                  <a:txBody>
                    <a:bodyPr/>
                    <a:lstStyle/>
                    <a:p>
                      <a:r>
                        <a:rPr lang="pt-BR" b="1" dirty="0" err="1" smtClean="0"/>
                        <a:t>Brazil</a:t>
                      </a:r>
                      <a:endParaRPr lang="pt-B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   197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 smtClean="0"/>
                        <a:t>     84,137</a:t>
                      </a:r>
                      <a:endParaRPr lang="pt-B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  0.91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      5.4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 smtClean="0"/>
                        <a:t>5,600</a:t>
                      </a:r>
                      <a:endParaRPr lang="pt-B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  3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20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    86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91</a:t>
                      </a:r>
                      <a:endParaRPr lang="pt-BR" dirty="0"/>
                    </a:p>
                  </a:txBody>
                  <a:tcPr/>
                </a:tc>
              </a:tr>
              <a:tr h="858309">
                <a:tc>
                  <a:txBody>
                    <a:bodyPr/>
                    <a:lstStyle/>
                    <a:p>
                      <a:r>
                        <a:rPr lang="pt-BR" b="1" dirty="0" smtClean="0"/>
                        <a:t>China</a:t>
                      </a:r>
                      <a:endParaRPr lang="pt-B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1,348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 smtClean="0"/>
                        <a:t>   911,884</a:t>
                      </a:r>
                      <a:endParaRPr lang="pt-B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   5.7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26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 smtClean="0"/>
                        <a:t>47,000</a:t>
                      </a:r>
                      <a:endParaRPr lang="pt-B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  4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  2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  367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--</a:t>
                      </a:r>
                      <a:endParaRPr lang="pt-BR" dirty="0"/>
                    </a:p>
                  </a:txBody>
                  <a:tcPr/>
                </a:tc>
              </a:tr>
              <a:tr h="858309">
                <a:tc>
                  <a:txBody>
                    <a:bodyPr/>
                    <a:lstStyle/>
                    <a:p>
                      <a:r>
                        <a:rPr lang="pt-BR" b="1" dirty="0" err="1" smtClean="0"/>
                        <a:t>India</a:t>
                      </a:r>
                      <a:endParaRPr lang="pt-B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1,241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 smtClean="0"/>
                        <a:t>1,515,872</a:t>
                      </a:r>
                      <a:endParaRPr lang="pt-B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   2.1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15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 smtClean="0"/>
                        <a:t>300,000</a:t>
                      </a:r>
                      <a:endParaRPr lang="pt-B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24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  6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  219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54</a:t>
                      </a:r>
                      <a:endParaRPr lang="pt-BR" dirty="0"/>
                    </a:p>
                  </a:txBody>
                  <a:tcPr/>
                </a:tc>
              </a:tr>
              <a:tr h="858309">
                <a:tc>
                  <a:txBody>
                    <a:bodyPr/>
                    <a:lstStyle/>
                    <a:p>
                      <a:r>
                        <a:rPr lang="pt-BR" b="1" dirty="0" err="1" smtClean="0"/>
                        <a:t>Russia</a:t>
                      </a:r>
                      <a:endParaRPr lang="pt-B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   143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 smtClean="0"/>
                        <a:t>   159,479</a:t>
                      </a:r>
                      <a:endParaRPr lang="pt-B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20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46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 smtClean="0"/>
                        <a:t>22,000</a:t>
                      </a:r>
                      <a:endParaRPr lang="pt-B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16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  5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1,204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100</a:t>
                      </a:r>
                      <a:endParaRPr lang="pt-BR" dirty="0"/>
                    </a:p>
                  </a:txBody>
                  <a:tcPr/>
                </a:tc>
              </a:tr>
              <a:tr h="858309">
                <a:tc>
                  <a:txBody>
                    <a:bodyPr/>
                    <a:lstStyle/>
                    <a:p>
                      <a:r>
                        <a:rPr lang="pt-BR" b="1" dirty="0" smtClean="0"/>
                        <a:t>South </a:t>
                      </a:r>
                      <a:r>
                        <a:rPr lang="pt-BR" b="1" dirty="0" err="1" smtClean="0"/>
                        <a:t>Africa</a:t>
                      </a:r>
                      <a:endParaRPr lang="pt-B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    50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 smtClean="0"/>
                        <a:t>  389,974</a:t>
                      </a:r>
                      <a:endParaRPr lang="pt-B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    1.8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     6.7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 smtClean="0"/>
                        <a:t>25,000</a:t>
                      </a:r>
                      <a:endParaRPr lang="pt-B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49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65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--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/>
                        <a:t>--</a:t>
                      </a:r>
                      <a:endParaRPr lang="pt-B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Retângulo 8"/>
          <p:cNvSpPr/>
          <p:nvPr/>
        </p:nvSpPr>
        <p:spPr>
          <a:xfrm>
            <a:off x="0" y="6080569"/>
            <a:ext cx="11598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400" dirty="0" err="1"/>
              <a:t>Source</a:t>
            </a:r>
            <a:r>
              <a:rPr lang="pt-BR" sz="1400" dirty="0"/>
              <a:t>: WHO</a:t>
            </a:r>
          </a:p>
        </p:txBody>
      </p:sp>
    </p:spTree>
    <p:extLst>
      <p:ext uri="{BB962C8B-B14F-4D97-AF65-F5344CB8AC3E}">
        <p14:creationId xmlns:p14="http://schemas.microsoft.com/office/powerpoint/2010/main" val="733863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468313" y="333375"/>
            <a:ext cx="58324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BR" altLang="pt-BR" b="1">
                <a:solidFill>
                  <a:schemeClr val="bg1"/>
                </a:solidFill>
                <a:latin typeface="Tahoma" pitchFamily="34" charset="0"/>
              </a:rPr>
              <a:t>Teste</a:t>
            </a:r>
          </a:p>
        </p:txBody>
      </p:sp>
      <p:pic>
        <p:nvPicPr>
          <p:cNvPr id="6149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6350000"/>
            <a:ext cx="817245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901701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Line 13"/>
          <p:cNvSpPr>
            <a:spLocks noChangeShapeType="1"/>
          </p:cNvSpPr>
          <p:nvPr/>
        </p:nvSpPr>
        <p:spPr bwMode="auto">
          <a:xfrm>
            <a:off x="395288" y="692150"/>
            <a:ext cx="4824412" cy="0"/>
          </a:xfrm>
          <a:prstGeom prst="line">
            <a:avLst/>
          </a:prstGeom>
          <a:noFill/>
          <a:ln w="28575">
            <a:solidFill>
              <a:srgbClr val="00336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/>
          </a:p>
        </p:txBody>
      </p:sp>
      <p:sp>
        <p:nvSpPr>
          <p:cNvPr id="1040" name="Line 16"/>
          <p:cNvSpPr>
            <a:spLocks noChangeShapeType="1"/>
          </p:cNvSpPr>
          <p:nvPr/>
        </p:nvSpPr>
        <p:spPr bwMode="auto">
          <a:xfrm>
            <a:off x="395288" y="692150"/>
            <a:ext cx="0" cy="215900"/>
          </a:xfrm>
          <a:prstGeom prst="line">
            <a:avLst/>
          </a:prstGeom>
          <a:noFill/>
          <a:ln w="28575">
            <a:solidFill>
              <a:srgbClr val="00336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/>
          </a:p>
        </p:txBody>
      </p:sp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8575" y="6057900"/>
            <a:ext cx="1495425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C:\Users\r1704617\AppData\Local\Microsoft\Windows\Temporary Internet Files\Content.Outlook\33P53WGV\Logo Ipea - 50 ano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2325" y="6124574"/>
            <a:ext cx="1971675" cy="728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457200" y="908050"/>
            <a:ext cx="8229600" cy="4794647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lnSpc>
                <a:spcPct val="110000"/>
              </a:lnSpc>
              <a:spcBef>
                <a:spcPts val="2463"/>
              </a:spcBef>
              <a:buNone/>
            </a:pPr>
            <a:endParaRPr lang="en-US" altLang="pt-BR" sz="4800" b="1" dirty="0" smtClean="0">
              <a:cs typeface="Arial" charset="0"/>
              <a:sym typeface="Arial" charset="0"/>
            </a:endParaRPr>
          </a:p>
          <a:p>
            <a:pPr marL="0" indent="0" algn="ctr">
              <a:lnSpc>
                <a:spcPct val="110000"/>
              </a:lnSpc>
              <a:spcBef>
                <a:spcPts val="2463"/>
              </a:spcBef>
              <a:buNone/>
            </a:pPr>
            <a:r>
              <a:rPr lang="en-US" altLang="pt-BR" sz="6700" b="1" dirty="0" smtClean="0">
                <a:cs typeface="Arial" charset="0"/>
                <a:sym typeface="Arial" charset="0"/>
              </a:rPr>
              <a:t>Thank you!</a:t>
            </a:r>
          </a:p>
          <a:p>
            <a:pPr marL="0" indent="0" algn="ctr">
              <a:lnSpc>
                <a:spcPct val="110000"/>
              </a:lnSpc>
              <a:spcBef>
                <a:spcPts val="2463"/>
              </a:spcBef>
              <a:buNone/>
            </a:pPr>
            <a:endParaRPr lang="en-US" altLang="pt-BR" sz="4800" b="1" dirty="0" smtClean="0">
              <a:cs typeface="Arial" charset="0"/>
              <a:sym typeface="Arial" charset="0"/>
            </a:endParaRPr>
          </a:p>
          <a:p>
            <a:pPr marL="0" indent="0" algn="ctr">
              <a:lnSpc>
                <a:spcPct val="110000"/>
              </a:lnSpc>
              <a:spcBef>
                <a:spcPts val="2463"/>
              </a:spcBef>
              <a:buNone/>
            </a:pPr>
            <a:r>
              <a:rPr lang="en-US" altLang="pt-BR" sz="4000" dirty="0" smtClean="0">
                <a:cs typeface="Arial" charset="0"/>
                <a:sym typeface="Arial" charset="0"/>
              </a:rPr>
              <a:t>André de Mello e Souza</a:t>
            </a:r>
          </a:p>
          <a:p>
            <a:pPr marL="0" indent="0" algn="ctr">
              <a:lnSpc>
                <a:spcPct val="110000"/>
              </a:lnSpc>
              <a:spcBef>
                <a:spcPts val="2463"/>
              </a:spcBef>
              <a:buNone/>
            </a:pPr>
            <a:r>
              <a:rPr lang="en-US" altLang="pt-BR" sz="4000" dirty="0" smtClean="0">
                <a:cs typeface="Arial" charset="0"/>
                <a:sym typeface="Arial" charset="0"/>
              </a:rPr>
              <a:t>Institute for Applied Economic Research (IPEA)</a:t>
            </a:r>
          </a:p>
          <a:p>
            <a:pPr marL="0" indent="0" algn="ctr">
              <a:lnSpc>
                <a:spcPct val="110000"/>
              </a:lnSpc>
              <a:spcBef>
                <a:spcPts val="2463"/>
              </a:spcBef>
              <a:buNone/>
            </a:pPr>
            <a:r>
              <a:rPr lang="en-US" altLang="pt-BR" sz="4000" dirty="0" smtClean="0">
                <a:cs typeface="Arial" charset="0"/>
                <a:sym typeface="Arial" charset="0"/>
              </a:rPr>
              <a:t>Brazil</a:t>
            </a:r>
          </a:p>
          <a:p>
            <a:pPr marL="0" indent="0" algn="ctr">
              <a:lnSpc>
                <a:spcPct val="110000"/>
              </a:lnSpc>
              <a:spcBef>
                <a:spcPts val="2463"/>
              </a:spcBef>
              <a:buNone/>
            </a:pPr>
            <a:r>
              <a:rPr lang="en-US" altLang="pt-BR" sz="4000" b="1" dirty="0" smtClean="0">
                <a:cs typeface="Arial" charset="0"/>
                <a:sym typeface="Arial" charset="0"/>
              </a:rPr>
              <a:t>andre.souza@ipea.gov.br</a:t>
            </a:r>
          </a:p>
          <a:p>
            <a:pPr marL="0" indent="0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176478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468313" y="333375"/>
            <a:ext cx="58324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BR" altLang="pt-BR" b="1">
                <a:solidFill>
                  <a:schemeClr val="bg1"/>
                </a:solidFill>
                <a:latin typeface="Tahoma" pitchFamily="34" charset="0"/>
              </a:rPr>
              <a:t>Teste</a:t>
            </a:r>
          </a:p>
        </p:txBody>
      </p:sp>
      <p:pic>
        <p:nvPicPr>
          <p:cNvPr id="6149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6350000"/>
            <a:ext cx="817245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901701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Line 13"/>
          <p:cNvSpPr>
            <a:spLocks noChangeShapeType="1"/>
          </p:cNvSpPr>
          <p:nvPr/>
        </p:nvSpPr>
        <p:spPr bwMode="auto">
          <a:xfrm>
            <a:off x="395288" y="692150"/>
            <a:ext cx="4824412" cy="0"/>
          </a:xfrm>
          <a:prstGeom prst="line">
            <a:avLst/>
          </a:prstGeom>
          <a:noFill/>
          <a:ln w="28575">
            <a:solidFill>
              <a:srgbClr val="00336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/>
          </a:p>
        </p:txBody>
      </p:sp>
      <p:sp>
        <p:nvSpPr>
          <p:cNvPr id="1040" name="Line 16"/>
          <p:cNvSpPr>
            <a:spLocks noChangeShapeType="1"/>
          </p:cNvSpPr>
          <p:nvPr/>
        </p:nvSpPr>
        <p:spPr bwMode="auto">
          <a:xfrm>
            <a:off x="395288" y="692150"/>
            <a:ext cx="0" cy="215900"/>
          </a:xfrm>
          <a:prstGeom prst="line">
            <a:avLst/>
          </a:prstGeom>
          <a:noFill/>
          <a:ln w="28575">
            <a:solidFill>
              <a:srgbClr val="00336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/>
          </a:p>
        </p:txBody>
      </p:sp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8575" y="6057900"/>
            <a:ext cx="1495425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C:\Users\r1704617\AppData\Local\Microsoft\Windows\Temporary Internet Files\Content.Outlook\33P53WGV\Logo Ipea - 50 ano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2325" y="6124574"/>
            <a:ext cx="1971675" cy="728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2592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1934</TotalTime>
  <Words>620</Words>
  <Application>Microsoft Office PowerPoint</Application>
  <PresentationFormat>Экран (4:3)</PresentationFormat>
  <Paragraphs>147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Tema do Office</vt:lpstr>
      <vt:lpstr> BRICS and the Outside World : Perception And Opportunities For Managing BRICS Image   </vt:lpstr>
      <vt:lpstr>BRICS’ Image</vt:lpstr>
      <vt:lpstr>Issue-Aereas of Technical Cooperation within BRICS</vt:lpstr>
      <vt:lpstr>BRICS Academic Community</vt:lpstr>
      <vt:lpstr>Research questions which may lead to promising cooperation within BRICS (1)</vt:lpstr>
      <vt:lpstr>Research questions which may lead to promising cooperation within BRICS (2)</vt:lpstr>
      <vt:lpstr>BRICS and TB</vt:lpstr>
      <vt:lpstr>Презентация PowerPoint</vt:lpstr>
      <vt:lpstr>Презентация PowerPoint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BRICS and the Outside World : Perception And Opportunities For Managing BRICS Image</dc:title>
  <dc:creator>Andre de Mello e Souza</dc:creator>
  <cp:lastModifiedBy>Мельникова Олеся</cp:lastModifiedBy>
  <cp:revision>21</cp:revision>
  <dcterms:created xsi:type="dcterms:W3CDTF">2015-05-07T14:47:50Z</dcterms:created>
  <dcterms:modified xsi:type="dcterms:W3CDTF">2015-05-18T16:37:00Z</dcterms:modified>
</cp:coreProperties>
</file>