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0" r:id="rId8"/>
    <p:sldId id="258" r:id="rId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  <p:sp>
        <p:nvSpPr>
          <p:cNvPr id="10" name="Re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  <p:sp>
        <p:nvSpPr>
          <p:cNvPr id="6" name="Re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zz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9998703-C46D-4B19-8330-0ED04A60CE79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E3AAEA8-02BB-42FE-83BD-294E3E2C04FC}" type="slidenum">
              <a:rPr lang="pt-BR" smtClean="0"/>
              <a:t>‹#›</a:t>
            </a:fld>
            <a:endParaRPr lang="pt-BR"/>
          </a:p>
        </p:txBody>
      </p:sp>
      <p:sp>
        <p:nvSpPr>
          <p:cNvPr id="15" name="Re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tamara.farias@ipea.gov.br" TargetMode="External"/><Relationship Id="rId2" Type="http://schemas.openxmlformats.org/officeDocument/2006/relationships/hyperlink" Target="mailto:tamara.farias@uniceub.br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03648" y="1556792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effectLst/>
              </a:rPr>
              <a:t>Peace and Security: How to maintain it in a </a:t>
            </a:r>
            <a:r>
              <a:rPr lang="en-US" sz="2800" b="1" i="1" dirty="0">
                <a:effectLst/>
              </a:rPr>
              <a:t>multi-hub</a:t>
            </a:r>
            <a:r>
              <a:rPr lang="en-US" sz="2800" b="1" dirty="0">
                <a:effectLst/>
              </a:rPr>
              <a:t> world order? </a:t>
            </a:r>
            <a:r>
              <a:rPr lang="pt-BR" sz="2800" dirty="0">
                <a:effectLst/>
              </a:rPr>
              <a:t/>
            </a:r>
            <a:br>
              <a:rPr lang="pt-BR" sz="2800" dirty="0">
                <a:effectLst/>
              </a:rPr>
            </a:br>
            <a:r>
              <a:rPr lang="en-US" sz="2800" b="1" dirty="0">
                <a:effectLst/>
              </a:rPr>
              <a:t>Rebuilding international law </a:t>
            </a:r>
            <a:r>
              <a:rPr lang="pt-BR" sz="2800" dirty="0">
                <a:effectLst/>
              </a:rPr>
              <a:t/>
            </a:r>
            <a:br>
              <a:rPr lang="pt-BR" sz="2800" dirty="0">
                <a:effectLst/>
              </a:rPr>
            </a:br>
            <a:endParaRPr lang="pt-BR" sz="28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43608" y="4437112"/>
            <a:ext cx="7406640" cy="1003166"/>
          </a:xfrm>
        </p:spPr>
        <p:txBody>
          <a:bodyPr>
            <a:normAutofit/>
          </a:bodyPr>
          <a:lstStyle/>
          <a:p>
            <a:pPr algn="just"/>
            <a:r>
              <a:rPr lang="en-US" sz="1400" dirty="0"/>
              <a:t>Professor of International Law at UniCeub university (Brasília, Brazil), Lawyer, Research Assistant at Institute for Applied </a:t>
            </a:r>
            <a:r>
              <a:rPr lang="en-US" sz="1400" dirty="0" smtClean="0"/>
              <a:t>Economic Research </a:t>
            </a:r>
            <a:r>
              <a:rPr lang="en-US" sz="1400" dirty="0"/>
              <a:t>(IPEA) and Master in International Relations by University of Brasília (</a:t>
            </a:r>
            <a:r>
              <a:rPr lang="en-US" sz="1400" dirty="0" err="1"/>
              <a:t>UnB</a:t>
            </a:r>
            <a:r>
              <a:rPr lang="en-US" sz="1400" dirty="0"/>
              <a:t>). Contact: </a:t>
            </a:r>
            <a:r>
              <a:rPr lang="en-US" sz="1400" u="sng" dirty="0">
                <a:hlinkClick r:id="rId2"/>
              </a:rPr>
              <a:t>tamara.farias@uniceub.br</a:t>
            </a:r>
            <a:r>
              <a:rPr lang="en-US" sz="1400" dirty="0"/>
              <a:t>; </a:t>
            </a:r>
            <a:r>
              <a:rPr lang="en-US" sz="1400" u="sng" dirty="0">
                <a:hlinkClick r:id="rId3"/>
              </a:rPr>
              <a:t>tamara.farias@ipea.gov.br</a:t>
            </a:r>
            <a:r>
              <a:rPr lang="en-US" sz="1400" dirty="0"/>
              <a:t>. This </a:t>
            </a:r>
            <a:r>
              <a:rPr lang="en-US" sz="1400" dirty="0" smtClean="0"/>
              <a:t>study is under process with </a:t>
            </a:r>
            <a:r>
              <a:rPr lang="en-US" sz="1400" dirty="0"/>
              <a:t>the </a:t>
            </a:r>
            <a:r>
              <a:rPr lang="en-US" sz="1400" dirty="0" smtClean="0"/>
              <a:t>at The </a:t>
            </a:r>
            <a:r>
              <a:rPr lang="en-US" sz="1400" dirty="0"/>
              <a:t>BRICS Study Group of UniCeub from </a:t>
            </a:r>
            <a:r>
              <a:rPr lang="en-US" sz="1400" i="1" dirty="0" err="1"/>
              <a:t>Taguatinga</a:t>
            </a:r>
            <a:r>
              <a:rPr lang="en-US" sz="1400" dirty="0"/>
              <a:t> Campus. </a:t>
            </a:r>
            <a:endParaRPr lang="pt-BR" sz="1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5647931"/>
            <a:ext cx="3024336" cy="106411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1115616" y="4077072"/>
            <a:ext cx="3333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Msc</a:t>
            </a:r>
            <a:r>
              <a:rPr lang="en-US" b="1" dirty="0"/>
              <a:t>. Tamara </a:t>
            </a:r>
            <a:r>
              <a:rPr lang="en-US" b="1" dirty="0" err="1"/>
              <a:t>Gregol</a:t>
            </a:r>
            <a:r>
              <a:rPr lang="en-US" b="1" dirty="0"/>
              <a:t> de Farias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5477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Scenario</a:t>
            </a:r>
            <a:r>
              <a:rPr lang="pt-BR" dirty="0" smtClean="0"/>
              <a:t>: Power in </a:t>
            </a:r>
            <a:r>
              <a:rPr lang="en-US" dirty="0" smtClean="0"/>
              <a:t>international</a:t>
            </a:r>
            <a:r>
              <a:rPr lang="pt-BR" dirty="0" smtClean="0"/>
              <a:t> </a:t>
            </a:r>
            <a:r>
              <a:rPr lang="en-US" dirty="0" smtClean="0"/>
              <a:t>relations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71600" y="1268760"/>
            <a:ext cx="8136904" cy="5472608"/>
          </a:xfrm>
        </p:spPr>
        <p:txBody>
          <a:bodyPr>
            <a:normAutofit lnSpcReduction="10000"/>
          </a:bodyPr>
          <a:lstStyle/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Nowadays</a:t>
            </a:r>
            <a:r>
              <a:rPr lang="en-US" sz="2400" dirty="0"/>
              <a:t>, power is not concentrated anymore on few States, it has become more diffused in a </a:t>
            </a:r>
            <a:r>
              <a:rPr lang="en-US" sz="2400" i="1" dirty="0"/>
              <a:t>multi-hub system</a:t>
            </a:r>
            <a:r>
              <a:rPr lang="en-US" sz="2400" dirty="0"/>
              <a:t>, where a growing number of states play issue-specific leadership role in a flexible and fluid </a:t>
            </a:r>
            <a:r>
              <a:rPr lang="en-US" sz="2400" dirty="0" smtClean="0"/>
              <a:t>system. </a:t>
            </a:r>
          </a:p>
          <a:p>
            <a:pPr marL="82296" indent="0" algn="just">
              <a:buNone/>
            </a:pPr>
            <a:endParaRPr lang="en-US" sz="2400" dirty="0" smtClean="0"/>
          </a:p>
          <a:p>
            <a:pPr algn="just"/>
            <a:r>
              <a:rPr lang="en-US" sz="2400" dirty="0" smtClean="0"/>
              <a:t>Characteristics</a:t>
            </a:r>
            <a:r>
              <a:rPr lang="en-US" sz="2400" dirty="0"/>
              <a:t>: </a:t>
            </a:r>
            <a:endParaRPr lang="en-US" sz="2400" dirty="0" smtClean="0"/>
          </a:p>
          <a:p>
            <a:pPr marL="82296" indent="0" algn="just">
              <a:buNone/>
            </a:pPr>
            <a:r>
              <a:rPr lang="en-US" sz="2400" dirty="0" smtClean="0"/>
              <a:t>a</a:t>
            </a:r>
            <a:r>
              <a:rPr lang="en-US" sz="2400" dirty="0"/>
              <a:t>) power is diffused, </a:t>
            </a:r>
            <a:endParaRPr lang="en-US" sz="2400" dirty="0" smtClean="0"/>
          </a:p>
          <a:p>
            <a:pPr marL="82296" indent="0" algn="just">
              <a:buNone/>
            </a:pPr>
            <a:r>
              <a:rPr lang="en-US" sz="2400" dirty="0" smtClean="0"/>
              <a:t>b</a:t>
            </a:r>
            <a:r>
              <a:rPr lang="en-US" sz="2400" dirty="0"/>
              <a:t>) power is disaggregated – relative advantages in different types of power (military power, economic power and soft power) with effectiveness in different areas of international law and international relations, </a:t>
            </a:r>
            <a:endParaRPr lang="en-US" sz="2400" dirty="0" smtClean="0"/>
          </a:p>
          <a:p>
            <a:pPr marL="82296" indent="0" algn="just">
              <a:buNone/>
            </a:pPr>
            <a:r>
              <a:rPr lang="en-US" sz="2400" dirty="0" smtClean="0"/>
              <a:t>c) </a:t>
            </a:r>
            <a:r>
              <a:rPr lang="en-US" sz="2400" dirty="0"/>
              <a:t>power is asymmetrically distributed – states can develop advantages over others in an issue-specific basis. </a:t>
            </a:r>
            <a:endParaRPr lang="pt-BR" sz="2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6723"/>
            <a:ext cx="1440160" cy="50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4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638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effectLst/>
              </a:rPr>
              <a:t>Responsibility to Protect (R2P) </a:t>
            </a:r>
            <a:r>
              <a:rPr lang="en-US" sz="2400" b="1" dirty="0" smtClean="0">
                <a:effectLst/>
              </a:rPr>
              <a:t/>
            </a:r>
            <a:br>
              <a:rPr lang="en-US" sz="2400" b="1" dirty="0" smtClean="0">
                <a:effectLst/>
              </a:rPr>
            </a:br>
            <a:r>
              <a:rPr lang="en-US" sz="2400" b="1" dirty="0" smtClean="0">
                <a:effectLst/>
              </a:rPr>
              <a:t>X </a:t>
            </a:r>
            <a:br>
              <a:rPr lang="en-US" sz="2400" b="1" dirty="0" smtClean="0">
                <a:effectLst/>
              </a:rPr>
            </a:br>
            <a:r>
              <a:rPr lang="en-US" sz="2400" b="1" dirty="0" smtClean="0">
                <a:effectLst/>
              </a:rPr>
              <a:t>Sovereignty </a:t>
            </a:r>
            <a:r>
              <a:rPr lang="en-US" sz="2400" b="1" dirty="0">
                <a:effectLst/>
              </a:rPr>
              <a:t>and </a:t>
            </a:r>
            <a:r>
              <a:rPr lang="en-US" sz="2400" b="1" dirty="0" smtClean="0">
                <a:effectLst/>
              </a:rPr>
              <a:t>non-interference</a:t>
            </a:r>
            <a:r>
              <a:rPr lang="pt-BR" sz="2400" dirty="0">
                <a:effectLst/>
              </a:rPr>
              <a:t/>
            </a:r>
            <a:br>
              <a:rPr lang="pt-BR" sz="2400" dirty="0">
                <a:effectLst/>
              </a:rPr>
            </a:br>
            <a:endParaRPr lang="pt-BR" sz="2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3608" y="1196752"/>
            <a:ext cx="7992888" cy="5472608"/>
          </a:xfrm>
        </p:spPr>
        <p:txBody>
          <a:bodyPr/>
          <a:lstStyle/>
          <a:p>
            <a:r>
              <a:rPr lang="pt-BR" dirty="0" err="1" smtClean="0"/>
              <a:t>Questions</a:t>
            </a:r>
            <a:r>
              <a:rPr lang="pt-BR" dirty="0" smtClean="0"/>
              <a:t> </a:t>
            </a:r>
            <a:r>
              <a:rPr lang="pt-BR" dirty="0" err="1" smtClean="0"/>
              <a:t>raised</a:t>
            </a:r>
            <a:r>
              <a:rPr lang="pt-BR" dirty="0" smtClean="0"/>
              <a:t>: </a:t>
            </a:r>
          </a:p>
          <a:p>
            <a:pPr lvl="1"/>
            <a:r>
              <a:rPr lang="pt-BR" dirty="0" err="1" smtClean="0"/>
              <a:t>How</a:t>
            </a:r>
            <a:r>
              <a:rPr lang="pt-BR" dirty="0" smtClean="0"/>
              <a:t> </a:t>
            </a:r>
            <a:r>
              <a:rPr lang="pt-BR" dirty="0" err="1" smtClean="0"/>
              <a:t>effective</a:t>
            </a:r>
            <a:r>
              <a:rPr lang="pt-BR" dirty="0" smtClean="0"/>
              <a:t> are </a:t>
            </a:r>
            <a:r>
              <a:rPr lang="pt-BR" dirty="0" err="1" smtClean="0"/>
              <a:t>the</a:t>
            </a:r>
            <a:r>
              <a:rPr lang="pt-BR" dirty="0" smtClean="0"/>
              <a:t> UNSC </a:t>
            </a:r>
            <a:r>
              <a:rPr lang="pt-BR" dirty="0" err="1" smtClean="0"/>
              <a:t>decisions</a:t>
            </a:r>
            <a:r>
              <a:rPr lang="pt-BR" dirty="0" smtClean="0"/>
              <a:t> </a:t>
            </a:r>
            <a:r>
              <a:rPr lang="pt-BR" dirty="0" err="1" smtClean="0"/>
              <a:t>based</a:t>
            </a:r>
            <a:r>
              <a:rPr lang="pt-BR" dirty="0" smtClean="0"/>
              <a:t> </a:t>
            </a:r>
            <a:r>
              <a:rPr lang="pt-BR" dirty="0" err="1" smtClean="0"/>
              <a:t>on</a:t>
            </a:r>
            <a:r>
              <a:rPr lang="pt-BR" dirty="0" smtClean="0"/>
              <a:t> </a:t>
            </a:r>
            <a:r>
              <a:rPr lang="pt-BR" dirty="0" err="1" smtClean="0"/>
              <a:t>articles</a:t>
            </a:r>
            <a:r>
              <a:rPr lang="pt-BR" dirty="0" smtClean="0"/>
              <a:t> VI </a:t>
            </a:r>
            <a:r>
              <a:rPr lang="pt-BR" dirty="0" err="1" smtClean="0"/>
              <a:t>and</a:t>
            </a:r>
            <a:r>
              <a:rPr lang="pt-BR" dirty="0" smtClean="0"/>
              <a:t> VII?</a:t>
            </a:r>
          </a:p>
          <a:p>
            <a:pPr lvl="1"/>
            <a:r>
              <a:rPr lang="pt-BR" dirty="0" err="1" smtClean="0"/>
              <a:t>Was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timing </a:t>
            </a:r>
            <a:r>
              <a:rPr lang="pt-BR" dirty="0" err="1" smtClean="0"/>
              <a:t>proper</a:t>
            </a:r>
            <a:r>
              <a:rPr lang="pt-BR" dirty="0" smtClean="0"/>
              <a:t>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avoid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threat</a:t>
            </a:r>
            <a:r>
              <a:rPr lang="pt-BR" dirty="0" smtClean="0"/>
              <a:t>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peace</a:t>
            </a:r>
            <a:r>
              <a:rPr lang="pt-BR" dirty="0" smtClean="0"/>
              <a:t> </a:t>
            </a:r>
            <a:r>
              <a:rPr lang="pt-BR" dirty="0" err="1" smtClean="0"/>
              <a:t>and</a:t>
            </a:r>
            <a:r>
              <a:rPr lang="pt-BR" dirty="0" smtClean="0"/>
              <a:t>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human</a:t>
            </a:r>
            <a:r>
              <a:rPr lang="pt-BR" dirty="0" smtClean="0"/>
              <a:t> </a:t>
            </a:r>
            <a:r>
              <a:rPr lang="pt-BR" dirty="0" err="1" smtClean="0"/>
              <a:t>rights</a:t>
            </a:r>
            <a:r>
              <a:rPr lang="pt-BR" dirty="0" smtClean="0"/>
              <a:t>? </a:t>
            </a:r>
          </a:p>
          <a:p>
            <a:pPr lvl="1"/>
            <a:r>
              <a:rPr lang="pt-BR" dirty="0" err="1" smtClean="0"/>
              <a:t>Was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action</a:t>
            </a:r>
            <a:r>
              <a:rPr lang="pt-BR" dirty="0" smtClean="0"/>
              <a:t> </a:t>
            </a:r>
            <a:r>
              <a:rPr lang="pt-BR" dirty="0" err="1" smtClean="0"/>
              <a:t>good</a:t>
            </a:r>
            <a:r>
              <a:rPr lang="pt-BR" dirty="0" smtClean="0"/>
              <a:t> </a:t>
            </a:r>
            <a:r>
              <a:rPr lang="pt-BR" dirty="0" err="1" smtClean="0"/>
              <a:t>enough</a:t>
            </a:r>
            <a:r>
              <a:rPr lang="pt-BR" dirty="0" smtClean="0"/>
              <a:t> </a:t>
            </a:r>
            <a:r>
              <a:rPr lang="pt-BR" dirty="0" err="1" smtClean="0"/>
              <a:t>that</a:t>
            </a:r>
            <a:r>
              <a:rPr lang="pt-BR" dirty="0" smtClean="0"/>
              <a:t> </a:t>
            </a:r>
            <a:r>
              <a:rPr lang="pt-BR" dirty="0" err="1" smtClean="0"/>
              <a:t>ameliorate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local </a:t>
            </a:r>
            <a:r>
              <a:rPr lang="pt-BR" dirty="0" err="1" smtClean="0"/>
              <a:t>situation</a:t>
            </a:r>
            <a:r>
              <a:rPr lang="pt-BR" dirty="0" smtClean="0"/>
              <a:t>?</a:t>
            </a:r>
          </a:p>
          <a:p>
            <a:pPr lvl="1"/>
            <a:r>
              <a:rPr lang="pt-BR" dirty="0" err="1" smtClean="0"/>
              <a:t>Were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population</a:t>
            </a:r>
            <a:r>
              <a:rPr lang="pt-BR" dirty="0" smtClean="0"/>
              <a:t> </a:t>
            </a:r>
            <a:r>
              <a:rPr lang="pt-BR" dirty="0" err="1" smtClean="0"/>
              <a:t>and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civil </a:t>
            </a:r>
            <a:r>
              <a:rPr lang="pt-BR" dirty="0" err="1" smtClean="0"/>
              <a:t>society</a:t>
            </a:r>
            <a:r>
              <a:rPr lang="pt-BR" dirty="0" smtClean="0"/>
              <a:t> </a:t>
            </a:r>
            <a:r>
              <a:rPr lang="pt-BR" dirty="0" err="1" smtClean="0"/>
              <a:t>information</a:t>
            </a:r>
            <a:r>
              <a:rPr lang="pt-BR" dirty="0" smtClean="0"/>
              <a:t> </a:t>
            </a:r>
            <a:r>
              <a:rPr lang="pt-BR" dirty="0" err="1" smtClean="0"/>
              <a:t>and</a:t>
            </a:r>
            <a:r>
              <a:rPr lang="pt-BR" dirty="0" smtClean="0"/>
              <a:t> </a:t>
            </a:r>
            <a:r>
              <a:rPr lang="pt-BR" dirty="0" err="1" smtClean="0"/>
              <a:t>opinion</a:t>
            </a:r>
            <a:r>
              <a:rPr lang="pt-BR" dirty="0" smtClean="0"/>
              <a:t> </a:t>
            </a:r>
            <a:r>
              <a:rPr lang="pt-BR" dirty="0" err="1" smtClean="0"/>
              <a:t>taken</a:t>
            </a:r>
            <a:r>
              <a:rPr lang="pt-BR" dirty="0" smtClean="0"/>
              <a:t> </a:t>
            </a:r>
            <a:r>
              <a:rPr lang="pt-BR" dirty="0" err="1" smtClean="0"/>
              <a:t>into</a:t>
            </a:r>
            <a:r>
              <a:rPr lang="pt-BR" dirty="0" smtClean="0"/>
              <a:t> </a:t>
            </a:r>
            <a:r>
              <a:rPr lang="pt-BR" dirty="0" err="1" smtClean="0"/>
              <a:t>account</a:t>
            </a:r>
            <a:r>
              <a:rPr lang="pt-BR" dirty="0" smtClean="0"/>
              <a:t>? </a:t>
            </a:r>
          </a:p>
          <a:p>
            <a:pPr lvl="1"/>
            <a:r>
              <a:rPr lang="pt-BR" dirty="0" err="1" smtClean="0"/>
              <a:t>Was</a:t>
            </a:r>
            <a:r>
              <a:rPr lang="pt-BR" dirty="0" smtClean="0"/>
              <a:t> it a horizontal </a:t>
            </a:r>
            <a:r>
              <a:rPr lang="pt-BR" dirty="0" err="1" smtClean="0"/>
              <a:t>decision</a:t>
            </a:r>
            <a:r>
              <a:rPr lang="pt-BR" dirty="0" smtClean="0"/>
              <a:t> </a:t>
            </a:r>
            <a:r>
              <a:rPr lang="pt-BR" dirty="0" err="1" smtClean="0"/>
              <a:t>provided</a:t>
            </a:r>
            <a:r>
              <a:rPr lang="pt-BR" dirty="0" smtClean="0"/>
              <a:t> </a:t>
            </a:r>
            <a:r>
              <a:rPr lang="pt-BR" dirty="0" err="1" smtClean="0"/>
              <a:t>by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UNSC? 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6723"/>
            <a:ext cx="1440160" cy="50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6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pt-BR" sz="3200" dirty="0" smtClean="0"/>
              <a:t>Case </a:t>
            </a:r>
            <a:r>
              <a:rPr lang="pt-BR" sz="3200" dirty="0" err="1" smtClean="0"/>
              <a:t>Study</a:t>
            </a:r>
            <a:r>
              <a:rPr lang="pt-BR" sz="3200" dirty="0"/>
              <a:t> </a:t>
            </a:r>
            <a:r>
              <a:rPr lang="pt-BR" sz="3200" dirty="0" err="1" smtClean="0"/>
              <a:t>based</a:t>
            </a:r>
            <a:r>
              <a:rPr lang="pt-BR" sz="3200" dirty="0" smtClean="0"/>
              <a:t> </a:t>
            </a:r>
            <a:r>
              <a:rPr lang="pt-BR" sz="3200" dirty="0" err="1" smtClean="0"/>
              <a:t>on</a:t>
            </a:r>
            <a:r>
              <a:rPr lang="pt-BR" sz="3200" dirty="0" smtClean="0"/>
              <a:t> UNSC </a:t>
            </a:r>
            <a:r>
              <a:rPr lang="pt-BR" sz="3200" dirty="0" err="1" smtClean="0"/>
              <a:t>Resolutions</a:t>
            </a:r>
            <a:r>
              <a:rPr lang="pt-BR" sz="3200" dirty="0" smtClean="0"/>
              <a:t> </a:t>
            </a:r>
            <a:r>
              <a:rPr lang="pt-BR" sz="3200" dirty="0" err="1" smtClean="0"/>
              <a:t>since</a:t>
            </a:r>
            <a:r>
              <a:rPr lang="pt-BR" sz="3200" dirty="0" smtClean="0"/>
              <a:t> 1947 </a:t>
            </a:r>
            <a:r>
              <a:rPr lang="pt-BR" sz="3200" dirty="0" err="1" smtClean="0"/>
              <a:t>until</a:t>
            </a:r>
            <a:r>
              <a:rPr lang="pt-BR" sz="3200" dirty="0" smtClean="0"/>
              <a:t> 1966 (</a:t>
            </a:r>
            <a:r>
              <a:rPr lang="pt-BR" sz="3200" dirty="0" err="1" smtClean="0"/>
              <a:t>partial</a:t>
            </a:r>
            <a:r>
              <a:rPr lang="pt-BR" sz="3200" dirty="0" smtClean="0"/>
              <a:t> </a:t>
            </a:r>
            <a:r>
              <a:rPr lang="pt-BR" sz="3200" dirty="0" err="1" smtClean="0"/>
              <a:t>conclusions</a:t>
            </a:r>
            <a:r>
              <a:rPr lang="pt-BR" sz="3200" dirty="0" smtClean="0"/>
              <a:t>)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3608" y="1412775"/>
            <a:ext cx="8100392" cy="489394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Palestine</a:t>
            </a:r>
          </a:p>
          <a:p>
            <a:pPr lvl="2"/>
            <a:r>
              <a:rPr lang="en-US" dirty="0" smtClean="0"/>
              <a:t>32 UNSC Resolutions from 1947 to 1966</a:t>
            </a:r>
          </a:p>
          <a:p>
            <a:pPr lvl="2"/>
            <a:r>
              <a:rPr lang="en-US" dirty="0" smtClean="0"/>
              <a:t>Main topics:</a:t>
            </a:r>
          </a:p>
          <a:p>
            <a:pPr lvl="3"/>
            <a:r>
              <a:rPr lang="en-US" dirty="0" smtClean="0"/>
              <a:t>Cease fire</a:t>
            </a:r>
          </a:p>
          <a:p>
            <a:pPr lvl="3"/>
            <a:r>
              <a:rPr lang="en-US" dirty="0" smtClean="0"/>
              <a:t>Create a government in Palestine</a:t>
            </a:r>
          </a:p>
          <a:p>
            <a:pPr lvl="3"/>
            <a:r>
              <a:rPr lang="en-US" dirty="0" smtClean="0"/>
              <a:t>Requirement for peaceful resolution of the conflict</a:t>
            </a:r>
          </a:p>
          <a:p>
            <a:pPr lvl="3"/>
            <a:r>
              <a:rPr lang="en-US" dirty="0" smtClean="0"/>
              <a:t>Armistice Commission</a:t>
            </a:r>
          </a:p>
          <a:p>
            <a:pPr lvl="3"/>
            <a:r>
              <a:rPr lang="en-US" dirty="0" smtClean="0"/>
              <a:t>Recognition of the situation </a:t>
            </a:r>
          </a:p>
          <a:p>
            <a:pPr lvl="3"/>
            <a:r>
              <a:rPr lang="en-US" dirty="0" smtClean="0"/>
              <a:t>Murder of UN Observer </a:t>
            </a:r>
            <a:r>
              <a:rPr lang="en-US" dirty="0" err="1" smtClean="0"/>
              <a:t>Folke</a:t>
            </a:r>
            <a:r>
              <a:rPr lang="en-US" dirty="0" smtClean="0"/>
              <a:t> </a:t>
            </a:r>
            <a:r>
              <a:rPr lang="en-US" dirty="0" err="1" smtClean="0"/>
              <a:t>Bernadote</a:t>
            </a:r>
            <a:r>
              <a:rPr lang="en-US" dirty="0" smtClean="0"/>
              <a:t> </a:t>
            </a:r>
          </a:p>
          <a:p>
            <a:pPr lvl="3"/>
            <a:r>
              <a:rPr lang="en-US" dirty="0" smtClean="0"/>
              <a:t>Civil administration of the demilitarized areas in Palestine</a:t>
            </a:r>
          </a:p>
          <a:p>
            <a:pPr marL="923544" lvl="3" indent="0">
              <a:buNone/>
            </a:pPr>
            <a:endParaRPr lang="en-US" dirty="0" smtClean="0"/>
          </a:p>
          <a:p>
            <a:pPr marL="923544" lvl="3" indent="0">
              <a:buNone/>
            </a:pPr>
            <a:r>
              <a:rPr lang="en-US" dirty="0" smtClean="0"/>
              <a:t>Brazil, India, Russia and China followed, basic the same pattern, in voting, mostly yes and rarely abstentions. </a:t>
            </a:r>
          </a:p>
          <a:p>
            <a:pPr lvl="3"/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6723"/>
            <a:ext cx="1440160" cy="50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7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15616" y="188640"/>
            <a:ext cx="7818072" cy="6059760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dirty="0" smtClean="0"/>
              <a:t>India X Pakistan </a:t>
            </a:r>
          </a:p>
          <a:p>
            <a:pPr lvl="2"/>
            <a:r>
              <a:rPr lang="en-US" dirty="0" smtClean="0"/>
              <a:t>16 Resolutions </a:t>
            </a:r>
          </a:p>
          <a:p>
            <a:pPr lvl="2"/>
            <a:r>
              <a:rPr lang="en-US" dirty="0" smtClean="0"/>
              <a:t>Main topics:</a:t>
            </a:r>
          </a:p>
          <a:p>
            <a:pPr marL="658368" lvl="2" indent="0">
              <a:buNone/>
            </a:pPr>
            <a:endParaRPr lang="en-US" dirty="0" smtClean="0"/>
          </a:p>
          <a:p>
            <a:pPr lvl="3"/>
            <a:r>
              <a:rPr lang="en-US" dirty="0" smtClean="0"/>
              <a:t>Enhance a better situation in the region</a:t>
            </a:r>
          </a:p>
          <a:p>
            <a:pPr lvl="3"/>
            <a:r>
              <a:rPr lang="en-US" dirty="0" smtClean="0"/>
              <a:t>Creation of a Commission to follow the situation </a:t>
            </a:r>
          </a:p>
          <a:p>
            <a:pPr lvl="3"/>
            <a:r>
              <a:rPr lang="en-US" dirty="0" smtClean="0"/>
              <a:t>Cease fire</a:t>
            </a:r>
          </a:p>
          <a:p>
            <a:pPr lvl="3"/>
            <a:r>
              <a:rPr lang="en-US" dirty="0" smtClean="0"/>
              <a:t>Demilitarization of Kashmir</a:t>
            </a:r>
          </a:p>
          <a:p>
            <a:pPr marL="923544" lvl="3" indent="0">
              <a:buNone/>
            </a:pPr>
            <a:endParaRPr lang="en-US" dirty="0" smtClean="0"/>
          </a:p>
          <a:p>
            <a:pPr lvl="2"/>
            <a:r>
              <a:rPr lang="en-US" dirty="0" smtClean="0"/>
              <a:t>India always abstained from voting and, in some cases, Russia as well. </a:t>
            </a:r>
            <a:endParaRPr lang="en-US" dirty="0"/>
          </a:p>
          <a:p>
            <a:pPr lvl="1"/>
            <a:r>
              <a:rPr lang="en-US" dirty="0"/>
              <a:t>Cyprus</a:t>
            </a:r>
          </a:p>
          <a:p>
            <a:pPr lvl="2"/>
            <a:r>
              <a:rPr lang="en-US" dirty="0"/>
              <a:t>12 UNSC resolutions from 1964-66</a:t>
            </a:r>
          </a:p>
          <a:p>
            <a:pPr lvl="2"/>
            <a:r>
              <a:rPr lang="en-US" dirty="0"/>
              <a:t>Main topics:</a:t>
            </a:r>
          </a:p>
          <a:p>
            <a:pPr lvl="3"/>
            <a:r>
              <a:rPr lang="en-US" dirty="0"/>
              <a:t>Peace keeping forces</a:t>
            </a:r>
          </a:p>
          <a:p>
            <a:pPr lvl="3"/>
            <a:r>
              <a:rPr lang="en-US" dirty="0"/>
              <a:t>Cease fire</a:t>
            </a:r>
          </a:p>
          <a:p>
            <a:pPr lvl="3"/>
            <a:r>
              <a:rPr lang="en-US" dirty="0"/>
              <a:t>Extension of the mission </a:t>
            </a:r>
          </a:p>
          <a:p>
            <a:pPr lvl="2"/>
            <a:endParaRPr lang="en-US" dirty="0" smtClean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6723"/>
            <a:ext cx="1440160" cy="50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1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3608" y="-1"/>
            <a:ext cx="8100392" cy="6813447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dirty="0" smtClean="0"/>
              <a:t>Academic criticism on R2P</a:t>
            </a:r>
          </a:p>
          <a:p>
            <a:pPr lvl="2" algn="just"/>
            <a:r>
              <a:rPr lang="en-US" i="1" dirty="0" smtClean="0"/>
              <a:t>Disagreement continues about whether there is a right of intervention, how and when it should exercised, and under whose authority […] Talking about the R2P rather than the right to intervene … implies evaluating the issues of those needing support, rather than those who may be considering intervention.</a:t>
            </a:r>
            <a:r>
              <a:rPr lang="en-US" dirty="0" smtClean="0"/>
              <a:t>  (Evans and </a:t>
            </a:r>
            <a:r>
              <a:rPr lang="en-US" dirty="0" err="1" smtClean="0"/>
              <a:t>Sahnoun</a:t>
            </a:r>
            <a:r>
              <a:rPr lang="en-US" dirty="0" smtClean="0"/>
              <a:t>,  2002).</a:t>
            </a:r>
          </a:p>
          <a:p>
            <a:pPr marL="658368" lvl="2" indent="0" algn="just">
              <a:buNone/>
            </a:pPr>
            <a:endParaRPr lang="en-US" i="1" dirty="0" smtClean="0"/>
          </a:p>
          <a:p>
            <a:pPr lvl="2"/>
            <a:r>
              <a:rPr lang="en-US" u="sng" dirty="0" smtClean="0"/>
              <a:t>Preventive diplomacy </a:t>
            </a:r>
          </a:p>
          <a:p>
            <a:pPr lvl="3"/>
            <a:r>
              <a:rPr lang="en-US" sz="2400" dirty="0" smtClean="0"/>
              <a:t>Responsibility to prevent and to rebuild are being neglect.</a:t>
            </a:r>
          </a:p>
          <a:p>
            <a:pPr lvl="2"/>
            <a:r>
              <a:rPr lang="en-US" u="sng" dirty="0" smtClean="0"/>
              <a:t>Decision-making process should be broad-based</a:t>
            </a:r>
          </a:p>
          <a:p>
            <a:pPr lvl="3" algn="just"/>
            <a:r>
              <a:rPr lang="en-US" sz="2400" i="1" dirty="0" smtClean="0"/>
              <a:t>United Nations decision-making concerning the responsibility to protect should be informed and enriched, whenever possible, by </a:t>
            </a:r>
            <a:r>
              <a:rPr lang="en-US" sz="2400" i="1" dirty="0" smtClean="0">
                <a:solidFill>
                  <a:srgbClr val="FF0000"/>
                </a:solidFill>
              </a:rPr>
              <a:t>local knowledge </a:t>
            </a:r>
            <a:r>
              <a:rPr lang="en-US" sz="2400" i="1" dirty="0" smtClean="0"/>
              <a:t>and perspectives, as well as by the input of </a:t>
            </a:r>
            <a:r>
              <a:rPr lang="en-US" sz="2400" i="1" dirty="0" smtClean="0">
                <a:solidFill>
                  <a:srgbClr val="FF0000"/>
                </a:solidFill>
              </a:rPr>
              <a:t>regional and subregional organizations</a:t>
            </a:r>
            <a:r>
              <a:rPr lang="en-US" sz="2400" i="1" dirty="0" smtClean="0"/>
              <a:t>. […] Information received through </a:t>
            </a:r>
            <a:r>
              <a:rPr lang="en-US" sz="2400" i="1" dirty="0" smtClean="0">
                <a:solidFill>
                  <a:srgbClr val="FF0000"/>
                </a:solidFill>
              </a:rPr>
              <a:t>independent sources </a:t>
            </a:r>
            <a:r>
              <a:rPr lang="en-US" sz="2400" i="1" dirty="0" smtClean="0"/>
              <a:t>can be useful supplements to the information received through officials sources. […] These sources could include </a:t>
            </a:r>
            <a:r>
              <a:rPr lang="en-US" sz="2400" i="1" dirty="0" smtClean="0">
                <a:solidFill>
                  <a:srgbClr val="FF0000"/>
                </a:solidFill>
              </a:rPr>
              <a:t>indigenous and transnational civil society groups</a:t>
            </a:r>
            <a:r>
              <a:rPr lang="en-US" sz="2400" i="1" dirty="0" smtClean="0"/>
              <a:t>, </a:t>
            </a:r>
            <a:r>
              <a:rPr lang="en-US" sz="2400" i="1" dirty="0" smtClean="0">
                <a:solidFill>
                  <a:srgbClr val="FF0000"/>
                </a:solidFill>
              </a:rPr>
              <a:t>country and regional experts </a:t>
            </a:r>
            <a:r>
              <a:rPr lang="en-US" sz="2400" i="1" dirty="0" smtClean="0"/>
              <a:t>and human rights and humanitarian monitoring groups. </a:t>
            </a:r>
            <a:r>
              <a:rPr lang="en-US" sz="2400" dirty="0" smtClean="0"/>
              <a:t>(Report of the Secretary-General, 2001, named “Early warning, assessment and responsibility to protect”)</a:t>
            </a:r>
            <a:r>
              <a:rPr lang="en-US" sz="2400" i="1" dirty="0" smtClean="0"/>
              <a:t> </a:t>
            </a:r>
          </a:p>
          <a:p>
            <a:pPr marL="658368" lvl="2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6723"/>
            <a:ext cx="1440160" cy="50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1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3608" y="11995"/>
            <a:ext cx="7920880" cy="6480720"/>
          </a:xfrm>
        </p:spPr>
        <p:txBody>
          <a:bodyPr>
            <a:normAutofit fontScale="77500" lnSpcReduction="20000"/>
          </a:bodyPr>
          <a:lstStyle/>
          <a:p>
            <a:pPr marL="82296" indent="0" algn="just">
              <a:buNone/>
            </a:pPr>
            <a:r>
              <a:rPr lang="en-US" b="1" dirty="0"/>
              <a:t>Is policy coordination in peace and security possible within </a:t>
            </a:r>
            <a:r>
              <a:rPr lang="en-US" b="1" dirty="0" smtClean="0"/>
              <a:t>BRICS?  </a:t>
            </a:r>
            <a:endParaRPr lang="pt-BR" dirty="0"/>
          </a:p>
          <a:p>
            <a:r>
              <a:rPr lang="pt-BR" dirty="0" err="1" smtClean="0"/>
              <a:t>Issues</a:t>
            </a:r>
            <a:r>
              <a:rPr lang="pt-BR" dirty="0" smtClean="0"/>
              <a:t>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be</a:t>
            </a:r>
            <a:r>
              <a:rPr lang="pt-BR" dirty="0" smtClean="0"/>
              <a:t> </a:t>
            </a:r>
            <a:r>
              <a:rPr lang="pt-BR" dirty="0" err="1" smtClean="0"/>
              <a:t>tackled</a:t>
            </a:r>
            <a:r>
              <a:rPr lang="pt-BR" dirty="0" smtClean="0"/>
              <a:t>: </a:t>
            </a:r>
          </a:p>
          <a:p>
            <a:pPr marL="596646" indent="-514350" algn="just">
              <a:buAutoNum type="alphaLcPeriod"/>
            </a:pPr>
            <a:r>
              <a:rPr lang="en-US" dirty="0" smtClean="0"/>
              <a:t>Without </a:t>
            </a:r>
            <a:r>
              <a:rPr lang="en-US" dirty="0"/>
              <a:t>an understanding of the connection between international law and </a:t>
            </a:r>
            <a:r>
              <a:rPr lang="en-US" dirty="0" smtClean="0"/>
              <a:t>State </a:t>
            </a:r>
            <a:r>
              <a:rPr lang="en-US" dirty="0"/>
              <a:t>actions, scholars cannot hope to provide useful policy advice with respect to international </a:t>
            </a:r>
            <a:r>
              <a:rPr lang="en-US" dirty="0" smtClean="0"/>
              <a:t>law (Guzman, 2002). </a:t>
            </a:r>
          </a:p>
          <a:p>
            <a:pPr marL="82296" indent="0" algn="just">
              <a:buNone/>
            </a:pPr>
            <a:endParaRPr lang="en-US" dirty="0" smtClean="0"/>
          </a:p>
          <a:p>
            <a:pPr marL="596646" indent="-514350" algn="just">
              <a:buAutoNum type="alphaLcPeriod"/>
            </a:pPr>
            <a:r>
              <a:rPr lang="en-US" dirty="0" smtClean="0"/>
              <a:t>Coordination of foreign policy agenda </a:t>
            </a:r>
          </a:p>
          <a:p>
            <a:pPr marL="82296" indent="0" algn="just">
              <a:buNone/>
            </a:pPr>
            <a:endParaRPr lang="en-US" dirty="0" smtClean="0"/>
          </a:p>
          <a:p>
            <a:pPr marL="82296" indent="0" algn="just">
              <a:buNone/>
            </a:pPr>
            <a:r>
              <a:rPr lang="en-US" sz="2800" i="1" dirty="0" smtClean="0"/>
              <a:t>Though the BRICS have started to issue joint declarations, they do not form a political community.  All of these states have remained independent players in global politics. If BRICS are becoming a global political actor, </a:t>
            </a:r>
            <a:r>
              <a:rPr lang="en-US" sz="2800" i="1" dirty="0" smtClean="0">
                <a:solidFill>
                  <a:srgbClr val="FF0000"/>
                </a:solidFill>
              </a:rPr>
              <a:t>a minimal normative consensus </a:t>
            </a:r>
            <a:r>
              <a:rPr lang="en-US" sz="2800" i="1" dirty="0" smtClean="0"/>
              <a:t>in global issues will be necessary a precondition.  </a:t>
            </a:r>
            <a:r>
              <a:rPr lang="en-US" sz="2800" dirty="0" smtClean="0"/>
              <a:t>(</a:t>
            </a:r>
            <a:r>
              <a:rPr lang="en-US" sz="2800" dirty="0" err="1" smtClean="0"/>
              <a:t>Nele</a:t>
            </a:r>
            <a:r>
              <a:rPr lang="en-US" sz="2800" dirty="0" smtClean="0"/>
              <a:t> </a:t>
            </a:r>
            <a:r>
              <a:rPr lang="en-US" sz="2800" dirty="0" err="1" smtClean="0"/>
              <a:t>Noesselt</a:t>
            </a:r>
            <a:r>
              <a:rPr lang="en-US" sz="2800" dirty="0" smtClean="0"/>
              <a:t>, 2013)</a:t>
            </a:r>
            <a:endParaRPr lang="pt-BR" sz="2800" dirty="0" smtClean="0"/>
          </a:p>
          <a:p>
            <a:pPr marL="82296" indent="0">
              <a:buNone/>
            </a:pPr>
            <a:endParaRPr lang="pt-BR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82296" indent="0">
              <a:buNone/>
            </a:pPr>
            <a:r>
              <a:rPr lang="pt-BR" b="1" i="1" dirty="0" smtClean="0">
                <a:solidFill>
                  <a:schemeClr val="accent6">
                    <a:lumMod val="75000"/>
                  </a:schemeClr>
                </a:solidFill>
              </a:rPr>
              <a:t>GOALS: </a:t>
            </a:r>
          </a:p>
          <a:p>
            <a:r>
              <a:rPr lang="pt-BR" i="1" dirty="0" err="1" smtClean="0"/>
              <a:t>Became</a:t>
            </a:r>
            <a:r>
              <a:rPr lang="pt-BR" i="1" dirty="0" smtClean="0"/>
              <a:t> a hub in </a:t>
            </a:r>
            <a:r>
              <a:rPr lang="pt-BR" i="1" dirty="0" err="1" smtClean="0"/>
              <a:t>international</a:t>
            </a:r>
            <a:r>
              <a:rPr lang="pt-BR" i="1" dirty="0" smtClean="0"/>
              <a:t> </a:t>
            </a:r>
            <a:r>
              <a:rPr lang="pt-BR" i="1" dirty="0" err="1" smtClean="0"/>
              <a:t>law</a:t>
            </a:r>
            <a:r>
              <a:rPr lang="pt-BR" i="1" dirty="0" smtClean="0"/>
              <a:t>. </a:t>
            </a:r>
          </a:p>
          <a:p>
            <a:r>
              <a:rPr lang="pt-BR" i="1" dirty="0" err="1" smtClean="0"/>
              <a:t>Enhance</a:t>
            </a:r>
            <a:r>
              <a:rPr lang="pt-BR" i="1" dirty="0" smtClean="0"/>
              <a:t> </a:t>
            </a:r>
            <a:r>
              <a:rPr lang="pt-BR" i="1" dirty="0" err="1" smtClean="0"/>
              <a:t>compliance</a:t>
            </a:r>
            <a:r>
              <a:rPr lang="pt-BR" i="1" dirty="0" smtClean="0"/>
              <a:t> </a:t>
            </a:r>
            <a:r>
              <a:rPr lang="pt-BR" i="1" dirty="0" err="1" smtClean="0"/>
              <a:t>costs</a:t>
            </a:r>
            <a:r>
              <a:rPr lang="pt-BR" i="1" dirty="0" smtClean="0"/>
              <a:t> for </a:t>
            </a:r>
            <a:r>
              <a:rPr lang="pt-BR" i="1" dirty="0" err="1" smtClean="0"/>
              <a:t>international</a:t>
            </a:r>
            <a:r>
              <a:rPr lang="pt-BR" i="1" dirty="0" smtClean="0"/>
              <a:t> </a:t>
            </a:r>
            <a:r>
              <a:rPr lang="pt-BR" i="1" dirty="0" err="1" smtClean="0"/>
              <a:t>law</a:t>
            </a:r>
            <a:endParaRPr lang="en-US" i="1" dirty="0" smtClean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6723"/>
            <a:ext cx="1440160" cy="50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1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71600" y="260648"/>
            <a:ext cx="8172400" cy="6480720"/>
          </a:xfrm>
        </p:spPr>
        <p:txBody>
          <a:bodyPr/>
          <a:lstStyle/>
          <a:p>
            <a:pPr marL="82296" indent="0" algn="just">
              <a:buNone/>
            </a:pPr>
            <a:r>
              <a:rPr lang="en-US" dirty="0"/>
              <a:t>M</a:t>
            </a:r>
            <a:r>
              <a:rPr lang="en-US" dirty="0" smtClean="0"/>
              <a:t>ulti-hub </a:t>
            </a:r>
            <a:r>
              <a:rPr lang="en-US" dirty="0"/>
              <a:t>system </a:t>
            </a:r>
            <a:r>
              <a:rPr lang="en-US" dirty="0" smtClean="0"/>
              <a:t>with </a:t>
            </a:r>
            <a:r>
              <a:rPr lang="en-US" dirty="0"/>
              <a:t>issue-specific leadership </a:t>
            </a:r>
            <a:endParaRPr lang="pt-BR" dirty="0"/>
          </a:p>
        </p:txBody>
      </p:sp>
      <p:cxnSp>
        <p:nvCxnSpPr>
          <p:cNvPr id="5" name="Conector de seta reta 4"/>
          <p:cNvCxnSpPr/>
          <p:nvPr/>
        </p:nvCxnSpPr>
        <p:spPr>
          <a:xfrm>
            <a:off x="4390500" y="764704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tângulo 5"/>
          <p:cNvSpPr/>
          <p:nvPr/>
        </p:nvSpPr>
        <p:spPr>
          <a:xfrm>
            <a:off x="2267744" y="1444134"/>
            <a:ext cx="5020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/>
              <a:t>Implications </a:t>
            </a:r>
            <a:r>
              <a:rPr lang="en-US" sz="2800" dirty="0"/>
              <a:t>for international </a:t>
            </a:r>
            <a:r>
              <a:rPr lang="en-US" sz="2800" dirty="0" smtClean="0"/>
              <a:t>law:</a:t>
            </a:r>
            <a:endParaRPr lang="pt-BR" sz="2800" dirty="0"/>
          </a:p>
        </p:txBody>
      </p:sp>
      <p:sp>
        <p:nvSpPr>
          <p:cNvPr id="8" name="Retângulo 7"/>
          <p:cNvSpPr/>
          <p:nvPr/>
        </p:nvSpPr>
        <p:spPr>
          <a:xfrm>
            <a:off x="1901915" y="2276872"/>
            <a:ext cx="5988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/>
              <a:t>It </a:t>
            </a:r>
            <a:r>
              <a:rPr lang="en-US" sz="2800" dirty="0"/>
              <a:t>promotes international legal pluralism</a:t>
            </a:r>
            <a:endParaRPr lang="pt-BR" sz="2800" dirty="0"/>
          </a:p>
        </p:txBody>
      </p:sp>
      <p:sp>
        <p:nvSpPr>
          <p:cNvPr id="9" name="Retângulo 8"/>
          <p:cNvSpPr/>
          <p:nvPr/>
        </p:nvSpPr>
        <p:spPr>
          <a:xfrm>
            <a:off x="1619672" y="2996953"/>
            <a:ext cx="6552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It </a:t>
            </a:r>
            <a:r>
              <a:rPr lang="en-US" sz="2800" dirty="0"/>
              <a:t>creates pressure for a more democratic participation of the new centers of powers</a:t>
            </a:r>
            <a:endParaRPr lang="pt-BR" sz="2800" dirty="0"/>
          </a:p>
        </p:txBody>
      </p:sp>
      <p:cxnSp>
        <p:nvCxnSpPr>
          <p:cNvPr id="11" name="Conector de seta reta 10"/>
          <p:cNvCxnSpPr/>
          <p:nvPr/>
        </p:nvCxnSpPr>
        <p:spPr>
          <a:xfrm>
            <a:off x="4390500" y="1813466"/>
            <a:ext cx="0" cy="463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/>
          <p:nvPr/>
        </p:nvCxnSpPr>
        <p:spPr>
          <a:xfrm>
            <a:off x="4390500" y="2646204"/>
            <a:ext cx="0" cy="3507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/>
          <p:cNvSpPr txBox="1"/>
          <p:nvPr/>
        </p:nvSpPr>
        <p:spPr>
          <a:xfrm>
            <a:off x="1784022" y="4305135"/>
            <a:ext cx="59882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err="1" smtClean="0"/>
              <a:t>Change</a:t>
            </a:r>
            <a:r>
              <a:rPr lang="pt-BR" sz="2800" dirty="0" smtClean="0"/>
              <a:t> WITHIN  </a:t>
            </a:r>
            <a:r>
              <a:rPr lang="pt-BR" sz="2800" dirty="0" err="1" smtClean="0"/>
              <a:t>the</a:t>
            </a:r>
            <a:r>
              <a:rPr lang="pt-BR" sz="2800" dirty="0" smtClean="0"/>
              <a:t> </a:t>
            </a:r>
            <a:r>
              <a:rPr lang="pt-BR" sz="2800" dirty="0" err="1" smtClean="0"/>
              <a:t>international</a:t>
            </a:r>
            <a:r>
              <a:rPr lang="pt-BR" sz="2800" dirty="0" smtClean="0"/>
              <a:t> legal system </a:t>
            </a:r>
            <a:endParaRPr lang="pt-BR" sz="2800" dirty="0"/>
          </a:p>
        </p:txBody>
      </p:sp>
      <p:sp>
        <p:nvSpPr>
          <p:cNvPr id="15" name="Retângulo 14"/>
          <p:cNvSpPr/>
          <p:nvPr/>
        </p:nvSpPr>
        <p:spPr>
          <a:xfrm>
            <a:off x="1403648" y="5395974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Goal</a:t>
            </a:r>
            <a:r>
              <a:rPr lang="en-US" sz="2800" dirty="0" smtClean="0"/>
              <a:t>: enhance the compliance </a:t>
            </a:r>
            <a:r>
              <a:rPr lang="en-US" sz="2800" dirty="0"/>
              <a:t>of international law</a:t>
            </a:r>
            <a:endParaRPr lang="pt-BR" sz="2800" dirty="0"/>
          </a:p>
        </p:txBody>
      </p:sp>
      <p:cxnSp>
        <p:nvCxnSpPr>
          <p:cNvPr id="17" name="Conector de seta reta 16"/>
          <p:cNvCxnSpPr/>
          <p:nvPr/>
        </p:nvCxnSpPr>
        <p:spPr>
          <a:xfrm>
            <a:off x="4390500" y="3801079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m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6723"/>
            <a:ext cx="1440160" cy="50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6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Solstí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206</TotalTime>
  <Words>748</Words>
  <Application>Microsoft Office PowerPoint</Application>
  <PresentationFormat>Экран (4:3)</PresentationFormat>
  <Paragraphs>72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Solstício</vt:lpstr>
      <vt:lpstr>Peace and Security: How to maintain it in a multi-hub world order?  Rebuilding international law  </vt:lpstr>
      <vt:lpstr>Current Scenario: Power in international relations</vt:lpstr>
      <vt:lpstr>Responsibility to Protect (R2P)  X  Sovereignty and non-interference </vt:lpstr>
      <vt:lpstr>Case Study based on UNSC Resolutions since 1947 until 1966 (partial conclusions)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Tamara Gregol de Farias</dc:creator>
  <cp:lastModifiedBy>Мельникова Олеся</cp:lastModifiedBy>
  <cp:revision>24</cp:revision>
  <dcterms:created xsi:type="dcterms:W3CDTF">2015-05-12T19:47:14Z</dcterms:created>
  <dcterms:modified xsi:type="dcterms:W3CDTF">2015-05-18T16:30:48Z</dcterms:modified>
</cp:coreProperties>
</file>