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5"/>
  </p:notesMasterIdLst>
  <p:sldIdLst>
    <p:sldId id="258" r:id="rId3"/>
    <p:sldId id="268" r:id="rId4"/>
    <p:sldId id="273" r:id="rId5"/>
    <p:sldId id="263" r:id="rId6"/>
    <p:sldId id="271" r:id="rId7"/>
    <p:sldId id="270" r:id="rId8"/>
    <p:sldId id="274" r:id="rId9"/>
    <p:sldId id="261" r:id="rId10"/>
    <p:sldId id="276" r:id="rId11"/>
    <p:sldId id="275" r:id="rId12"/>
    <p:sldId id="267" r:id="rId13"/>
    <p:sldId id="27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7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8100">
              <a:solidFill>
                <a:schemeClr val="accent1"/>
              </a:solidFill>
            </a:ln>
          </c:spPr>
          <c:marker>
            <c:symbol val="circle"/>
            <c:size val="15"/>
            <c:spPr>
              <a:solidFill>
                <a:schemeClr val="bg1"/>
              </a:solidFill>
              <a:ln w="38100"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5"/>
            <c:spPr>
              <a:solidFill>
                <a:schemeClr val="bg1"/>
              </a:solidFill>
              <a:ln w="38100">
                <a:solidFill>
                  <a:schemeClr val="accent2"/>
                </a:solidFill>
              </a:ln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8100">
              <a:solidFill>
                <a:schemeClr val="tx2"/>
              </a:solidFill>
            </a:ln>
          </c:spPr>
          <c:marker>
            <c:symbol val="circle"/>
            <c:size val="15"/>
            <c:spPr>
              <a:solidFill>
                <a:schemeClr val="bg1"/>
              </a:solidFill>
              <a:ln w="38100">
                <a:solidFill>
                  <a:schemeClr val="tx2"/>
                </a:solidFill>
              </a:ln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369152"/>
        <c:axId val="62375424"/>
      </c:lineChart>
      <c:catAx>
        <c:axId val="623691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2375424"/>
        <c:crosses val="autoZero"/>
        <c:auto val="1"/>
        <c:lblAlgn val="ctr"/>
        <c:lblOffset val="100"/>
        <c:noMultiLvlLbl val="0"/>
      </c:catAx>
      <c:valAx>
        <c:axId val="62375424"/>
        <c:scaling>
          <c:orientation val="minMax"/>
        </c:scaling>
        <c:delete val="0"/>
        <c:axPos val="l"/>
        <c:majorGridlines>
          <c:spPr>
            <a:ln w="3175" cmpd="sng">
              <a:solidFill>
                <a:schemeClr val="tx1"/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2369152"/>
        <c:crosses val="autoZero"/>
        <c:crossBetween val="between"/>
      </c:valAx>
      <c:spPr>
        <a:ln w="3175" cmpd="sng">
          <a:noFill/>
          <a:prstDash val="sysDash"/>
        </a:ln>
      </c:spPr>
    </c:plotArea>
    <c:legend>
      <c:legendPos val="r"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noFill/>
            </a:ln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>
              <a:noFill/>
            </a:ln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5487990280955386"/>
          <c:y val="0.35254724409448801"/>
          <c:w val="0.12976321182635217"/>
          <c:h val="0.30115551181102401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4E13D-FE4C-45DF-8B0E-484839AF127E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3C733-7B49-4B02-8FFA-84AD0AE8A1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85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Правила создания презентации по шаблону Аналитического центра:</a:t>
            </a:r>
          </a:p>
          <a:p>
            <a:pPr marL="228600" indent="-228600">
              <a:buAutoNum type="arabicPeriod"/>
            </a:pPr>
            <a:r>
              <a:rPr lang="ru-RU" dirty="0" smtClean="0"/>
              <a:t>Запрещается использовать фоновые фотографии или рисунки.</a:t>
            </a:r>
          </a:p>
          <a:p>
            <a:pPr marL="228600" indent="-228600">
              <a:buAutoNum type="arabicPeriod"/>
            </a:pPr>
            <a:r>
              <a:rPr lang="ru-RU" dirty="0" smtClean="0"/>
              <a:t>Все объекты должны использовать только встроенную</a:t>
            </a:r>
            <a:r>
              <a:rPr lang="ru-RU" baseline="0" dirty="0" smtClean="0"/>
              <a:t> цветовую схему. другие цвета запрещены.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Использование эффектов (тени. градиентные заливки. объемность) как на текст. так и на объекты запрещено.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Запрещается использование кегля шрифта более 32 для заголовков. более 24 для текстовых блоков.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Корпоративный шрифт — </a:t>
            </a:r>
            <a:r>
              <a:rPr lang="en-US" baseline="0" dirty="0" err="1" smtClean="0"/>
              <a:t>Trebushet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З</a:t>
            </a:r>
            <a:r>
              <a:rPr lang="ru-RU" baseline="0" dirty="0" err="1" smtClean="0"/>
              <a:t>апрещается</a:t>
            </a:r>
            <a:r>
              <a:rPr lang="ru-RU" baseline="0" dirty="0" smtClean="0"/>
              <a:t> использование других шрифтов.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Запрещено изменение размеров текстовых плашек. В случаях. если заголовок состоит из 3 и более строк. размер шрифта в заголовке уменьшается до 24. текстовый блок должен начинаться на 1 см ниже заголовка (от его нижней строчки).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З</a:t>
            </a:r>
            <a:r>
              <a:rPr lang="ru-RU" baseline="0" dirty="0" err="1" smtClean="0"/>
              <a:t>апрещено</a:t>
            </a:r>
            <a:r>
              <a:rPr lang="ru-RU" baseline="0" dirty="0" smtClean="0"/>
              <a:t> размещение каких-либо объектов и выход за границы </a:t>
            </a:r>
            <a:r>
              <a:rPr lang="ru-RU" baseline="0" dirty="0" err="1" smtClean="0"/>
              <a:t>гайдлайнов</a:t>
            </a:r>
            <a:r>
              <a:rPr lang="ru-RU" baseline="0" dirty="0" smtClean="0"/>
              <a:t> (голубых направляющих).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В случаях. если текст не умещается в текстовый блок. уменьшайте размер шрифта.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B330D-0BC2-4E4C-99F0-51165A0CED5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18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бложка презентации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710000" y="2880000"/>
            <a:ext cx="6661150" cy="2708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3200">
                <a:solidFill>
                  <a:srgbClr val="6D695F"/>
                </a:solidFill>
              </a:defRPr>
            </a:lvl1pPr>
          </a:lstStyle>
          <a:p>
            <a:r>
              <a:rPr lang="ru-RU" dirty="0" smtClean="0"/>
              <a:t>Тема презентации</a:t>
            </a:r>
            <a:br>
              <a:rPr lang="ru-RU" dirty="0" smtClean="0"/>
            </a:br>
            <a:r>
              <a:rPr lang="ru-RU" dirty="0" err="1" smtClean="0"/>
              <a:t>подтема</a:t>
            </a:r>
            <a:r>
              <a:rPr lang="ru-RU" dirty="0" smtClean="0"/>
              <a:t> презентации (если есть)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867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ложка презентации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710000" y="2880000"/>
            <a:ext cx="6661150" cy="2708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sz="3200">
                <a:solidFill>
                  <a:srgbClr val="6D695F"/>
                </a:solidFill>
              </a:defRPr>
            </a:lvl1pPr>
          </a:lstStyle>
          <a:p>
            <a:r>
              <a:rPr lang="ru-RU" dirty="0" smtClean="0"/>
              <a:t>Тема презентации</a:t>
            </a:r>
            <a:br>
              <a:rPr lang="ru-RU" dirty="0" smtClean="0"/>
            </a:br>
            <a:r>
              <a:rPr lang="ru-RU" dirty="0" err="1" smtClean="0"/>
              <a:t>подтема</a:t>
            </a:r>
            <a:r>
              <a:rPr lang="ru-RU" dirty="0" smtClean="0"/>
              <a:t> презентации (если есть)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048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оловок в 1 строку+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9500" y="720000"/>
            <a:ext cx="7289800" cy="108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aseline="0">
                <a:solidFill>
                  <a:srgbClr val="2B2222"/>
                </a:solidFill>
              </a:defRPr>
            </a:lvl1pPr>
          </a:lstStyle>
          <a:p>
            <a:r>
              <a:rPr lang="ru-RU" dirty="0" smtClean="0"/>
              <a:t>Короткий заголовок в 1 строку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79500" y="1800000"/>
            <a:ext cx="7290000" cy="37880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>
                <a:solidFill>
                  <a:srgbClr val="6D695F"/>
                </a:solidFill>
              </a:defRPr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первый уровень списка (шрифт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24)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 списка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шрифт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20);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 списка (шрифт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18);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 списка (шрифт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16);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 списка (шрифт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14).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08882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к в 2 строки+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79500" y="720000"/>
            <a:ext cx="7293600" cy="126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aseline="0">
                <a:solidFill>
                  <a:srgbClr val="2B2222"/>
                </a:solidFill>
              </a:defRPr>
            </a:lvl1pPr>
          </a:lstStyle>
          <a:p>
            <a:r>
              <a:rPr lang="ru-RU" dirty="0" smtClean="0"/>
              <a:t>Очень большой и длинный заголовок в две строки и не меньше!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79500" y="1980000"/>
            <a:ext cx="7289800" cy="3600000"/>
          </a:xfrm>
          <a:prstGeom prst="rect">
            <a:avLst/>
          </a:prstGeom>
        </p:spPr>
        <p:txBody>
          <a:bodyPr lIns="0" tIns="0" rIns="0" bIns="0"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 dirty="0" smtClean="0"/>
              <a:t>первый уровень списка (шрифт </a:t>
            </a:r>
            <a:r>
              <a:rPr lang="en-US" dirty="0" err="1" smtClean="0"/>
              <a:t>Trebushet</a:t>
            </a:r>
            <a:r>
              <a:rPr lang="en-US" dirty="0" smtClean="0"/>
              <a:t> 24)</a:t>
            </a:r>
            <a:r>
              <a:rPr lang="ru-RU" dirty="0" smtClean="0"/>
              <a:t>;</a:t>
            </a:r>
          </a:p>
          <a:p>
            <a:pPr lvl="1"/>
            <a:r>
              <a:rPr lang="ru-RU" dirty="0" smtClean="0"/>
              <a:t>второй уровень списка</a:t>
            </a:r>
            <a:r>
              <a:rPr lang="en-US" dirty="0" smtClean="0"/>
              <a:t> (</a:t>
            </a:r>
            <a:r>
              <a:rPr lang="ru-RU" dirty="0" smtClean="0"/>
              <a:t>шрифт </a:t>
            </a:r>
            <a:r>
              <a:rPr lang="en-US" dirty="0" err="1" smtClean="0"/>
              <a:t>Trebushet</a:t>
            </a:r>
            <a:r>
              <a:rPr lang="en-US" dirty="0" smtClean="0"/>
              <a:t> 20);</a:t>
            </a:r>
            <a:endParaRPr lang="ru-RU" dirty="0" smtClean="0"/>
          </a:p>
          <a:p>
            <a:pPr lvl="2"/>
            <a:r>
              <a:rPr lang="ru-RU" dirty="0" smtClean="0"/>
              <a:t>третий уровень списка (шрифт </a:t>
            </a:r>
            <a:r>
              <a:rPr lang="en-US" dirty="0" err="1" smtClean="0"/>
              <a:t>Trebushet</a:t>
            </a:r>
            <a:r>
              <a:rPr lang="en-US" dirty="0" smtClean="0"/>
              <a:t> 18);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 списка (шрифт </a:t>
            </a:r>
            <a:r>
              <a:rPr lang="en-US" dirty="0" err="1" smtClean="0"/>
              <a:t>Trebushet</a:t>
            </a:r>
            <a:r>
              <a:rPr lang="en-US" dirty="0" smtClean="0"/>
              <a:t> 16);</a:t>
            </a:r>
            <a:endParaRPr lang="ru-RU" dirty="0" smtClean="0"/>
          </a:p>
          <a:p>
            <a:pPr lvl="4"/>
            <a:r>
              <a:rPr lang="ru-RU" dirty="0" smtClean="0"/>
              <a:t>пятый уровень списка (шрифт </a:t>
            </a:r>
            <a:r>
              <a:rPr lang="en-US" dirty="0" err="1" smtClean="0"/>
              <a:t>Trebushet</a:t>
            </a:r>
            <a:r>
              <a:rPr lang="en-US" dirty="0" smtClean="0"/>
              <a:t> 14).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0842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графи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/>
          <p:cNvSpPr>
            <a:spLocks noGrp="1"/>
          </p:cNvSpPr>
          <p:nvPr>
            <p:ph type="chart" sz="quarter" idx="10" hasCustomPrompt="1"/>
          </p:nvPr>
        </p:nvSpPr>
        <p:spPr>
          <a:xfrm>
            <a:off x="1080000" y="720000"/>
            <a:ext cx="7289800" cy="7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r>
              <a:rPr lang="ru-RU" dirty="0" smtClean="0"/>
              <a:t>График</a:t>
            </a:r>
            <a:endParaRPr lang="en-US" dirty="0"/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823357938"/>
              </p:ext>
            </p:extLst>
          </p:nvPr>
        </p:nvGraphicFramePr>
        <p:xfrm>
          <a:off x="781200" y="1620000"/>
          <a:ext cx="78989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293704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/>
          <p:cNvSpPr>
            <a:spLocks noGrp="1"/>
          </p:cNvSpPr>
          <p:nvPr>
            <p:ph type="chart" sz="quarter" idx="10" hasCustomPrompt="1"/>
          </p:nvPr>
        </p:nvSpPr>
        <p:spPr>
          <a:xfrm>
            <a:off x="1080000" y="720000"/>
            <a:ext cx="7289800" cy="7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r>
              <a:rPr lang="ru-RU" dirty="0" smtClean="0"/>
              <a:t>Диаграмма</a:t>
            </a:r>
            <a:endParaRPr lang="en-US" dirty="0"/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4256074504"/>
              </p:ext>
            </p:extLst>
          </p:nvPr>
        </p:nvGraphicFramePr>
        <p:xfrm>
          <a:off x="-438150" y="1620000"/>
          <a:ext cx="880745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1389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/>
          <p:cNvSpPr>
            <a:spLocks noGrp="1"/>
          </p:cNvSpPr>
          <p:nvPr>
            <p:ph type="chart" sz="quarter" idx="10" hasCustomPrompt="1"/>
          </p:nvPr>
        </p:nvSpPr>
        <p:spPr>
          <a:xfrm>
            <a:off x="1080000" y="720000"/>
            <a:ext cx="7289800" cy="7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r>
              <a:rPr lang="ru-RU" dirty="0" smtClean="0"/>
              <a:t>Таблица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893791"/>
              </p:ext>
            </p:extLst>
          </p:nvPr>
        </p:nvGraphicFramePr>
        <p:xfrm>
          <a:off x="1080000" y="1440000"/>
          <a:ext cx="7289300" cy="4148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8930"/>
                <a:gridCol w="728930"/>
                <a:gridCol w="728930"/>
                <a:gridCol w="728930"/>
                <a:gridCol w="728930"/>
                <a:gridCol w="728930"/>
                <a:gridCol w="728930"/>
                <a:gridCol w="728930"/>
                <a:gridCol w="728930"/>
                <a:gridCol w="728930"/>
              </a:tblGrid>
              <a:tr h="4148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5621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+1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79500" y="720000"/>
            <a:ext cx="7290000" cy="108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2B2222"/>
                </a:solidFill>
              </a:defRPr>
            </a:lvl1pPr>
          </a:lstStyle>
          <a:p>
            <a:r>
              <a:rPr lang="ru-RU" dirty="0" smtClean="0"/>
              <a:t>Короткий заголовок в 1 строку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079500" y="1800000"/>
            <a:ext cx="3600000" cy="3780000"/>
          </a:xfrm>
          <a:prstGeom prst="rect">
            <a:avLst/>
          </a:prstGeom>
        </p:spPr>
        <p:txBody>
          <a:bodyPr lIns="0" tIns="0" rIns="0" bIns="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240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 sz="200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800"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 sz="1400"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первый уровень списка (шрифт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24)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 списка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шрифт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20);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 списка (шрифт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18);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 списка (шрифт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16);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 списка (шрифт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14).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4679500" y="1800000"/>
            <a:ext cx="3689800" cy="37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 smtClean="0"/>
              <a:t>фотография одна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16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лайд сравн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79500" y="720000"/>
            <a:ext cx="7290000" cy="90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dirty="0" smtClean="0"/>
              <a:t>Короткий заголовок в 1 строку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79500" y="1620000"/>
            <a:ext cx="3600000" cy="540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 smtClean="0"/>
              <a:t>Н</a:t>
            </a:r>
            <a:r>
              <a:rPr lang="ru-RU" dirty="0" err="1" smtClean="0"/>
              <a:t>азвание</a:t>
            </a:r>
            <a:r>
              <a:rPr lang="ru-RU" dirty="0" smtClean="0"/>
              <a:t> 1 объекта сравнения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52000" y="1620000"/>
            <a:ext cx="3600000" cy="540000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 smtClean="0"/>
              <a:t>Н</a:t>
            </a:r>
            <a:r>
              <a:rPr lang="ru-RU" dirty="0" err="1" smtClean="0"/>
              <a:t>азвание</a:t>
            </a:r>
            <a:r>
              <a:rPr lang="ru-RU" dirty="0" smtClean="0"/>
              <a:t> 2 объекта сравнения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1079500" y="2340000"/>
            <a:ext cx="3600000" cy="3240000"/>
          </a:xfrm>
          <a:prstGeom prst="rect">
            <a:avLst/>
          </a:prstGeom>
        </p:spPr>
        <p:txBody>
          <a:bodyPr lIns="0" tIns="0" rIns="0" bIns="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80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 sz="160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400"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 sz="1200"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первый уровень списка (шрифт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24)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 списка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шрифт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20);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 списка (шрифт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18);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 списка (шрифт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16);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 списка (шрифт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14).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000" y="2340000"/>
            <a:ext cx="3600000" cy="3240000"/>
          </a:xfrm>
          <a:prstGeom prst="rect">
            <a:avLst/>
          </a:prstGeom>
        </p:spPr>
        <p:txBody>
          <a:bodyPr lIns="0" tIns="0" rIns="0" bIns="0"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80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 sz="240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2000"/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 sz="1200"/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первый уровень списка (шрифт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24)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 списка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шрифт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20);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 списка (шрифт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18);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 списка (шрифт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16);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 списка (шрифт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14).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13392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фото без текс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79500" y="4680000"/>
            <a:ext cx="7289800" cy="3600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1800" b="1" baseline="0"/>
            </a:lvl1pPr>
          </a:lstStyle>
          <a:p>
            <a:r>
              <a:rPr lang="en-US" dirty="0" err="1" smtClean="0"/>
              <a:t>П</a:t>
            </a:r>
            <a:r>
              <a:rPr lang="ru-RU" dirty="0" err="1" smtClean="0"/>
              <a:t>одпись</a:t>
            </a:r>
            <a:r>
              <a:rPr lang="ru-RU" dirty="0" smtClean="0"/>
              <a:t> к фото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079500" y="612775"/>
            <a:ext cx="72898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err="1" smtClean="0"/>
              <a:t>Ф</a:t>
            </a:r>
            <a:r>
              <a:rPr lang="ru-RU" dirty="0" smtClean="0"/>
              <a:t>ото большое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079500" y="5040000"/>
            <a:ext cx="7289800" cy="540000"/>
          </a:xfrm>
          <a:prstGeom prst="rect">
            <a:avLst/>
          </a:prstGeom>
        </p:spPr>
        <p:txBody>
          <a:bodyPr lIns="0" tIns="36000" rIns="0" bIns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err="1" smtClean="0"/>
              <a:t>К</a:t>
            </a:r>
            <a:r>
              <a:rPr lang="ru-RU" dirty="0" err="1" smtClean="0"/>
              <a:t>омментарий</a:t>
            </a:r>
            <a:r>
              <a:rPr lang="ru-RU" dirty="0" smtClean="0"/>
              <a:t> к подписи</a:t>
            </a:r>
          </a:p>
        </p:txBody>
      </p:sp>
    </p:spTree>
    <p:extLst>
      <p:ext uri="{BB962C8B-B14F-4D97-AF65-F5344CB8AC3E}">
        <p14:creationId xmlns:p14="http://schemas.microsoft.com/office/powerpoint/2010/main" val="7522009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в 2 строки+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8424000" cy="108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aseline="0">
                <a:solidFill>
                  <a:srgbClr val="2B2222"/>
                </a:solidFill>
              </a:defRPr>
            </a:lvl1pPr>
          </a:lstStyle>
          <a:p>
            <a:r>
              <a:rPr lang="ru-RU" dirty="0" smtClean="0"/>
              <a:t>Очень большой и длинный заголовок в две строки и не меньше!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0000" y="1440000"/>
            <a:ext cx="8424000" cy="45360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>
                <a:solidFill>
                  <a:srgbClr val="6D695F"/>
                </a:solidFill>
              </a:defRPr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первый уровень списка (шрифт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24)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 списка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шрифт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20);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 списка (шрифт </a:t>
            </a:r>
            <a:r>
              <a:rPr kumimoji="0" 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18);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 списка (шрифт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16);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»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 списка (шрифт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Trebushet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D695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14).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D695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52000" y="6120000"/>
            <a:ext cx="432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/>
                </a:solidFill>
              </a:defRPr>
            </a:lvl1pPr>
          </a:lstStyle>
          <a:p>
            <a:fld id="{F41B9816-97DD-436F-81D5-0D8D75A2549E}" type="slidenum">
              <a:rPr lang="ru-RU" smtClean="0">
                <a:solidFill>
                  <a:srgbClr val="463232"/>
                </a:solidFill>
              </a:rPr>
              <a:pPr/>
              <a:t>‹#›</a:t>
            </a:fld>
            <a:endParaRPr lang="ru-RU" dirty="0">
              <a:solidFill>
                <a:srgbClr val="46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233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245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marL="0" marR="0" indent="0" algn="l" defTabSz="4572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D695F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D695F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6D695F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rgbClr val="6D695F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rgbClr val="6D695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1844824"/>
            <a:ext cx="7128792" cy="4248472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smtClean="0"/>
              <a:t>Infrastructure Investment</a:t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Moscow – May 22 – 2015</a:t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2800" b="1" dirty="0" smtClean="0"/>
              <a:t>Professor Leonid </a:t>
            </a:r>
            <a:r>
              <a:rPr lang="en-US" sz="2800" b="1" dirty="0" err="1" smtClean="0"/>
              <a:t>Grigoryev</a:t>
            </a:r>
            <a:r>
              <a:rPr lang="ru-RU" sz="2800" b="1" dirty="0" smtClean="0"/>
              <a:t> </a:t>
            </a:r>
            <a:r>
              <a:rPr lang="en-US" sz="2800" b="1" dirty="0" smtClean="0"/>
              <a:t>&amp; Alexandra </a:t>
            </a:r>
            <a:r>
              <a:rPr lang="en-US" sz="2800" b="1" dirty="0" err="1" smtClean="0"/>
              <a:t>Morozkina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200" b="1" i="1" dirty="0" smtClean="0"/>
              <a:t>Head of Department</a:t>
            </a:r>
            <a:r>
              <a:rPr lang="en-US" sz="2200" i="1" dirty="0" smtClean="0"/>
              <a:t> of Global Economy. HSE </a:t>
            </a:r>
            <a:br>
              <a:rPr lang="en-US" sz="2200" i="1" dirty="0" smtClean="0"/>
            </a:br>
            <a:r>
              <a:rPr lang="en-US" sz="2200" i="1" dirty="0" smtClean="0"/>
              <a:t>Chief Advisor to the Head of Analytical Center </a:t>
            </a:r>
            <a:r>
              <a:rPr lang="en-US" sz="2200" i="1" dirty="0"/>
              <a:t/>
            </a:r>
            <a:br>
              <a:rPr lang="en-US" sz="2200" i="1" dirty="0"/>
            </a:br>
            <a:r>
              <a:rPr lang="en-US" sz="2200" i="1" dirty="0" smtClean="0"/>
              <a:t>under the Government of the RF</a:t>
            </a:r>
            <a:endParaRPr lang="en-US" sz="2200" i="1" dirty="0"/>
          </a:p>
        </p:txBody>
      </p:sp>
    </p:spTree>
    <p:extLst>
      <p:ext uri="{BB962C8B-B14F-4D97-AF65-F5344CB8AC3E}">
        <p14:creationId xmlns:p14="http://schemas.microsoft.com/office/powerpoint/2010/main" val="411644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800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Capital flows to emerging countries decreased in 2014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988840"/>
            <a:ext cx="8136904" cy="3744416"/>
          </a:xfrm>
        </p:spPr>
        <p:txBody>
          <a:bodyPr/>
          <a:lstStyle/>
          <a:p>
            <a:pPr algn="just"/>
            <a:r>
              <a:rPr lang="en-US" sz="2800" dirty="0">
                <a:solidFill>
                  <a:schemeClr val="tx1"/>
                </a:solidFill>
              </a:rPr>
              <a:t>Total flows to emerging markets, including BRICS countries, are not sufficient to cover infrastructure gap, and even declining in 2014 according to Institute of International Finance (IIF). 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just"/>
            <a:endParaRPr lang="en-US" sz="2800" dirty="0">
              <a:solidFill>
                <a:schemeClr val="tx1"/>
              </a:solidFill>
            </a:endParaRPr>
          </a:p>
          <a:p>
            <a:pPr algn="just"/>
            <a:r>
              <a:rPr lang="en-US" sz="2800" dirty="0" smtClean="0">
                <a:solidFill>
                  <a:schemeClr val="tx1"/>
                </a:solidFill>
              </a:rPr>
              <a:t>The </a:t>
            </a:r>
            <a:r>
              <a:rPr lang="en-US" sz="2800" dirty="0">
                <a:solidFill>
                  <a:schemeClr val="tx1"/>
                </a:solidFill>
              </a:rPr>
              <a:t>official aid decreased dramatically in 2011 and still is almost half of 2010 level.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314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116632"/>
            <a:ext cx="8677151" cy="692696"/>
          </a:xfrm>
        </p:spPr>
        <p:txBody>
          <a:bodyPr>
            <a:noAutofit/>
          </a:bodyPr>
          <a:lstStyle/>
          <a:p>
            <a:r>
              <a:rPr lang="en-US" sz="3000" dirty="0" smtClean="0"/>
              <a:t>Capital Flows to Developing Countries, USD </a:t>
            </a:r>
            <a:r>
              <a:rPr lang="en-US" sz="3000" dirty="0" err="1" smtClean="0"/>
              <a:t>mln</a:t>
            </a:r>
            <a:endParaRPr lang="ru-RU" sz="3000" dirty="0"/>
          </a:p>
        </p:txBody>
      </p:sp>
      <p:sp>
        <p:nvSpPr>
          <p:cNvPr id="11" name="TextBox 10"/>
          <p:cNvSpPr txBox="1"/>
          <p:nvPr/>
        </p:nvSpPr>
        <p:spPr>
          <a:xfrm>
            <a:off x="1427163" y="6407944"/>
            <a:ext cx="6289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>
                <a:solidFill>
                  <a:srgbClr val="463232"/>
                </a:solidFill>
              </a:rPr>
              <a:t>Source</a:t>
            </a:r>
            <a:r>
              <a:rPr lang="ru-RU" sz="1600" i="1" dirty="0" smtClean="0">
                <a:solidFill>
                  <a:srgbClr val="463232"/>
                </a:solidFill>
              </a:rPr>
              <a:t>:</a:t>
            </a:r>
            <a:r>
              <a:rPr lang="en-US" sz="1600" i="1" dirty="0" smtClean="0">
                <a:solidFill>
                  <a:srgbClr val="463232"/>
                </a:solidFill>
              </a:rPr>
              <a:t> IIF</a:t>
            </a:r>
            <a:endParaRPr lang="ru-RU" sz="1600" i="1" dirty="0">
              <a:solidFill>
                <a:srgbClr val="463232"/>
              </a:solidFill>
            </a:endParaRPr>
          </a:p>
        </p:txBody>
      </p:sp>
      <p:sp>
        <p:nvSpPr>
          <p:cNvPr id="9" name="Нижний колонтитул 3"/>
          <p:cNvSpPr txBox="1">
            <a:spLocks/>
          </p:cNvSpPr>
          <p:nvPr/>
        </p:nvSpPr>
        <p:spPr bwMode="gray">
          <a:xfrm>
            <a:off x="8429626" y="6264275"/>
            <a:ext cx="42703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19CE354B-AE7D-4CC8-9EB7-56A1E69E6C9E}" type="slidenum">
              <a:rPr lang="de-DE" sz="1600" b="1">
                <a:solidFill>
                  <a:srgbClr val="463232"/>
                </a:solidFill>
              </a:rPr>
              <a:pPr/>
              <a:t>11</a:t>
            </a:fld>
            <a:endParaRPr lang="de-DE" sz="1600" b="1" dirty="0">
              <a:solidFill>
                <a:srgbClr val="46323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92813"/>
            <a:ext cx="8250113" cy="5392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888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16632"/>
            <a:ext cx="7289800" cy="1080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Conclusions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484784"/>
            <a:ext cx="7632848" cy="4176464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Given the lack of support from international organizations and developed countries, </a:t>
            </a:r>
            <a:r>
              <a:rPr lang="en-US" dirty="0" smtClean="0">
                <a:solidFill>
                  <a:schemeClr val="tx1"/>
                </a:solidFill>
              </a:rPr>
              <a:t>emerging </a:t>
            </a:r>
            <a:r>
              <a:rPr lang="en-US" dirty="0">
                <a:solidFill>
                  <a:schemeClr val="tx1"/>
                </a:solidFill>
              </a:rPr>
              <a:t>economies </a:t>
            </a:r>
            <a:r>
              <a:rPr lang="en-US" dirty="0" smtClean="0">
                <a:solidFill>
                  <a:schemeClr val="tx1"/>
                </a:solidFill>
              </a:rPr>
              <a:t>establish </a:t>
            </a:r>
            <a:r>
              <a:rPr lang="en-US" dirty="0">
                <a:solidFill>
                  <a:schemeClr val="tx1"/>
                </a:solidFill>
              </a:rPr>
              <a:t>their own financial </a:t>
            </a:r>
            <a:r>
              <a:rPr lang="en-US" dirty="0" smtClean="0">
                <a:solidFill>
                  <a:schemeClr val="tx1"/>
                </a:solidFill>
              </a:rPr>
              <a:t>institutions.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China - Asian </a:t>
            </a:r>
            <a:r>
              <a:rPr lang="en-US" dirty="0">
                <a:solidFill>
                  <a:schemeClr val="tx1"/>
                </a:solidFill>
              </a:rPr>
              <a:t>Infrastructure Investment Bank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BRICS – New development Bank</a:t>
            </a:r>
          </a:p>
          <a:p>
            <a:r>
              <a:rPr lang="en-US" dirty="0">
                <a:solidFill>
                  <a:schemeClr val="tx1"/>
                </a:solidFill>
              </a:rPr>
              <a:t>With these new banks, BRICS countries have the potential to change global financial architecture and fill in the infrastructure gap in emerging economies.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4329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rebuchet MS" pitchFamily="34" charset="0"/>
              </a:rPr>
              <a:t>Agenda on Investments</a:t>
            </a:r>
            <a:endParaRPr lang="ru-RU" dirty="0">
              <a:latin typeface="Trebuchet MS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Trebuchet MS" pitchFamily="34" charset="0"/>
              </a:rPr>
              <a:t>I</a:t>
            </a:r>
            <a:r>
              <a:rPr lang="en-US" dirty="0" smtClean="0">
                <a:latin typeface="Trebuchet MS" pitchFamily="34" charset="0"/>
              </a:rPr>
              <a:t>nadequate </a:t>
            </a:r>
            <a:r>
              <a:rPr lang="en-US" dirty="0">
                <a:latin typeface="Trebuchet MS" pitchFamily="34" charset="0"/>
              </a:rPr>
              <a:t>infrastructure or lack of it poses a challenge for further </a:t>
            </a:r>
            <a:r>
              <a:rPr lang="en-US" dirty="0" smtClean="0">
                <a:latin typeface="Trebuchet MS" pitchFamily="34" charset="0"/>
              </a:rPr>
              <a:t>development</a:t>
            </a:r>
          </a:p>
          <a:p>
            <a:r>
              <a:rPr lang="en-US" dirty="0">
                <a:latin typeface="Trebuchet MS" pitchFamily="34" charset="0"/>
              </a:rPr>
              <a:t>The infrastructure gap is now on the agenda of key international forums such as BRICS, APEC and G20</a:t>
            </a:r>
            <a:r>
              <a:rPr lang="en-US" dirty="0" smtClean="0">
                <a:latin typeface="Trebuchet MS" pitchFamily="34" charset="0"/>
              </a:rPr>
              <a:t>.</a:t>
            </a:r>
          </a:p>
          <a:p>
            <a:r>
              <a:rPr lang="en-US" dirty="0" smtClean="0">
                <a:latin typeface="Trebuchet MS" pitchFamily="34" charset="0"/>
              </a:rPr>
              <a:t>Not only assessment, but a search for </a:t>
            </a:r>
            <a:r>
              <a:rPr lang="en-US" dirty="0">
                <a:latin typeface="Trebuchet MS" pitchFamily="34" charset="0"/>
              </a:rPr>
              <a:t>new sources for infrastructure investment.</a:t>
            </a:r>
            <a:endParaRPr lang="ru-RU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056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rebuchet MS" pitchFamily="34" charset="0"/>
              </a:rPr>
              <a:t>BRICS…</a:t>
            </a:r>
            <a:endParaRPr lang="ru-RU" dirty="0">
              <a:latin typeface="Trebuchet MS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904656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rebuchet MS" pitchFamily="34" charset="0"/>
              </a:rPr>
              <a:t>McKinsey</a:t>
            </a:r>
            <a:r>
              <a:rPr lang="en-US" dirty="0">
                <a:latin typeface="Trebuchet MS" pitchFamily="34" charset="0"/>
              </a:rPr>
              <a:t>: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>
                <a:latin typeface="Trebuchet MS" pitchFamily="34" charset="0"/>
              </a:rPr>
              <a:t>the largest infrastructure gap is in India. In terms of GDP, its infrastructure need is 6.9% (Figure 1). </a:t>
            </a:r>
            <a:endParaRPr lang="en-US" dirty="0" smtClean="0">
              <a:latin typeface="Trebuchet MS" pitchFamily="34" charset="0"/>
            </a:endParaRPr>
          </a:p>
          <a:p>
            <a:r>
              <a:rPr lang="en-US" dirty="0" smtClean="0">
                <a:latin typeface="Trebuchet MS" pitchFamily="34" charset="0"/>
              </a:rPr>
              <a:t>Chine </a:t>
            </a:r>
            <a:r>
              <a:rPr lang="en-US" dirty="0">
                <a:latin typeface="Trebuchet MS" pitchFamily="34" charset="0"/>
              </a:rPr>
              <a:t>is on the second place with 6.4% of GDP</a:t>
            </a:r>
            <a:r>
              <a:rPr lang="en-US" dirty="0" smtClean="0">
                <a:latin typeface="Trebuchet MS" pitchFamily="34" charset="0"/>
              </a:rPr>
              <a:t>.</a:t>
            </a:r>
          </a:p>
          <a:p>
            <a:pPr marL="0" indent="0">
              <a:buNone/>
            </a:pPr>
            <a:endParaRPr lang="en-US" sz="2200" dirty="0" smtClean="0">
              <a:latin typeface="Trebuchet MS" pitchFamily="34" charset="0"/>
            </a:endParaRPr>
          </a:p>
          <a:p>
            <a:pPr marL="0" indent="0">
              <a:buNone/>
            </a:pPr>
            <a:r>
              <a:rPr lang="en-US" dirty="0" smtClean="0">
                <a:latin typeface="Trebuchet MS" pitchFamily="34" charset="0"/>
              </a:rPr>
              <a:t>Need for cooperation to finance infrastructure:</a:t>
            </a:r>
          </a:p>
          <a:p>
            <a:r>
              <a:rPr lang="en-US" dirty="0" smtClean="0">
                <a:latin typeface="Trebuchet MS" pitchFamily="34" charset="0"/>
              </a:rPr>
              <a:t>BRICS </a:t>
            </a:r>
            <a:r>
              <a:rPr lang="en-US" dirty="0">
                <a:latin typeface="Trebuchet MS" pitchFamily="34" charset="0"/>
              </a:rPr>
              <a:t>countries </a:t>
            </a:r>
            <a:r>
              <a:rPr lang="en-US" dirty="0" smtClean="0">
                <a:latin typeface="Trebuchet MS" pitchFamily="34" charset="0"/>
              </a:rPr>
              <a:t>– ratification of New </a:t>
            </a:r>
            <a:r>
              <a:rPr lang="en-US" dirty="0">
                <a:latin typeface="Trebuchet MS" pitchFamily="34" charset="0"/>
              </a:rPr>
              <a:t>Development </a:t>
            </a:r>
            <a:r>
              <a:rPr lang="en-US" dirty="0" smtClean="0">
                <a:latin typeface="Trebuchet MS" pitchFamily="34" charset="0"/>
              </a:rPr>
              <a:t>Bank</a:t>
            </a:r>
          </a:p>
          <a:p>
            <a:r>
              <a:rPr lang="en-US" dirty="0" smtClean="0">
                <a:latin typeface="Trebuchet MS" pitchFamily="34" charset="0"/>
              </a:rPr>
              <a:t>the mission is to </a:t>
            </a:r>
            <a:r>
              <a:rPr lang="en-US" dirty="0">
                <a:latin typeface="Trebuchet MS" pitchFamily="34" charset="0"/>
              </a:rPr>
              <a:t>“mobilize resources for infrastructure and sustainable development projects in BRICS and other emerging economies and developing countries”. </a:t>
            </a:r>
            <a:endParaRPr lang="ru-RU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625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258" y="-1"/>
            <a:ext cx="8677151" cy="884409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000" dirty="0" smtClean="0"/>
              <a:t>Infrastructure need for selected countries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en-US" sz="2000" dirty="0" smtClean="0"/>
              <a:t>need</a:t>
            </a:r>
            <a:r>
              <a:rPr lang="en-US" sz="2800" dirty="0" smtClean="0"/>
              <a:t> - </a:t>
            </a:r>
            <a:r>
              <a:rPr lang="en-US" sz="2000" dirty="0" smtClean="0"/>
              <a:t>2013-2030, actual spending – 1992-2011, % to GDP, annually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427163" y="6407944"/>
            <a:ext cx="6289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>
                <a:solidFill>
                  <a:srgbClr val="463232"/>
                </a:solidFill>
              </a:rPr>
              <a:t>Source</a:t>
            </a:r>
            <a:r>
              <a:rPr lang="ru-RU" sz="1600" i="1" dirty="0" smtClean="0">
                <a:solidFill>
                  <a:srgbClr val="463232"/>
                </a:solidFill>
              </a:rPr>
              <a:t>:</a:t>
            </a:r>
            <a:r>
              <a:rPr lang="en-US" sz="1600" i="1" dirty="0" smtClean="0">
                <a:solidFill>
                  <a:srgbClr val="463232"/>
                </a:solidFill>
              </a:rPr>
              <a:t> McKinsey</a:t>
            </a:r>
            <a:endParaRPr lang="ru-RU" sz="1600" i="1" dirty="0">
              <a:solidFill>
                <a:srgbClr val="463232"/>
              </a:solidFill>
            </a:endParaRPr>
          </a:p>
        </p:txBody>
      </p:sp>
      <p:sp>
        <p:nvSpPr>
          <p:cNvPr id="9" name="Нижний колонтитул 3"/>
          <p:cNvSpPr txBox="1">
            <a:spLocks/>
          </p:cNvSpPr>
          <p:nvPr/>
        </p:nvSpPr>
        <p:spPr bwMode="gray">
          <a:xfrm>
            <a:off x="8429626" y="6264275"/>
            <a:ext cx="42703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19CE354B-AE7D-4CC8-9EB7-56A1E69E6C9E}" type="slidenum">
              <a:rPr lang="de-DE" sz="1600" b="1">
                <a:solidFill>
                  <a:srgbClr val="463232"/>
                </a:solidFill>
              </a:rPr>
              <a:pPr/>
              <a:t>4</a:t>
            </a:fld>
            <a:endParaRPr lang="de-DE" sz="1600" b="1" dirty="0">
              <a:solidFill>
                <a:srgbClr val="46323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6" b="1894"/>
          <a:stretch/>
        </p:blipFill>
        <p:spPr bwMode="auto">
          <a:xfrm>
            <a:off x="251520" y="1005360"/>
            <a:ext cx="8178106" cy="494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883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9500" y="720000"/>
            <a:ext cx="7289800" cy="692776"/>
          </a:xfrm>
        </p:spPr>
        <p:txBody>
          <a:bodyPr/>
          <a:lstStyle/>
          <a:p>
            <a:r>
              <a:rPr lang="en-US" dirty="0" smtClean="0"/>
              <a:t>Global investments in Energy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0" y="1700808"/>
            <a:ext cx="7290000" cy="388719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40% of expected Global Energy Investments in 2014-2035 are expected to go in Electricity;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26% of all investments should go to Asia;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6% of all investments are supposed to be made in Russia – and without references to oil prices;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Russia is producing roughly 10% of Global Primary Energy, expected by IEA to continue this role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27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38" y="0"/>
            <a:ext cx="9110861" cy="962736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Global investments in energy balance</a:t>
            </a:r>
            <a:r>
              <a:rPr lang="ru-RU" sz="2800" dirty="0" smtClean="0"/>
              <a:t>.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en-US" sz="2800" dirty="0" err="1" smtClean="0"/>
              <a:t>bln</a:t>
            </a:r>
            <a:r>
              <a:rPr lang="en-US" sz="2800" dirty="0" smtClean="0"/>
              <a:t> dollars </a:t>
            </a:r>
            <a:r>
              <a:rPr lang="ru-RU" sz="2800" dirty="0" smtClean="0"/>
              <a:t>(</a:t>
            </a:r>
            <a:r>
              <a:rPr lang="en-US" sz="2800" dirty="0" smtClean="0"/>
              <a:t>2012 prices</a:t>
            </a:r>
            <a:r>
              <a:rPr lang="ru-RU" sz="2800" dirty="0" smtClean="0"/>
              <a:t>). </a:t>
            </a:r>
            <a:r>
              <a:rPr lang="ru-RU" sz="2800" dirty="0"/>
              <a:t>2014 – 2035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483768" y="5085184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63232"/>
                </a:solidFill>
                <a:latin typeface="Times New Roman" pitchFamily="18" charset="0"/>
                <a:cs typeface="Times New Roman" pitchFamily="18" charset="0"/>
              </a:rPr>
              <a:t>Overall</a:t>
            </a:r>
            <a:r>
              <a:rPr lang="ru-RU" b="1" dirty="0" smtClean="0">
                <a:solidFill>
                  <a:srgbClr val="46323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smtClean="0">
                <a:solidFill>
                  <a:srgbClr val="463232"/>
                </a:solidFill>
                <a:latin typeface="Times New Roman" pitchFamily="18" charset="0"/>
                <a:cs typeface="Times New Roman" pitchFamily="18" charset="0"/>
              </a:rPr>
              <a:t>$</a:t>
            </a:r>
            <a:r>
              <a:rPr lang="ru-RU" b="1" dirty="0" smtClean="0">
                <a:solidFill>
                  <a:srgbClr val="463232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en-US" b="1" dirty="0" smtClean="0">
                <a:solidFill>
                  <a:srgbClr val="46323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463232"/>
                </a:solidFill>
                <a:latin typeface="Times New Roman" pitchFamily="18" charset="0"/>
                <a:cs typeface="Times New Roman" pitchFamily="18" charset="0"/>
              </a:rPr>
              <a:t>165 </a:t>
            </a:r>
            <a:r>
              <a:rPr lang="en-US" b="1" dirty="0" err="1" smtClean="0">
                <a:solidFill>
                  <a:srgbClr val="463232"/>
                </a:solidFill>
                <a:latin typeface="Times New Roman" pitchFamily="18" charset="0"/>
                <a:cs typeface="Times New Roman" pitchFamily="18" charset="0"/>
              </a:rPr>
              <a:t>bln</a:t>
            </a:r>
            <a:r>
              <a:rPr lang="en-US" b="1" dirty="0" smtClean="0">
                <a:solidFill>
                  <a:srgbClr val="463232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smtClean="0">
                <a:solidFill>
                  <a:srgbClr val="463232"/>
                </a:solidFill>
                <a:latin typeface="Times New Roman" pitchFamily="18" charset="0"/>
                <a:cs typeface="Times New Roman" pitchFamily="18" charset="0"/>
              </a:rPr>
              <a:t>2012 </a:t>
            </a:r>
            <a:r>
              <a:rPr lang="en-US" b="1" dirty="0" smtClean="0">
                <a:solidFill>
                  <a:srgbClr val="463232"/>
                </a:solidFill>
                <a:latin typeface="Times New Roman" pitchFamily="18" charset="0"/>
                <a:cs typeface="Times New Roman" pitchFamily="18" charset="0"/>
              </a:rPr>
              <a:t>prices)</a:t>
            </a:r>
            <a:endParaRPr lang="ru-RU" b="1" dirty="0">
              <a:solidFill>
                <a:srgbClr val="46323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66367"/>
            <a:ext cx="4581143" cy="295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427163" y="6407944"/>
            <a:ext cx="6289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>
                <a:solidFill>
                  <a:srgbClr val="463232"/>
                </a:solidFill>
              </a:rPr>
              <a:t>Source</a:t>
            </a:r>
            <a:r>
              <a:rPr lang="ru-RU" sz="1600" i="1" dirty="0" smtClean="0">
                <a:solidFill>
                  <a:srgbClr val="463232"/>
                </a:solidFill>
              </a:rPr>
              <a:t>: </a:t>
            </a:r>
            <a:r>
              <a:rPr lang="en-US" sz="1600" i="1" dirty="0" smtClean="0">
                <a:solidFill>
                  <a:srgbClr val="463232"/>
                </a:solidFill>
              </a:rPr>
              <a:t>IEA</a:t>
            </a:r>
            <a:r>
              <a:rPr lang="ru-RU" sz="1600" i="1" dirty="0" smtClean="0">
                <a:solidFill>
                  <a:srgbClr val="463232"/>
                </a:solidFill>
              </a:rPr>
              <a:t>. </a:t>
            </a:r>
            <a:r>
              <a:rPr lang="en-US" sz="1600" i="1" dirty="0" smtClean="0">
                <a:solidFill>
                  <a:srgbClr val="463232"/>
                </a:solidFill>
              </a:rPr>
              <a:t>World Energy Investment Outlook 2014</a:t>
            </a:r>
            <a:endParaRPr lang="ru-RU" sz="1600" i="1" dirty="0">
              <a:solidFill>
                <a:srgbClr val="463232"/>
              </a:solidFill>
            </a:endParaRPr>
          </a:p>
        </p:txBody>
      </p:sp>
      <p:sp>
        <p:nvSpPr>
          <p:cNvPr id="9" name="Нижний колонтитул 3"/>
          <p:cNvSpPr txBox="1">
            <a:spLocks/>
          </p:cNvSpPr>
          <p:nvPr/>
        </p:nvSpPr>
        <p:spPr bwMode="gray">
          <a:xfrm>
            <a:off x="8429626" y="6264275"/>
            <a:ext cx="42703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19CE354B-AE7D-4CC8-9EB7-56A1E69E6C9E}" type="slidenum">
              <a:rPr lang="de-DE" sz="1600" b="1">
                <a:solidFill>
                  <a:srgbClr val="463232"/>
                </a:solidFill>
              </a:rPr>
              <a:pPr/>
              <a:t>6</a:t>
            </a:fld>
            <a:endParaRPr lang="de-DE" sz="1600" b="1" dirty="0">
              <a:solidFill>
                <a:srgbClr val="463232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/>
          <a:srcRect l="344" r="3667"/>
          <a:stretch/>
        </p:blipFill>
        <p:spPr bwMode="auto">
          <a:xfrm>
            <a:off x="4111168" y="1602507"/>
            <a:ext cx="5021025" cy="29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016" y="4240926"/>
            <a:ext cx="389572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058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009880" cy="64807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Infrastructure investments of MDBs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424936" cy="4608512"/>
          </a:xfrm>
        </p:spPr>
        <p:txBody>
          <a:bodyPr/>
          <a:lstStyle/>
          <a:p>
            <a:pPr algn="just"/>
            <a:r>
              <a:rPr lang="en-US" sz="22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The infrastructure gap can be filled in with public investment, private capital or international financial organizations such as multilateral development banks. </a:t>
            </a:r>
            <a:endParaRPr lang="en-US" sz="2200" dirty="0" smtClean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Only </a:t>
            </a:r>
            <a:r>
              <a:rPr lang="en-US" sz="22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in African Development Bank (</a:t>
            </a:r>
            <a:r>
              <a:rPr lang="en-US" sz="2200" dirty="0" err="1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AfDB</a:t>
            </a:r>
            <a:r>
              <a:rPr lang="en-US" sz="22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) and Inter-American Development Bank (IADB) infrastructure sectors such as transport and communication received the largest amount of loans in 2013 (Table 1). </a:t>
            </a:r>
            <a:endParaRPr lang="en-US" sz="2200" dirty="0" smtClean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In </a:t>
            </a:r>
            <a:r>
              <a:rPr lang="en-US" sz="22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Asian Development Bank investment in infrastructure sectors decreased dramatically since 2010 from 33% of total loans to 24%. </a:t>
            </a:r>
            <a:endParaRPr lang="en-US" sz="2200" dirty="0" smtClean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M</a:t>
            </a:r>
            <a:r>
              <a:rPr lang="en-US" sz="22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ultilateral </a:t>
            </a:r>
            <a:r>
              <a:rPr lang="en-US" sz="22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financial institutions have potential for increase of its infrastructure investment, however, they do not use it.</a:t>
            </a:r>
            <a:endParaRPr lang="ru-RU" sz="2200" dirty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824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44624"/>
            <a:ext cx="9144000" cy="976754"/>
          </a:xfrm>
        </p:spPr>
        <p:txBody>
          <a:bodyPr>
            <a:noAutofit/>
          </a:bodyPr>
          <a:lstStyle/>
          <a:p>
            <a:r>
              <a:rPr lang="en-US" sz="2800" dirty="0" smtClean="0"/>
              <a:t>Loan portfolio </a:t>
            </a:r>
            <a:r>
              <a:rPr lang="en-US" sz="2800" dirty="0"/>
              <a:t>of some development banks by </a:t>
            </a:r>
            <a:r>
              <a:rPr lang="en-US" sz="2800" dirty="0" smtClean="0"/>
              <a:t>sector 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427163" y="6407944"/>
            <a:ext cx="6289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>
                <a:solidFill>
                  <a:srgbClr val="463232"/>
                </a:solidFill>
              </a:rPr>
              <a:t>Source</a:t>
            </a:r>
            <a:r>
              <a:rPr lang="ru-RU" sz="1600" i="1" dirty="0" smtClean="0">
                <a:solidFill>
                  <a:srgbClr val="463232"/>
                </a:solidFill>
              </a:rPr>
              <a:t>:</a:t>
            </a:r>
            <a:r>
              <a:rPr lang="en-US" sz="1600" i="1" dirty="0" smtClean="0">
                <a:solidFill>
                  <a:srgbClr val="463232"/>
                </a:solidFill>
              </a:rPr>
              <a:t> </a:t>
            </a:r>
            <a:r>
              <a:rPr lang="en-US" sz="1600" dirty="0"/>
              <a:t>A</a:t>
            </a:r>
            <a:r>
              <a:rPr lang="en-US" sz="1600" dirty="0" smtClean="0"/>
              <a:t>nnual </a:t>
            </a:r>
            <a:r>
              <a:rPr lang="en-US" sz="1600" dirty="0"/>
              <a:t>reports of the MDBs</a:t>
            </a:r>
            <a:endParaRPr lang="ru-RU" sz="1600" i="1" dirty="0">
              <a:solidFill>
                <a:srgbClr val="463232"/>
              </a:solidFill>
            </a:endParaRPr>
          </a:p>
        </p:txBody>
      </p:sp>
      <p:sp>
        <p:nvSpPr>
          <p:cNvPr id="9" name="Нижний колонтитул 3"/>
          <p:cNvSpPr txBox="1">
            <a:spLocks/>
          </p:cNvSpPr>
          <p:nvPr/>
        </p:nvSpPr>
        <p:spPr bwMode="gray">
          <a:xfrm>
            <a:off x="8429626" y="6264275"/>
            <a:ext cx="42703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19CE354B-AE7D-4CC8-9EB7-56A1E69E6C9E}" type="slidenum">
              <a:rPr lang="de-DE" sz="1600" b="1">
                <a:solidFill>
                  <a:srgbClr val="463232"/>
                </a:solidFill>
              </a:rPr>
              <a:pPr/>
              <a:t>8</a:t>
            </a:fld>
            <a:endParaRPr lang="de-DE" sz="1600" b="1" dirty="0">
              <a:solidFill>
                <a:srgbClr val="46323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652046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% of total, </a:t>
            </a:r>
            <a:r>
              <a:rPr lang="en-US" dirty="0" err="1" smtClean="0"/>
              <a:t>bln</a:t>
            </a:r>
            <a:r>
              <a:rPr lang="en-US" dirty="0" smtClean="0"/>
              <a:t> USD. 2013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379816"/>
              </p:ext>
            </p:extLst>
          </p:nvPr>
        </p:nvGraphicFramePr>
        <p:xfrm>
          <a:off x="125760" y="1051235"/>
          <a:ext cx="8892479" cy="5006308"/>
        </p:xfrm>
        <a:graphic>
          <a:graphicData uri="http://schemas.openxmlformats.org/drawingml/2006/table">
            <a:tbl>
              <a:tblPr firstRow="1" firstCol="1">
                <a:tableStyleId>{5940675A-B579-460E-94D1-54222C63F5DA}</a:tableStyleId>
              </a:tblPr>
              <a:tblGrid>
                <a:gridCol w="3528392"/>
                <a:gridCol w="648072"/>
                <a:gridCol w="504056"/>
                <a:gridCol w="576064"/>
                <a:gridCol w="576064"/>
                <a:gridCol w="504056"/>
                <a:gridCol w="611559"/>
                <a:gridCol w="504056"/>
                <a:gridCol w="432048"/>
                <a:gridCol w="504056"/>
                <a:gridCol w="504056"/>
              </a:tblGrid>
              <a:tr h="284870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rgbClr val="28BEB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ADB</a:t>
                      </a:r>
                      <a:endParaRPr lang="en-GB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AfDB</a:t>
                      </a:r>
                      <a:endParaRPr lang="en-GB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WB</a:t>
                      </a:r>
                      <a:endParaRPr lang="en-GB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EBRD</a:t>
                      </a:r>
                      <a:endParaRPr lang="en-GB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IADB</a:t>
                      </a:r>
                      <a:endParaRPr lang="en-GB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3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% to total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bln</a:t>
                      </a:r>
                      <a:r>
                        <a:rPr lang="en-GB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USD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% to total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bln</a:t>
                      </a:r>
                      <a:r>
                        <a:rPr lang="en-GB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USD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% to total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bln</a:t>
                      </a:r>
                      <a:r>
                        <a:rPr lang="en-GB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USD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% to total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bln</a:t>
                      </a:r>
                      <a:r>
                        <a:rPr lang="en-GB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USD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% to total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bln</a:t>
                      </a:r>
                      <a:r>
                        <a:rPr lang="en-GB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USD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28BEBE"/>
                    </a:solidFill>
                  </a:tcPr>
                </a:tc>
              </a:tr>
              <a:tr h="5439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>
                          <a:effectLst/>
                        </a:rPr>
                        <a:t>Agriculture and natural resources</a:t>
                      </a:r>
                      <a:endParaRPr lang="en-GB" sz="1800" b="0" i="0" u="none" strike="noStrike">
                        <a:solidFill>
                          <a:srgbClr val="463232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/>
                </a:tc>
              </a:tr>
              <a:tr h="355422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 dirty="0">
                          <a:effectLst/>
                        </a:rPr>
                        <a:t>Education</a:t>
                      </a:r>
                      <a:endParaRPr lang="en-GB" sz="1800" b="0" i="0" u="none" strike="noStrike" dirty="0">
                        <a:solidFill>
                          <a:srgbClr val="463232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>
                          <a:effectLst/>
                        </a:rPr>
                        <a:t>Energy</a:t>
                      </a:r>
                      <a:endParaRPr lang="en-GB" sz="1800" b="0" i="0" u="none" strike="noStrike">
                        <a:solidFill>
                          <a:srgbClr val="463232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/>
                </a:tc>
              </a:tr>
              <a:tr h="433549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>
                          <a:effectLst/>
                        </a:rPr>
                        <a:t>Finance</a:t>
                      </a:r>
                      <a:endParaRPr lang="en-GB" sz="1800" b="0" i="0" u="none" strike="noStrike">
                        <a:solidFill>
                          <a:srgbClr val="463232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>
                          <a:effectLst/>
                        </a:rPr>
                        <a:t>Healthcare and social security</a:t>
                      </a:r>
                      <a:endParaRPr lang="en-GB" sz="1800" b="0" i="0" u="none" strike="noStrike">
                        <a:solidFill>
                          <a:srgbClr val="463232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/>
                </a:tc>
              </a:tr>
              <a:tr h="28487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>
                          <a:effectLst/>
                        </a:rPr>
                        <a:t>Industry and trade</a:t>
                      </a:r>
                      <a:endParaRPr lang="en-GB" sz="1800" b="0" i="0" u="none" strike="noStrike">
                        <a:solidFill>
                          <a:srgbClr val="463232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/>
                </a:tc>
              </a:tr>
              <a:tr h="28487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>
                          <a:effectLst/>
                        </a:rPr>
                        <a:t>Public management</a:t>
                      </a:r>
                      <a:endParaRPr lang="en-GB" sz="1800" b="0" i="0" u="none" strike="noStrike">
                        <a:solidFill>
                          <a:srgbClr val="463232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/>
                </a:tc>
              </a:tr>
              <a:tr h="28487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>
                          <a:effectLst/>
                        </a:rPr>
                        <a:t>Transport and communication</a:t>
                      </a:r>
                      <a:endParaRPr lang="en-GB" sz="1800" b="0" i="0" u="none" strike="noStrike">
                        <a:solidFill>
                          <a:srgbClr val="463232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ctr"/>
                </a:tc>
              </a:tr>
              <a:tr h="54979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u="none" strike="noStrike">
                          <a:effectLst/>
                        </a:rPr>
                        <a:t>Water Supply and Other Municipal Infrastructure and Services</a:t>
                      </a:r>
                      <a:endParaRPr lang="en-US" sz="1800" b="0" i="0" u="none" strike="noStrike">
                        <a:solidFill>
                          <a:srgbClr val="463232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/>
                </a:tc>
              </a:tr>
              <a:tr h="28487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>
                          <a:effectLst/>
                        </a:rPr>
                        <a:t>Multisector</a:t>
                      </a:r>
                      <a:endParaRPr lang="en-GB" sz="1800" b="0" i="0" u="none" strike="noStrike">
                        <a:solidFill>
                          <a:srgbClr val="463232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0" marR="0" marT="0" marB="0" anchor="ctr"/>
                </a:tc>
              </a:tr>
              <a:tr h="291194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800" u="none" strike="noStrike">
                          <a:effectLst/>
                        </a:rPr>
                        <a:t>TOTAL</a:t>
                      </a:r>
                      <a:endParaRPr lang="en-GB" sz="1800" b="0" i="0" u="none" strike="noStrike">
                        <a:solidFill>
                          <a:srgbClr val="463232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463232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83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0"/>
            <a:ext cx="7289800" cy="1080000"/>
          </a:xfrm>
        </p:spPr>
        <p:txBody>
          <a:bodyPr/>
          <a:lstStyle/>
          <a:p>
            <a:r>
              <a:rPr lang="en-US" dirty="0" smtClean="0"/>
              <a:t>One more infrastructure bank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352928" cy="4752528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China </a:t>
            </a:r>
            <a:r>
              <a:rPr lang="en-US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has established Asian Infrastructure Investment Bank. </a:t>
            </a:r>
            <a:endParaRPr lang="en-US" dirty="0" smtClean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Based </a:t>
            </a:r>
            <a:r>
              <a:rPr lang="en-US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on three principles: lean, clean and green. Lean, with a small efficient management team and highly skilled staff; clean, an ethical organization with zero tolerance for corruption; and green, an institution built on respect for the environment. </a:t>
            </a:r>
            <a:endParaRPr lang="en-US" dirty="0" smtClean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Articles of Agreement is expected to enter into force and AIIB to be fully established by the end of 2015. </a:t>
            </a:r>
            <a:endParaRPr lang="en-US" dirty="0" smtClean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As </a:t>
            </a:r>
            <a:r>
              <a:rPr lang="en-US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of April 20, 2015 there are 57 Prospective Founding Members. Russia joined this new institution as a founder along with Egypt and Norway on 14th April 2015. </a:t>
            </a:r>
            <a:endParaRPr lang="ru-RU" dirty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8291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c.gov.ru">
  <a:themeElements>
    <a:clrScheme name="АЦ1">
      <a:dk1>
        <a:srgbClr val="463232"/>
      </a:dk1>
      <a:lt1>
        <a:srgbClr val="FFFFFF"/>
      </a:lt1>
      <a:dk2>
        <a:srgbClr val="E6AA5A"/>
      </a:dk2>
      <a:lt2>
        <a:srgbClr val="28BEBE"/>
      </a:lt2>
      <a:accent1>
        <a:srgbClr val="6E1946"/>
      </a:accent1>
      <a:accent2>
        <a:srgbClr val="9B8C82"/>
      </a:accent2>
      <a:accent3>
        <a:srgbClr val="A0DCDC"/>
      </a:accent3>
      <a:accent4>
        <a:srgbClr val="F0EBE1"/>
      </a:accent4>
      <a:accent5>
        <a:srgbClr val="CDC8AA"/>
      </a:accent5>
      <a:accent6>
        <a:srgbClr val="F5965A"/>
      </a:accent6>
      <a:hlink>
        <a:srgbClr val="28BEBE"/>
      </a:hlink>
      <a:folHlink>
        <a:srgbClr val="6E1946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909</Words>
  <Application>Microsoft Office PowerPoint</Application>
  <PresentationFormat>Экран (4:3)</PresentationFormat>
  <Paragraphs>197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ac.gov.ru</vt:lpstr>
      <vt:lpstr>Infrastructure Investment   Moscow – May 22 – 2015  Professor Leonid Grigoryev &amp; Alexandra Morozkina  Head of Department of Global Economy. HSE  Chief Advisor to the Head of Analytical Center  under the Government of the RF</vt:lpstr>
      <vt:lpstr>Agenda on Investments</vt:lpstr>
      <vt:lpstr>BRICS…</vt:lpstr>
      <vt:lpstr>Infrastructure need for selected countries need - 2013-2030, actual spending – 1992-2011, % to GDP, annually</vt:lpstr>
      <vt:lpstr>Global investments in Energy</vt:lpstr>
      <vt:lpstr>Global investments in energy balance.  bln dollars (2012 prices). 2014 – 2035 </vt:lpstr>
      <vt:lpstr>Infrastructure investments of MDBs</vt:lpstr>
      <vt:lpstr>Loan portfolio of some development banks by sector </vt:lpstr>
      <vt:lpstr>One more infrastructure bank</vt:lpstr>
      <vt:lpstr>Capital flows to emerging countries decreased in 2014</vt:lpstr>
      <vt:lpstr>Capital Flows to Developing Countries, USD mln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Infrastructure Investment   Moscow – May 22 – 2015  Professor Leonid Grigoryev  Head of Department of Global Economy, HSE  Chief Advisor to the Head of Analytical Center  under the Government of the RF</dc:title>
  <dc:creator>m310</dc:creator>
  <cp:lastModifiedBy>Мельникова Олеся</cp:lastModifiedBy>
  <cp:revision>24</cp:revision>
  <dcterms:modified xsi:type="dcterms:W3CDTF">2015-05-18T09:23:33Z</dcterms:modified>
</cp:coreProperties>
</file>