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Estilo Claro 1 - Ênfas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7134902-8019-4C76-8F31-38E8719226DB}" type="datetimeFigureOut">
              <a:rPr lang="pt-BR" smtClean="0"/>
              <a:t>18/05/2015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CD5AD5C-8DD3-4077-BA4C-30A2BEC1F3F3}" type="slidenum">
              <a:rPr lang="pt-BR" smtClean="0"/>
              <a:t>‹#›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amara.farias@ipea.gov.br" TargetMode="External"/><Relationship Id="rId2" Type="http://schemas.openxmlformats.org/officeDocument/2006/relationships/hyperlink" Target="mailto:tamara.farias@uniceub.b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59020" y="1340768"/>
            <a:ext cx="7406640" cy="1472184"/>
          </a:xfrm>
        </p:spPr>
        <p:txBody>
          <a:bodyPr/>
          <a:lstStyle/>
          <a:p>
            <a:r>
              <a:rPr lang="pt-BR" dirty="0" err="1" smtClean="0"/>
              <a:t>Challenges</a:t>
            </a:r>
            <a:r>
              <a:rPr lang="pt-BR" dirty="0" smtClean="0"/>
              <a:t> for social </a:t>
            </a:r>
            <a:r>
              <a:rPr lang="pt-BR" dirty="0" err="1" smtClean="0"/>
              <a:t>inclusion</a:t>
            </a:r>
            <a:r>
              <a:rPr lang="pt-BR" dirty="0" smtClean="0"/>
              <a:t> in </a:t>
            </a:r>
            <a:r>
              <a:rPr lang="pt-BR" dirty="0" err="1" smtClean="0"/>
              <a:t>urban</a:t>
            </a:r>
            <a:r>
              <a:rPr lang="pt-BR" dirty="0" smtClean="0"/>
              <a:t> </a:t>
            </a:r>
            <a:r>
              <a:rPr lang="pt-BR" dirty="0" err="1" smtClean="0"/>
              <a:t>and</a:t>
            </a:r>
            <a:r>
              <a:rPr lang="pt-BR" dirty="0" smtClean="0"/>
              <a:t> rural </a:t>
            </a:r>
            <a:r>
              <a:rPr lang="pt-BR" dirty="0" err="1" smtClean="0"/>
              <a:t>areas</a:t>
            </a:r>
            <a:r>
              <a:rPr lang="pt-BR" dirty="0" smtClean="0"/>
              <a:t> in </a:t>
            </a:r>
            <a:r>
              <a:rPr lang="pt-BR" dirty="0" err="1" smtClean="0"/>
              <a:t>Brazil</a:t>
            </a:r>
            <a:r>
              <a:rPr lang="pt-BR" dirty="0" smtClean="0"/>
              <a:t> 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1149151" y="4701927"/>
            <a:ext cx="3333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Msc</a:t>
            </a:r>
            <a:r>
              <a:rPr lang="en-US" b="1" dirty="0" smtClean="0"/>
              <a:t>. Tamara </a:t>
            </a:r>
            <a:r>
              <a:rPr lang="en-US" b="1" dirty="0" err="1" smtClean="0"/>
              <a:t>Gregol</a:t>
            </a:r>
            <a:r>
              <a:rPr lang="en-US" b="1" dirty="0" smtClean="0"/>
              <a:t> de Farias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1091945" y="5013176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/>
              <a:t>Professor of International Law at UniCeub university (Brasília, Brazil), Lawyer, Research Assistant at Institute for Applied Economic Research (IPEA) and Master in International Relations by University of Brasília (</a:t>
            </a:r>
            <a:r>
              <a:rPr lang="en-US" sz="1400" dirty="0" err="1" smtClean="0"/>
              <a:t>UnB</a:t>
            </a:r>
            <a:r>
              <a:rPr lang="en-US" sz="1400" dirty="0" smtClean="0"/>
              <a:t>). Contact: </a:t>
            </a:r>
            <a:r>
              <a:rPr lang="en-US" sz="1400" u="sng" dirty="0" smtClean="0">
                <a:hlinkClick r:id="rId2"/>
              </a:rPr>
              <a:t>tamara.farias@uniceub.br</a:t>
            </a:r>
            <a:r>
              <a:rPr lang="en-US" sz="1400" dirty="0" smtClean="0"/>
              <a:t>; </a:t>
            </a:r>
            <a:r>
              <a:rPr lang="en-US" sz="1400" u="sng" dirty="0" smtClean="0">
                <a:hlinkClick r:id="rId3"/>
              </a:rPr>
              <a:t>tamara.farias@ipea.gov.br</a:t>
            </a:r>
            <a:r>
              <a:rPr lang="en-US" sz="1400" dirty="0" smtClean="0"/>
              <a:t>.  </a:t>
            </a:r>
          </a:p>
          <a:p>
            <a:pPr algn="just"/>
            <a:r>
              <a:rPr lang="en-US" sz="1400" dirty="0" smtClean="0"/>
              <a:t>This presentation is based on a consultancy report made for Economic Commission for Latin America and Caribbean (ECLAC) named “</a:t>
            </a:r>
            <a:r>
              <a:rPr lang="es-ES" sz="1400" i="1" dirty="0" smtClean="0"/>
              <a:t>Estudio </a:t>
            </a:r>
            <a:r>
              <a:rPr lang="es-ES" sz="1400" i="1" dirty="0"/>
              <a:t>de caso sobre la inserción productiva y laboral de los beneficiarios de los programas de transferencias condicionadas en </a:t>
            </a:r>
            <a:r>
              <a:rPr lang="es-ES" sz="1400" i="1" dirty="0" smtClean="0"/>
              <a:t>Brasil” , </a:t>
            </a:r>
            <a:r>
              <a:rPr lang="es-ES" sz="1400" dirty="0" smtClean="0"/>
              <a:t>2014. </a:t>
            </a:r>
            <a:endParaRPr lang="pt-BR" sz="1400" i="1" dirty="0"/>
          </a:p>
        </p:txBody>
      </p:sp>
    </p:spTree>
    <p:extLst>
      <p:ext uri="{BB962C8B-B14F-4D97-AF65-F5344CB8AC3E}">
        <p14:creationId xmlns:p14="http://schemas.microsoft.com/office/powerpoint/2010/main" val="34341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Cash </a:t>
            </a:r>
            <a:r>
              <a:rPr lang="pt-BR" dirty="0" err="1"/>
              <a:t>T</a:t>
            </a:r>
            <a:r>
              <a:rPr lang="pt-BR" dirty="0" err="1" smtClean="0"/>
              <a:t>ransfer</a:t>
            </a:r>
            <a:r>
              <a:rPr lang="pt-BR" dirty="0" smtClean="0"/>
              <a:t> </a:t>
            </a:r>
            <a:r>
              <a:rPr lang="pt-BR" dirty="0" err="1" smtClean="0"/>
              <a:t>Programs</a:t>
            </a:r>
            <a:r>
              <a:rPr lang="pt-BR" dirty="0" smtClean="0"/>
              <a:t> in </a:t>
            </a:r>
            <a:r>
              <a:rPr lang="pt-BR" dirty="0" err="1" smtClean="0"/>
              <a:t>Brazil</a:t>
            </a:r>
            <a:r>
              <a:rPr lang="pt-BR" dirty="0" smtClean="0"/>
              <a:t> in a </a:t>
            </a:r>
            <a:r>
              <a:rPr lang="pt-BR" dirty="0" err="1" smtClean="0"/>
              <a:t>nutchell</a:t>
            </a:r>
            <a:r>
              <a:rPr lang="pt-BR" dirty="0" smtClean="0"/>
              <a:t> 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18309" y="1196751"/>
            <a:ext cx="8018187" cy="5650857"/>
          </a:xfrm>
        </p:spPr>
        <p:txBody>
          <a:bodyPr/>
          <a:lstStyle/>
          <a:p>
            <a:pPr marL="82296" indent="0">
              <a:buNone/>
            </a:pPr>
            <a:endParaRPr lang="pt-BR" dirty="0"/>
          </a:p>
        </p:txBody>
      </p:sp>
      <p:sp>
        <p:nvSpPr>
          <p:cNvPr id="4" name="Elipse 3"/>
          <p:cNvSpPr/>
          <p:nvPr/>
        </p:nvSpPr>
        <p:spPr>
          <a:xfrm>
            <a:off x="3995936" y="1523047"/>
            <a:ext cx="1368152" cy="11521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err="1" smtClean="0"/>
              <a:t>Poverty</a:t>
            </a:r>
            <a:r>
              <a:rPr lang="pt-BR" dirty="0" smtClean="0"/>
              <a:t> </a:t>
            </a:r>
            <a:r>
              <a:rPr lang="pt-BR" dirty="0" err="1" smtClean="0"/>
              <a:t>map</a:t>
            </a:r>
            <a:endParaRPr lang="pt-BR" dirty="0"/>
          </a:p>
        </p:txBody>
      </p:sp>
      <p:sp>
        <p:nvSpPr>
          <p:cNvPr id="5" name="Elipse 4"/>
          <p:cNvSpPr/>
          <p:nvPr/>
        </p:nvSpPr>
        <p:spPr>
          <a:xfrm>
            <a:off x="1403648" y="2132856"/>
            <a:ext cx="1512168" cy="11521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Single </a:t>
            </a:r>
            <a:r>
              <a:rPr lang="pt-BR" dirty="0" err="1" smtClean="0"/>
              <a:t>Register</a:t>
            </a:r>
            <a:endParaRPr lang="pt-BR" dirty="0"/>
          </a:p>
        </p:txBody>
      </p:sp>
      <p:sp>
        <p:nvSpPr>
          <p:cNvPr id="6" name="Elipse 5"/>
          <p:cNvSpPr/>
          <p:nvPr/>
        </p:nvSpPr>
        <p:spPr>
          <a:xfrm>
            <a:off x="6804248" y="2132856"/>
            <a:ext cx="1512168" cy="11521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Active </a:t>
            </a:r>
            <a:r>
              <a:rPr lang="pt-BR" dirty="0" err="1" smtClean="0"/>
              <a:t>search</a:t>
            </a:r>
            <a:endParaRPr lang="pt-BR" dirty="0"/>
          </a:p>
        </p:txBody>
      </p:sp>
      <p:sp>
        <p:nvSpPr>
          <p:cNvPr id="10" name="Retângulo 9"/>
          <p:cNvSpPr/>
          <p:nvPr/>
        </p:nvSpPr>
        <p:spPr>
          <a:xfrm>
            <a:off x="3024824" y="3140968"/>
            <a:ext cx="3672408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/>
                </a:solidFill>
              </a:rPr>
              <a:t>Goal: Increase capacity and opportunities to low income family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1259632" y="5013176"/>
            <a:ext cx="2088232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Income Guarantee</a:t>
            </a:r>
            <a:endParaRPr lang="en-US" dirty="0"/>
          </a:p>
        </p:txBody>
      </p:sp>
      <p:sp>
        <p:nvSpPr>
          <p:cNvPr id="12" name="Retângulo de cantos arredondados 11"/>
          <p:cNvSpPr/>
          <p:nvPr/>
        </p:nvSpPr>
        <p:spPr>
          <a:xfrm>
            <a:off x="3816912" y="5021397"/>
            <a:ext cx="2088232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Rural </a:t>
            </a:r>
            <a:r>
              <a:rPr lang="pt-BR" dirty="0" err="1" smtClean="0"/>
              <a:t>and</a:t>
            </a:r>
            <a:r>
              <a:rPr lang="pt-BR" dirty="0" smtClean="0"/>
              <a:t> </a:t>
            </a:r>
            <a:r>
              <a:rPr lang="pt-BR" dirty="0" err="1" smtClean="0"/>
              <a:t>Urban</a:t>
            </a:r>
            <a:r>
              <a:rPr lang="pt-BR" dirty="0" smtClean="0"/>
              <a:t> </a:t>
            </a:r>
            <a:r>
              <a:rPr lang="pt-BR" dirty="0" err="1" smtClean="0"/>
              <a:t>Insertion</a:t>
            </a:r>
            <a:r>
              <a:rPr lang="pt-BR" dirty="0" smtClean="0"/>
              <a:t> </a:t>
            </a:r>
            <a:endParaRPr lang="pt-BR" dirty="0"/>
          </a:p>
        </p:txBody>
      </p:sp>
      <p:sp>
        <p:nvSpPr>
          <p:cNvPr id="13" name="Retângulo de cantos arredondados 12"/>
          <p:cNvSpPr/>
          <p:nvPr/>
        </p:nvSpPr>
        <p:spPr>
          <a:xfrm>
            <a:off x="6444208" y="4965266"/>
            <a:ext cx="2088232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Access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Public</a:t>
            </a:r>
            <a:r>
              <a:rPr lang="pt-BR" dirty="0" smtClean="0"/>
              <a:t> Services </a:t>
            </a:r>
            <a:endParaRPr lang="pt-BR" dirty="0"/>
          </a:p>
        </p:txBody>
      </p:sp>
      <p:cxnSp>
        <p:nvCxnSpPr>
          <p:cNvPr id="15" name="Conector reto 14"/>
          <p:cNvCxnSpPr/>
          <p:nvPr/>
        </p:nvCxnSpPr>
        <p:spPr>
          <a:xfrm flipH="1">
            <a:off x="2915816" y="2099111"/>
            <a:ext cx="1080120" cy="4657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5364088" y="2099111"/>
            <a:ext cx="1440160" cy="4657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4680012" y="2675175"/>
            <a:ext cx="0" cy="3937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/>
          <p:cNvCxnSpPr/>
          <p:nvPr/>
        </p:nvCxnSpPr>
        <p:spPr>
          <a:xfrm>
            <a:off x="4760687" y="4293096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/>
          <p:cNvCxnSpPr/>
          <p:nvPr/>
        </p:nvCxnSpPr>
        <p:spPr>
          <a:xfrm>
            <a:off x="1691680" y="458112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/>
          <p:cNvCxnSpPr/>
          <p:nvPr/>
        </p:nvCxnSpPr>
        <p:spPr>
          <a:xfrm>
            <a:off x="7884368" y="4581128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to 26"/>
          <p:cNvCxnSpPr/>
          <p:nvPr/>
        </p:nvCxnSpPr>
        <p:spPr>
          <a:xfrm>
            <a:off x="1691680" y="4581128"/>
            <a:ext cx="0" cy="384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ângulo de cantos arredondados 27"/>
          <p:cNvSpPr/>
          <p:nvPr/>
        </p:nvSpPr>
        <p:spPr>
          <a:xfrm>
            <a:off x="1286822" y="6168799"/>
            <a:ext cx="7272808" cy="3600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err="1" smtClean="0"/>
              <a:t>Ministry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Social </a:t>
            </a:r>
            <a:r>
              <a:rPr lang="pt-BR" dirty="0" err="1" smtClean="0"/>
              <a:t>Development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4008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03648" y="875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BR" i="1" dirty="0" smtClean="0"/>
              <a:t>Brasil sem Miséria </a:t>
            </a:r>
            <a:r>
              <a:rPr lang="pt-BR" dirty="0" err="1" smtClean="0"/>
              <a:t>Plan</a:t>
            </a:r>
            <a:r>
              <a:rPr lang="pt-BR" dirty="0" smtClean="0"/>
              <a:t> </a:t>
            </a:r>
            <a:br>
              <a:rPr lang="pt-BR" dirty="0" smtClean="0"/>
            </a:br>
            <a:r>
              <a:rPr lang="pt-BR" dirty="0" smtClean="0"/>
              <a:t>(“</a:t>
            </a:r>
            <a:r>
              <a:rPr lang="pt-BR" dirty="0" err="1" smtClean="0"/>
              <a:t>Brazil</a:t>
            </a:r>
            <a:r>
              <a:rPr lang="pt-BR" dirty="0" smtClean="0"/>
              <a:t> </a:t>
            </a:r>
            <a:r>
              <a:rPr lang="pt-BR" dirty="0" err="1" smtClean="0"/>
              <a:t>without</a:t>
            </a:r>
            <a:r>
              <a:rPr lang="pt-BR" dirty="0" smtClean="0"/>
              <a:t> </a:t>
            </a:r>
            <a:r>
              <a:rPr lang="pt-BR" dirty="0" err="1" smtClean="0"/>
              <a:t>Poverty</a:t>
            </a:r>
            <a:r>
              <a:rPr lang="pt-BR" dirty="0" smtClean="0"/>
              <a:t>”)</a:t>
            </a:r>
            <a:endParaRPr lang="pt-BR" i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608" y="1340768"/>
            <a:ext cx="7992888" cy="5517232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Social </a:t>
            </a:r>
            <a:r>
              <a:rPr lang="pt-BR" dirty="0" err="1" smtClean="0"/>
              <a:t>Assistants</a:t>
            </a:r>
            <a:r>
              <a:rPr lang="pt-BR" dirty="0" smtClean="0"/>
              <a:t> </a:t>
            </a:r>
            <a:r>
              <a:rPr lang="pt-BR" dirty="0" smtClean="0">
                <a:sym typeface="Wingdings" panose="05000000000000000000" pitchFamily="2" charset="2"/>
              </a:rPr>
              <a:t> Active </a:t>
            </a:r>
            <a:r>
              <a:rPr lang="pt-BR" dirty="0" err="1" smtClean="0">
                <a:sym typeface="Wingdings" panose="05000000000000000000" pitchFamily="2" charset="2"/>
              </a:rPr>
              <a:t>search</a:t>
            </a:r>
            <a:r>
              <a:rPr lang="pt-BR" dirty="0" smtClean="0">
                <a:sym typeface="Wingdings" panose="05000000000000000000" pitchFamily="2" charset="2"/>
              </a:rPr>
              <a:t> as a tool:</a:t>
            </a:r>
          </a:p>
          <a:p>
            <a:pPr lvl="1"/>
            <a:r>
              <a:rPr lang="pt-BR" dirty="0" err="1" smtClean="0">
                <a:sym typeface="Wingdings" panose="05000000000000000000" pitchFamily="2" charset="2"/>
              </a:rPr>
              <a:t>Register</a:t>
            </a:r>
            <a:endParaRPr lang="pt-BR" dirty="0" smtClean="0">
              <a:sym typeface="Wingdings" panose="05000000000000000000" pitchFamily="2" charset="2"/>
            </a:endParaRPr>
          </a:p>
          <a:p>
            <a:pPr lvl="1"/>
            <a:r>
              <a:rPr lang="pt-BR" dirty="0" smtClean="0">
                <a:sym typeface="Wingdings" panose="05000000000000000000" pitchFamily="2" charset="2"/>
              </a:rPr>
              <a:t>Access </a:t>
            </a:r>
            <a:r>
              <a:rPr lang="pt-BR" dirty="0" err="1" smtClean="0">
                <a:sym typeface="Wingdings" panose="05000000000000000000" pitchFamily="2" charset="2"/>
              </a:rPr>
              <a:t>to</a:t>
            </a:r>
            <a:r>
              <a:rPr lang="pt-BR" dirty="0" smtClean="0">
                <a:sym typeface="Wingdings" panose="05000000000000000000" pitchFamily="2" charset="2"/>
              </a:rPr>
              <a:t> </a:t>
            </a:r>
            <a:r>
              <a:rPr lang="pt-BR" dirty="0" err="1" smtClean="0">
                <a:sym typeface="Wingdings" panose="05000000000000000000" pitchFamily="2" charset="2"/>
              </a:rPr>
              <a:t>State’s</a:t>
            </a:r>
            <a:r>
              <a:rPr lang="pt-BR" dirty="0" smtClean="0">
                <a:sym typeface="Wingdings" panose="05000000000000000000" pitchFamily="2" charset="2"/>
              </a:rPr>
              <a:t> </a:t>
            </a:r>
            <a:r>
              <a:rPr lang="pt-BR" dirty="0" err="1" smtClean="0">
                <a:sym typeface="Wingdings" panose="05000000000000000000" pitchFamily="2" charset="2"/>
              </a:rPr>
              <a:t>benefit</a:t>
            </a:r>
            <a:endParaRPr lang="pt-BR" dirty="0" smtClean="0">
              <a:sym typeface="Wingdings" panose="05000000000000000000" pitchFamily="2" charset="2"/>
            </a:endParaRPr>
          </a:p>
          <a:p>
            <a:pPr lvl="1"/>
            <a:r>
              <a:rPr lang="pt-BR" dirty="0" smtClean="0">
                <a:sym typeface="Wingdings" panose="05000000000000000000" pitchFamily="2" charset="2"/>
              </a:rPr>
              <a:t>Access </a:t>
            </a:r>
            <a:r>
              <a:rPr lang="pt-BR" dirty="0" err="1" smtClean="0">
                <a:sym typeface="Wingdings" panose="05000000000000000000" pitchFamily="2" charset="2"/>
              </a:rPr>
              <a:t>to</a:t>
            </a:r>
            <a:r>
              <a:rPr lang="pt-BR" dirty="0" smtClean="0">
                <a:sym typeface="Wingdings" panose="05000000000000000000" pitchFamily="2" charset="2"/>
              </a:rPr>
              <a:t> </a:t>
            </a:r>
            <a:r>
              <a:rPr lang="pt-BR" dirty="0" err="1" smtClean="0">
                <a:sym typeface="Wingdings" panose="05000000000000000000" pitchFamily="2" charset="2"/>
              </a:rPr>
              <a:t>services</a:t>
            </a:r>
            <a:endParaRPr lang="pt-BR" dirty="0" smtClean="0">
              <a:sym typeface="Wingdings" panose="05000000000000000000" pitchFamily="2" charset="2"/>
            </a:endParaRPr>
          </a:p>
          <a:p>
            <a:r>
              <a:rPr lang="pt-BR" dirty="0" smtClean="0"/>
              <a:t>In </a:t>
            </a:r>
            <a:r>
              <a:rPr lang="pt-BR" dirty="0" err="1" smtClean="0"/>
              <a:t>Brazil</a:t>
            </a:r>
            <a:r>
              <a:rPr lang="pt-BR" dirty="0" smtClean="0"/>
              <a:t>, </a:t>
            </a:r>
            <a:r>
              <a:rPr lang="pt-BR" dirty="0" err="1" smtClean="0"/>
              <a:t>there</a:t>
            </a:r>
            <a:r>
              <a:rPr lang="pt-BR" dirty="0" smtClean="0"/>
              <a:t> are a </a:t>
            </a:r>
            <a:r>
              <a:rPr lang="pt-BR" dirty="0" err="1" smtClean="0"/>
              <a:t>shortfall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qualified</a:t>
            </a:r>
            <a:r>
              <a:rPr lang="pt-BR" dirty="0" smtClean="0"/>
              <a:t> </a:t>
            </a:r>
            <a:r>
              <a:rPr lang="pt-BR" dirty="0" err="1" smtClean="0"/>
              <a:t>workers</a:t>
            </a:r>
            <a:r>
              <a:rPr lang="pt-BR" dirty="0"/>
              <a:t> </a:t>
            </a:r>
            <a:r>
              <a:rPr lang="pt-BR" dirty="0" smtClean="0"/>
              <a:t>+ </a:t>
            </a:r>
            <a:r>
              <a:rPr lang="pt-BR" dirty="0" err="1" smtClean="0"/>
              <a:t>unstable</a:t>
            </a:r>
            <a:r>
              <a:rPr lang="pt-BR" dirty="0" smtClean="0"/>
              <a:t> </a:t>
            </a:r>
            <a:r>
              <a:rPr lang="pt-BR" dirty="0" err="1" smtClean="0"/>
              <a:t>labour</a:t>
            </a:r>
            <a:r>
              <a:rPr lang="pt-BR" dirty="0" smtClean="0"/>
              <a:t> </a:t>
            </a:r>
            <a:r>
              <a:rPr lang="pt-BR" dirty="0" err="1" smtClean="0"/>
              <a:t>insertion</a:t>
            </a:r>
            <a:endParaRPr lang="pt-BR" dirty="0" smtClean="0"/>
          </a:p>
          <a:p>
            <a:pPr lvl="1"/>
            <a:r>
              <a:rPr lang="pt-BR" dirty="0" err="1" smtClean="0"/>
              <a:t>Less</a:t>
            </a:r>
            <a:r>
              <a:rPr lang="pt-BR" dirty="0" smtClean="0"/>
              <a:t> </a:t>
            </a:r>
            <a:r>
              <a:rPr lang="pt-BR" dirty="0" err="1" smtClean="0"/>
              <a:t>than</a:t>
            </a:r>
            <a:r>
              <a:rPr lang="pt-BR" dirty="0" smtClean="0"/>
              <a:t> a </a:t>
            </a:r>
            <a:r>
              <a:rPr lang="pt-BR" dirty="0" err="1" smtClean="0"/>
              <a:t>year</a:t>
            </a:r>
            <a:r>
              <a:rPr lang="pt-BR" dirty="0" smtClean="0"/>
              <a:t>, 50% </a:t>
            </a:r>
            <a:r>
              <a:rPr lang="pt-BR" dirty="0" err="1" smtClean="0"/>
              <a:t>of</a:t>
            </a:r>
            <a:r>
              <a:rPr lang="pt-BR" dirty="0" smtClean="0"/>
              <a:t> BSM </a:t>
            </a:r>
            <a:r>
              <a:rPr lang="pt-BR" dirty="0" err="1" smtClean="0"/>
              <a:t>beneficiaries</a:t>
            </a:r>
            <a:r>
              <a:rPr lang="pt-BR" dirty="0" smtClean="0"/>
              <a:t> are </a:t>
            </a:r>
            <a:r>
              <a:rPr lang="pt-BR" dirty="0" err="1" smtClean="0"/>
              <a:t>fired</a:t>
            </a:r>
            <a:r>
              <a:rPr lang="pt-BR" dirty="0" smtClean="0"/>
              <a:t>.</a:t>
            </a:r>
          </a:p>
          <a:p>
            <a:r>
              <a:rPr lang="pt-BR" dirty="0" smtClean="0"/>
              <a:t>A </a:t>
            </a:r>
            <a:r>
              <a:rPr lang="pt-BR" dirty="0" err="1" smtClean="0"/>
              <a:t>great</a:t>
            </a:r>
            <a:r>
              <a:rPr lang="pt-BR" dirty="0" smtClean="0"/>
              <a:t> </a:t>
            </a:r>
            <a:r>
              <a:rPr lang="pt-BR" dirty="0" err="1" smtClean="0"/>
              <a:t>number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informal </a:t>
            </a:r>
            <a:r>
              <a:rPr lang="pt-BR" dirty="0" err="1" smtClean="0"/>
              <a:t>small</a:t>
            </a:r>
            <a:r>
              <a:rPr lang="pt-BR" dirty="0" smtClean="0"/>
              <a:t> business</a:t>
            </a:r>
          </a:p>
          <a:p>
            <a:r>
              <a:rPr lang="pt-BR" dirty="0" err="1" smtClean="0"/>
              <a:t>Educational</a:t>
            </a:r>
            <a:r>
              <a:rPr lang="pt-BR" dirty="0" smtClean="0"/>
              <a:t> </a:t>
            </a:r>
            <a:r>
              <a:rPr lang="pt-BR" dirty="0" err="1" smtClean="0"/>
              <a:t>deficit</a:t>
            </a:r>
            <a:endParaRPr lang="pt-BR" dirty="0" smtClean="0"/>
          </a:p>
          <a:p>
            <a:r>
              <a:rPr lang="pt-BR" dirty="0" err="1" smtClean="0"/>
              <a:t>Gender</a:t>
            </a:r>
            <a:r>
              <a:rPr lang="pt-BR" dirty="0" smtClean="0"/>
              <a:t> </a:t>
            </a:r>
            <a:r>
              <a:rPr lang="pt-BR" dirty="0" err="1" smtClean="0"/>
              <a:t>issues</a:t>
            </a:r>
            <a:endParaRPr lang="pt-BR" dirty="0" smtClean="0"/>
          </a:p>
          <a:p>
            <a:r>
              <a:rPr lang="pt-BR" dirty="0" err="1" smtClean="0"/>
              <a:t>Poor</a:t>
            </a:r>
            <a:r>
              <a:rPr lang="pt-BR" dirty="0" smtClean="0"/>
              <a:t> rural </a:t>
            </a:r>
            <a:r>
              <a:rPr lang="pt-BR" dirty="0" err="1" smtClean="0"/>
              <a:t>areas</a:t>
            </a:r>
            <a:endParaRPr lang="pt-BR" dirty="0" smtClean="0"/>
          </a:p>
          <a:p>
            <a:r>
              <a:rPr lang="pt-BR" dirty="0" smtClean="0"/>
              <a:t>Break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cycle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poverty</a:t>
            </a:r>
            <a:endParaRPr lang="pt-BR" dirty="0" smtClean="0"/>
          </a:p>
          <a:p>
            <a:r>
              <a:rPr lang="pt-BR" dirty="0" err="1" smtClean="0"/>
              <a:t>Rise</a:t>
            </a:r>
            <a:r>
              <a:rPr lang="pt-BR" dirty="0" smtClean="0"/>
              <a:t> in </a:t>
            </a:r>
            <a:r>
              <a:rPr lang="pt-BR" dirty="0" err="1" smtClean="0"/>
              <a:t>the</a:t>
            </a:r>
            <a:r>
              <a:rPr lang="pt-BR" dirty="0" smtClean="0"/>
              <a:t> general </a:t>
            </a:r>
            <a:r>
              <a:rPr lang="pt-BR" dirty="0" err="1" smtClean="0"/>
              <a:t>level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prices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3007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386775"/>
              </p:ext>
            </p:extLst>
          </p:nvPr>
        </p:nvGraphicFramePr>
        <p:xfrm>
          <a:off x="1042988" y="115888"/>
          <a:ext cx="8101011" cy="64973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160860"/>
                <a:gridCol w="3239814"/>
                <a:gridCol w="270033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Income guarantee</a:t>
                      </a:r>
                      <a:r>
                        <a:rPr lang="en-US" baseline="0" noProof="0" dirty="0" smtClean="0"/>
                        <a:t> 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Productive Inclusion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Access</a:t>
                      </a:r>
                      <a:r>
                        <a:rPr lang="en-US" baseline="0" noProof="0" dirty="0" smtClean="0"/>
                        <a:t> Service </a:t>
                      </a:r>
                      <a:endParaRPr lang="en-US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i="1" noProof="0" dirty="0" smtClean="0"/>
                        <a:t>Brasil </a:t>
                      </a:r>
                      <a:r>
                        <a:rPr lang="en-US" i="1" noProof="0" dirty="0" err="1" smtClean="0"/>
                        <a:t>Carinhoso</a:t>
                      </a:r>
                      <a:endParaRPr lang="en-US" i="1" noProof="0" dirty="0" smtClean="0"/>
                    </a:p>
                    <a:p>
                      <a:r>
                        <a:rPr lang="en-US" i="1" noProof="0" dirty="0" err="1" smtClean="0"/>
                        <a:t>Bolsa</a:t>
                      </a:r>
                      <a:r>
                        <a:rPr lang="en-US" i="1" baseline="0" noProof="0" dirty="0" smtClean="0"/>
                        <a:t> </a:t>
                      </a:r>
                      <a:r>
                        <a:rPr lang="en-US" i="1" baseline="0" noProof="0" dirty="0" err="1" smtClean="0"/>
                        <a:t>Familia</a:t>
                      </a:r>
                      <a:endParaRPr lang="en-US" i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u="sng" noProof="0" dirty="0" smtClean="0"/>
                        <a:t>Urban</a:t>
                      </a:r>
                    </a:p>
                    <a:p>
                      <a:r>
                        <a:rPr lang="en-US" u="none" noProof="0" dirty="0" smtClean="0"/>
                        <a:t>Formal employment</a:t>
                      </a:r>
                    </a:p>
                    <a:p>
                      <a:r>
                        <a:rPr lang="en-US" u="none" noProof="0" dirty="0" smtClean="0"/>
                        <a:t>Qualification courses </a:t>
                      </a:r>
                    </a:p>
                    <a:p>
                      <a:r>
                        <a:rPr lang="en-US" u="none" noProof="0" dirty="0" smtClean="0"/>
                        <a:t>Entrepreneurship</a:t>
                      </a:r>
                    </a:p>
                    <a:p>
                      <a:r>
                        <a:rPr lang="en-US" u="none" baseline="0" noProof="0" dirty="0" smtClean="0"/>
                        <a:t>Small Business Enterprises </a:t>
                      </a:r>
                    </a:p>
                    <a:p>
                      <a:r>
                        <a:rPr lang="en-US" u="none" baseline="0" noProof="0" dirty="0" smtClean="0"/>
                        <a:t>Popular Economy </a:t>
                      </a:r>
                    </a:p>
                    <a:p>
                      <a:r>
                        <a:rPr lang="en-US" u="none" baseline="0" noProof="0" dirty="0" smtClean="0"/>
                        <a:t>Small line of credits</a:t>
                      </a:r>
                    </a:p>
                    <a:p>
                      <a:r>
                        <a:rPr lang="en-US" u="none" baseline="0" noProof="0" dirty="0" err="1" smtClean="0"/>
                        <a:t>Labour</a:t>
                      </a:r>
                      <a:r>
                        <a:rPr lang="en-US" u="none" baseline="0" noProof="0" dirty="0" smtClean="0"/>
                        <a:t> intermediation  </a:t>
                      </a:r>
                    </a:p>
                    <a:p>
                      <a:endParaRPr lang="en-US" u="none" noProof="0" dirty="0" smtClean="0"/>
                    </a:p>
                    <a:p>
                      <a:r>
                        <a:rPr lang="en-US" u="sng" noProof="0" dirty="0" smtClean="0"/>
                        <a:t>Rural </a:t>
                      </a:r>
                    </a:p>
                    <a:p>
                      <a:r>
                        <a:rPr lang="en-US" u="none" noProof="0" dirty="0" smtClean="0"/>
                        <a:t>Production</a:t>
                      </a:r>
                    </a:p>
                    <a:p>
                      <a:r>
                        <a:rPr lang="en-US" u="none" noProof="0" dirty="0" smtClean="0"/>
                        <a:t>Technical</a:t>
                      </a:r>
                      <a:r>
                        <a:rPr lang="en-US" u="none" baseline="0" noProof="0" dirty="0" smtClean="0"/>
                        <a:t> Assistance</a:t>
                      </a:r>
                    </a:p>
                    <a:p>
                      <a:r>
                        <a:rPr lang="en-US" u="none" baseline="0" noProof="0" dirty="0" smtClean="0"/>
                        <a:t>Seeds</a:t>
                      </a:r>
                    </a:p>
                    <a:p>
                      <a:r>
                        <a:rPr lang="en-US" u="none" baseline="0" noProof="0" dirty="0" smtClean="0"/>
                        <a:t>Easy access to credit with short interest rates</a:t>
                      </a:r>
                    </a:p>
                    <a:p>
                      <a:r>
                        <a:rPr lang="en-US" u="none" baseline="0" noProof="0" dirty="0" smtClean="0"/>
                        <a:t>Access to electricity</a:t>
                      </a:r>
                    </a:p>
                    <a:p>
                      <a:r>
                        <a:rPr lang="en-US" u="none" baseline="0" noProof="0" dirty="0" smtClean="0"/>
                        <a:t>Access to water</a:t>
                      </a:r>
                    </a:p>
                    <a:p>
                      <a:r>
                        <a:rPr lang="en-US" u="none" baseline="0" noProof="0" dirty="0" smtClean="0"/>
                        <a:t> </a:t>
                      </a:r>
                      <a:endParaRPr lang="en-US" u="none" noProof="0" dirty="0" smtClean="0"/>
                    </a:p>
                    <a:p>
                      <a:r>
                        <a:rPr lang="en-US" u="sng" noProof="0" dirty="0" smtClean="0"/>
                        <a:t>Trade (Commercialization)</a:t>
                      </a:r>
                    </a:p>
                    <a:p>
                      <a:r>
                        <a:rPr lang="en-US" u="none" noProof="0" dirty="0" smtClean="0"/>
                        <a:t>Food</a:t>
                      </a:r>
                      <a:r>
                        <a:rPr lang="en-US" u="none" baseline="0" noProof="0" dirty="0" smtClean="0"/>
                        <a:t> Acquisition Program (PAA)</a:t>
                      </a:r>
                    </a:p>
                    <a:p>
                      <a:r>
                        <a:rPr lang="en-US" u="none" baseline="0" noProof="0" dirty="0" smtClean="0"/>
                        <a:t>School Nourishment (PNAE)</a:t>
                      </a:r>
                    </a:p>
                    <a:p>
                      <a:r>
                        <a:rPr lang="en-US" u="none" baseline="0" noProof="0" dirty="0" smtClean="0"/>
                        <a:t>Private market</a:t>
                      </a:r>
                      <a:endParaRPr lang="en-US" u="non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Education</a:t>
                      </a:r>
                    </a:p>
                    <a:p>
                      <a:r>
                        <a:rPr lang="en-US" noProof="0" dirty="0" smtClean="0"/>
                        <a:t>“More Education” Program</a:t>
                      </a:r>
                    </a:p>
                    <a:p>
                      <a:r>
                        <a:rPr lang="en-US" noProof="0" dirty="0" smtClean="0"/>
                        <a:t>Health</a:t>
                      </a:r>
                    </a:p>
                    <a:p>
                      <a:r>
                        <a:rPr lang="en-US" i="1" noProof="0" dirty="0" smtClean="0"/>
                        <a:t>Basic</a:t>
                      </a:r>
                      <a:r>
                        <a:rPr lang="en-US" i="1" baseline="0" noProof="0" dirty="0" smtClean="0"/>
                        <a:t> Health Unit </a:t>
                      </a:r>
                      <a:endParaRPr lang="en-US" i="0" baseline="0" noProof="0" dirty="0" smtClean="0"/>
                    </a:p>
                    <a:p>
                      <a:r>
                        <a:rPr lang="en-US" i="0" baseline="0" noProof="0" dirty="0" smtClean="0"/>
                        <a:t>Family Health Program</a:t>
                      </a:r>
                    </a:p>
                    <a:p>
                      <a:r>
                        <a:rPr lang="en-US" i="0" baseline="0" noProof="0" dirty="0" smtClean="0"/>
                        <a:t>Low-Cost drugstores </a:t>
                      </a:r>
                    </a:p>
                    <a:p>
                      <a:r>
                        <a:rPr lang="en-US" i="0" baseline="0" noProof="0" dirty="0" smtClean="0"/>
                        <a:t>Health assistant at schools</a:t>
                      </a:r>
                    </a:p>
                    <a:p>
                      <a:r>
                        <a:rPr lang="en-US" i="0" baseline="0" noProof="0" dirty="0" smtClean="0"/>
                        <a:t>Social Assistant </a:t>
                      </a:r>
                    </a:p>
                    <a:p>
                      <a:r>
                        <a:rPr lang="en-US" i="0" baseline="0" noProof="0" dirty="0" smtClean="0"/>
                        <a:t>Specialized Care Centers</a:t>
                      </a:r>
                    </a:p>
                    <a:p>
                      <a:r>
                        <a:rPr lang="en-US" i="0" baseline="0" noProof="0" dirty="0" smtClean="0"/>
                        <a:t>Food Security </a:t>
                      </a:r>
                    </a:p>
                    <a:p>
                      <a:r>
                        <a:rPr lang="en-US" i="0" baseline="0" noProof="0" dirty="0" smtClean="0"/>
                        <a:t>Communitarian Kitchens </a:t>
                      </a:r>
                    </a:p>
                    <a:p>
                      <a:r>
                        <a:rPr lang="en-US" i="0" baseline="0" noProof="0" dirty="0" err="1" smtClean="0"/>
                        <a:t>Labour</a:t>
                      </a:r>
                      <a:r>
                        <a:rPr lang="en-US" i="0" baseline="0" noProof="0" dirty="0" smtClean="0"/>
                        <a:t> insertion orientation by social assistances   </a:t>
                      </a:r>
                      <a:endParaRPr lang="en-US" i="1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33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81</TotalTime>
  <Words>317</Words>
  <Application>Microsoft Office PowerPoint</Application>
  <PresentationFormat>Экран (4:3)</PresentationFormat>
  <Paragraphs>64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Solstício</vt:lpstr>
      <vt:lpstr>Challenges for social inclusion in urban and rural areas in Brazil </vt:lpstr>
      <vt:lpstr>Cash Transfer Programs in Brazil in a nutchell  </vt:lpstr>
      <vt:lpstr>Brasil sem Miséria Plan  (“Brazil without Poverty”)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Challenges for</dc:title>
  <dc:creator>Tamara Gregol de Farias</dc:creator>
  <cp:lastModifiedBy>Мельникова Олеся</cp:lastModifiedBy>
  <cp:revision>12</cp:revision>
  <dcterms:created xsi:type="dcterms:W3CDTF">2015-05-13T14:13:28Z</dcterms:created>
  <dcterms:modified xsi:type="dcterms:W3CDTF">2015-05-18T16:28:33Z</dcterms:modified>
</cp:coreProperties>
</file>