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2"/>
  </p:notesMasterIdLst>
  <p:sldIdLst>
    <p:sldId id="256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5" autoAdjust="0"/>
    <p:restoredTop sz="78508" autoAdjust="0"/>
  </p:normalViewPr>
  <p:slideViewPr>
    <p:cSldViewPr>
      <p:cViewPr>
        <p:scale>
          <a:sx n="57" d="100"/>
          <a:sy n="57" d="100"/>
        </p:scale>
        <p:origin x="-1374" y="-6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4FB57-B865-4096-B9DD-EBC619F72C99}" type="datetimeFigureOut">
              <a:rPr lang="en-ZA" smtClean="0"/>
              <a:t>2015/05/18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80B35-B04C-4279-98D3-02F4F848A97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53021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ZA" dirty="0" smtClean="0"/>
              <a:t>Theme: </a:t>
            </a:r>
            <a:r>
              <a:rPr lang="en-Z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Addressing Social Problems – Possible Issues For BRICS Cooperation. Policies On The Labour Market, Migration, Healthcare, Social Safety Nets</a:t>
            </a:r>
          </a:p>
          <a:p>
            <a:endParaRPr lang="en-ZA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Z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Title: Social Problems and challenges in the BRICS Domain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80B35-B04C-4279-98D3-02F4F848A97D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98250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3581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496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590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06AB81-68D7-43A4-834C-34A0FE502085}" type="datetimeFigureOut">
              <a:rPr lang="en-ZA" smtClean="0"/>
              <a:t>2015/05/18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2DFF23B-BA87-4FCE-81EA-7E83E5786DB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48834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393" y="435412"/>
            <a:ext cx="8229600" cy="777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63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5212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467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780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0831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4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6920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4445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77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29600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8680"/>
            <a:ext cx="9144000" cy="1470025"/>
          </a:xfrm>
        </p:spPr>
        <p:txBody>
          <a:bodyPr/>
          <a:lstStyle/>
          <a:p>
            <a:r>
              <a:rPr lang="en-ZA" sz="3200" dirty="0"/>
              <a:t>Social Problems and Challenges in the BRICS domain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5157192"/>
            <a:ext cx="8784976" cy="1368152"/>
          </a:xfrm>
        </p:spPr>
        <p:txBody>
          <a:bodyPr/>
          <a:lstStyle/>
          <a:p>
            <a:r>
              <a:rPr lang="en-ZA" dirty="0">
                <a:solidFill>
                  <a:schemeClr val="tx1"/>
                </a:solidFill>
              </a:rPr>
              <a:t>BRICS Academic Forum VII</a:t>
            </a:r>
          </a:p>
          <a:p>
            <a:r>
              <a:rPr lang="en-ZA" dirty="0">
                <a:solidFill>
                  <a:schemeClr val="tx1"/>
                </a:solidFill>
              </a:rPr>
              <a:t>May 21 – 23 2015</a:t>
            </a:r>
          </a:p>
          <a:p>
            <a:r>
              <a:rPr lang="en-ZA" dirty="0">
                <a:solidFill>
                  <a:schemeClr val="tx1"/>
                </a:solidFill>
              </a:rPr>
              <a:t>Prof Ari </a:t>
            </a:r>
            <a:r>
              <a:rPr lang="en-ZA" dirty="0" err="1">
                <a:solidFill>
                  <a:schemeClr val="tx1"/>
                </a:solidFill>
              </a:rPr>
              <a:t>Sitas</a:t>
            </a:r>
            <a:endParaRPr lang="en-ZA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844824"/>
            <a:ext cx="4464496" cy="3350158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921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>3. The </a:t>
            </a:r>
            <a:r>
              <a:rPr lang="en-ZA" dirty="0"/>
              <a:t>Evidence-Based Research on Social Amelioration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sz="3200" dirty="0" smtClean="0"/>
              <a:t>3.1 Social Problems Research</a:t>
            </a:r>
          </a:p>
          <a:p>
            <a:pPr marL="0" indent="0">
              <a:buNone/>
            </a:pPr>
            <a:r>
              <a:rPr lang="en-ZA" sz="3200" dirty="0" smtClean="0"/>
              <a:t> </a:t>
            </a:r>
          </a:p>
          <a:p>
            <a:r>
              <a:rPr lang="en-ZA" sz="3200" dirty="0" smtClean="0"/>
              <a:t>3.2 Social Development Research, </a:t>
            </a:r>
          </a:p>
          <a:p>
            <a:endParaRPr lang="en-ZA" sz="3200" dirty="0"/>
          </a:p>
          <a:p>
            <a:r>
              <a:rPr lang="en-ZA" sz="3200" dirty="0" smtClean="0"/>
              <a:t>3.3 Systemic </a:t>
            </a:r>
            <a:r>
              <a:rPr lang="en-ZA" sz="3200" dirty="0"/>
              <a:t>and Structural </a:t>
            </a:r>
            <a:r>
              <a:rPr lang="en-ZA" sz="3200" dirty="0" smtClean="0"/>
              <a:t>Macro-Processes Research </a:t>
            </a:r>
            <a:endParaRPr lang="en-ZA" sz="3200" dirty="0"/>
          </a:p>
          <a:p>
            <a:endParaRPr lang="en-ZA" sz="3200" dirty="0"/>
          </a:p>
        </p:txBody>
      </p:sp>
    </p:spTree>
    <p:extLst>
      <p:ext uri="{BB962C8B-B14F-4D97-AF65-F5344CB8AC3E}">
        <p14:creationId xmlns:p14="http://schemas.microsoft.com/office/powerpoint/2010/main" val="1107638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 smtClean="0"/>
              <a:t>Social Challenges to Inclusive and Sustainable Growth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ZA" sz="2800" dirty="0" smtClean="0"/>
              <a:t>1. The Problem of Inequality and the Growth Regime (to be dealt with by others)</a:t>
            </a:r>
          </a:p>
          <a:p>
            <a:endParaRPr lang="en-ZA" sz="2800" dirty="0"/>
          </a:p>
          <a:p>
            <a:r>
              <a:rPr lang="en-ZA" sz="2800" dirty="0" smtClean="0"/>
              <a:t>2. The Macro-Social Challenges</a:t>
            </a:r>
          </a:p>
          <a:p>
            <a:endParaRPr lang="en-ZA" sz="2800" dirty="0"/>
          </a:p>
          <a:p>
            <a:r>
              <a:rPr lang="en-ZA" sz="2800" dirty="0" smtClean="0"/>
              <a:t>3. The Polarising Processes of the Contemporary Period</a:t>
            </a:r>
          </a:p>
          <a:p>
            <a:endParaRPr lang="en-ZA" sz="2800" dirty="0" smtClean="0"/>
          </a:p>
          <a:p>
            <a:r>
              <a:rPr lang="en-ZA" sz="2800" dirty="0" smtClean="0"/>
              <a:t>4. The Evidence-Based Research on Social Amelioration in the BRICS domain</a:t>
            </a:r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1578072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2. The Macro-Social Challenges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 smtClean="0"/>
              <a:t>2.1  A </a:t>
            </a:r>
            <a:r>
              <a:rPr lang="en-ZA" sz="2800" dirty="0"/>
              <a:t>Changing Urban-Rural Configuration in </a:t>
            </a:r>
            <a:r>
              <a:rPr lang="en-ZA" sz="2800" dirty="0" smtClean="0"/>
              <a:t>SA, Africa, China, India and the World</a:t>
            </a:r>
          </a:p>
          <a:p>
            <a:endParaRPr lang="en-ZA" sz="2800" dirty="0" smtClean="0"/>
          </a:p>
          <a:p>
            <a:r>
              <a:rPr lang="en-ZA" sz="2800" dirty="0" smtClean="0"/>
              <a:t>2.1.1 Migrations</a:t>
            </a:r>
          </a:p>
          <a:p>
            <a:endParaRPr lang="en-ZA" sz="2800" dirty="0"/>
          </a:p>
          <a:p>
            <a:r>
              <a:rPr lang="en-ZA" sz="2800" dirty="0" smtClean="0"/>
              <a:t>2.1.2 De-Ruralisation VS De-</a:t>
            </a:r>
            <a:r>
              <a:rPr lang="en-ZA" sz="2800" dirty="0" err="1" smtClean="0"/>
              <a:t>Peasantation</a:t>
            </a:r>
            <a:r>
              <a:rPr lang="en-ZA" sz="2800" dirty="0" smtClean="0"/>
              <a:t>?</a:t>
            </a:r>
          </a:p>
          <a:p>
            <a:endParaRPr lang="en-ZA" sz="2800" dirty="0"/>
          </a:p>
          <a:p>
            <a:r>
              <a:rPr lang="en-ZA" sz="2800" dirty="0" smtClean="0"/>
              <a:t>2.1.3 Integration Vs Exclusion</a:t>
            </a:r>
            <a:endParaRPr lang="en-ZA" sz="2800" dirty="0"/>
          </a:p>
          <a:p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2476927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Continued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/>
              <a:t>2.2 The Emergence of Unsustainable Urbanisation processes</a:t>
            </a:r>
          </a:p>
          <a:p>
            <a:endParaRPr lang="en-ZA" sz="2800" dirty="0"/>
          </a:p>
          <a:p>
            <a:r>
              <a:rPr lang="en-ZA" sz="2800" dirty="0" smtClean="0"/>
              <a:t>2.2.1 The Land, Shelter and Resources Deficit</a:t>
            </a:r>
          </a:p>
          <a:p>
            <a:endParaRPr lang="en-ZA" sz="2800" dirty="0"/>
          </a:p>
          <a:p>
            <a:r>
              <a:rPr lang="en-ZA" sz="2800" dirty="0" smtClean="0"/>
              <a:t>2.2.2 Life-Chance Segmentation</a:t>
            </a:r>
          </a:p>
          <a:p>
            <a:endParaRPr lang="en-ZA" sz="2800" dirty="0" smtClean="0"/>
          </a:p>
          <a:p>
            <a:r>
              <a:rPr lang="en-ZA" sz="2800" dirty="0" smtClean="0"/>
              <a:t>2.2.3 Explosive Informality</a:t>
            </a:r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179114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Continued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sz="2800" dirty="0"/>
              <a:t>2.3  Environmental Tractions</a:t>
            </a:r>
          </a:p>
          <a:p>
            <a:endParaRPr lang="en-ZA" sz="2800" dirty="0" smtClean="0"/>
          </a:p>
          <a:p>
            <a:r>
              <a:rPr lang="en-ZA" sz="2800" dirty="0" smtClean="0"/>
              <a:t>2.3.1 The Eco-Social Deficit</a:t>
            </a:r>
          </a:p>
          <a:p>
            <a:endParaRPr lang="en-ZA" sz="2800" dirty="0"/>
          </a:p>
          <a:p>
            <a:r>
              <a:rPr lang="en-ZA" sz="2800" dirty="0" smtClean="0"/>
              <a:t>2.3.2 Deforestation/Conservation</a:t>
            </a:r>
          </a:p>
          <a:p>
            <a:endParaRPr lang="en-ZA" sz="2800" dirty="0"/>
          </a:p>
          <a:p>
            <a:r>
              <a:rPr lang="en-ZA" sz="2800" dirty="0" smtClean="0"/>
              <a:t>2.3.3 The Neon VS Green</a:t>
            </a:r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118111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Continued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2800" dirty="0" smtClean="0"/>
              <a:t>2.4 Unsustainable Consumer Cultures and Social Indebtedness</a:t>
            </a:r>
          </a:p>
          <a:p>
            <a:endParaRPr lang="en-ZA" sz="2800" dirty="0"/>
          </a:p>
          <a:p>
            <a:r>
              <a:rPr lang="en-ZA" sz="2800" dirty="0" smtClean="0"/>
              <a:t>2.4.1 Rapid Stratification and Middle-Class Consumption Explosion</a:t>
            </a:r>
          </a:p>
          <a:p>
            <a:endParaRPr lang="en-ZA" sz="2800" dirty="0"/>
          </a:p>
          <a:p>
            <a:r>
              <a:rPr lang="en-ZA" sz="2800" dirty="0" smtClean="0"/>
              <a:t>2.4.2 Working-Class, Peasant and Landlessness/Indebtedness</a:t>
            </a:r>
          </a:p>
          <a:p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371350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Continued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ZA" sz="3200" dirty="0"/>
              <a:t>2.5 Social </a:t>
            </a:r>
            <a:r>
              <a:rPr lang="en-ZA" sz="3200" dirty="0" smtClean="0"/>
              <a:t>Safety-Nets</a:t>
            </a:r>
          </a:p>
          <a:p>
            <a:endParaRPr lang="en-ZA" sz="3200" dirty="0" smtClean="0"/>
          </a:p>
          <a:p>
            <a:r>
              <a:rPr lang="en-ZA" sz="3200" dirty="0" smtClean="0"/>
              <a:t>2.5.1 Social Wage Crises</a:t>
            </a:r>
          </a:p>
          <a:p>
            <a:endParaRPr lang="en-ZA" sz="3200" dirty="0"/>
          </a:p>
          <a:p>
            <a:r>
              <a:rPr lang="en-ZA" sz="3200" dirty="0" smtClean="0"/>
              <a:t>2.5.2 Poverty and Unemployment Strains</a:t>
            </a:r>
            <a:endParaRPr lang="en-ZA" sz="3200" dirty="0"/>
          </a:p>
          <a:p>
            <a:endParaRPr lang="en-ZA" sz="3200" dirty="0"/>
          </a:p>
          <a:p>
            <a:endParaRPr lang="en-ZA" sz="3200" dirty="0"/>
          </a:p>
          <a:p>
            <a:endParaRPr lang="en-ZA" sz="3200" dirty="0"/>
          </a:p>
        </p:txBody>
      </p:sp>
    </p:spTree>
    <p:extLst>
      <p:ext uri="{BB962C8B-B14F-4D97-AF65-F5344CB8AC3E}">
        <p14:creationId xmlns:p14="http://schemas.microsoft.com/office/powerpoint/2010/main" val="1850409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Continued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ZA" sz="2800" dirty="0"/>
              <a:t>2.6 Failure in Cultural Adaptations in a Globalising </a:t>
            </a:r>
            <a:r>
              <a:rPr lang="en-ZA" sz="2800" dirty="0" smtClean="0"/>
              <a:t>World</a:t>
            </a:r>
          </a:p>
          <a:p>
            <a:endParaRPr lang="en-ZA" sz="2800" dirty="0"/>
          </a:p>
          <a:p>
            <a:r>
              <a:rPr lang="en-ZA" sz="2800" dirty="0"/>
              <a:t>2.6.1 Increase in Perceived Deviance and Moral </a:t>
            </a:r>
            <a:r>
              <a:rPr lang="en-ZA" sz="2800" dirty="0" smtClean="0"/>
              <a:t>Panics</a:t>
            </a:r>
          </a:p>
          <a:p>
            <a:endParaRPr lang="en-ZA" sz="2800" dirty="0"/>
          </a:p>
          <a:p>
            <a:r>
              <a:rPr lang="en-ZA" sz="2800" dirty="0" smtClean="0"/>
              <a:t>2.6.2 Cultural and Identity Conflicts</a:t>
            </a:r>
          </a:p>
          <a:p>
            <a:endParaRPr lang="en-ZA" sz="2800" dirty="0"/>
          </a:p>
          <a:p>
            <a:r>
              <a:rPr lang="en-ZA" sz="2800" dirty="0" smtClean="0"/>
              <a:t>2.6.3 Mismatch between Globalisation and Localisation </a:t>
            </a:r>
            <a:endParaRPr lang="en-ZA" sz="2800" dirty="0"/>
          </a:p>
          <a:p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4155536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777875"/>
          </a:xfrm>
        </p:spPr>
        <p:txBody>
          <a:bodyPr>
            <a:normAutofit fontScale="90000"/>
          </a:bodyPr>
          <a:lstStyle/>
          <a:p>
            <a:r>
              <a:rPr lang="en-ZA" dirty="0" smtClean="0"/>
              <a:t>3. The Contemporary Socially Polarising Processes</a:t>
            </a:r>
            <a:r>
              <a:rPr lang="en-ZA" dirty="0"/>
              <a:t/>
            </a:r>
            <a:br>
              <a:rPr lang="en-ZA" dirty="0"/>
            </a:b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sz="3200" dirty="0" smtClean="0"/>
              <a:t>3.1. Gender Relations </a:t>
            </a:r>
          </a:p>
          <a:p>
            <a:endParaRPr lang="en-ZA" sz="3200" dirty="0"/>
          </a:p>
          <a:p>
            <a:r>
              <a:rPr lang="en-ZA" sz="3200" dirty="0" smtClean="0"/>
              <a:t>3.2. Livelihoods and Health</a:t>
            </a:r>
          </a:p>
          <a:p>
            <a:endParaRPr lang="en-ZA" sz="3200" dirty="0"/>
          </a:p>
          <a:p>
            <a:r>
              <a:rPr lang="en-ZA" sz="3200" dirty="0" smtClean="0"/>
              <a:t>3.3. Voice</a:t>
            </a:r>
          </a:p>
          <a:p>
            <a:endParaRPr lang="en-ZA" sz="3200" dirty="0"/>
          </a:p>
          <a:p>
            <a:r>
              <a:rPr lang="en-ZA" sz="3200" dirty="0" smtClean="0"/>
              <a:t>3.4. Values</a:t>
            </a:r>
            <a:endParaRPr lang="en-ZA" sz="3200" dirty="0"/>
          </a:p>
        </p:txBody>
      </p:sp>
    </p:spTree>
    <p:extLst>
      <p:ext uri="{BB962C8B-B14F-4D97-AF65-F5344CB8AC3E}">
        <p14:creationId xmlns:p14="http://schemas.microsoft.com/office/powerpoint/2010/main" val="2034901952"/>
      </p:ext>
    </p:extLst>
  </p:cSld>
  <p:clrMapOvr>
    <a:masterClrMapping/>
  </p:clrMapOvr>
</p:sld>
</file>

<file path=ppt/theme/theme1.xml><?xml version="1.0" encoding="utf-8"?>
<a:theme xmlns:a="http://schemas.openxmlformats.org/drawingml/2006/main" name="BRICS template">
  <a:themeElements>
    <a:clrScheme name="HSRC">
      <a:dk1>
        <a:srgbClr val="001B36"/>
      </a:dk1>
      <a:lt1>
        <a:srgbClr val="615B25"/>
      </a:lt1>
      <a:dk2>
        <a:srgbClr val="004287"/>
      </a:dk2>
      <a:lt2>
        <a:srgbClr val="000000"/>
      </a:lt2>
      <a:accent1>
        <a:srgbClr val="33689F"/>
      </a:accent1>
      <a:accent2>
        <a:srgbClr val="668EB7"/>
      </a:accent2>
      <a:accent3>
        <a:srgbClr val="99B4CF"/>
      </a:accent3>
      <a:accent4>
        <a:srgbClr val="CCDAE7"/>
      </a:accent4>
      <a:accent5>
        <a:srgbClr val="002142"/>
      </a:accent5>
      <a:accent6>
        <a:srgbClr val="9A221C"/>
      </a:accent6>
      <a:hlink>
        <a:srgbClr val="B84F25"/>
      </a:hlink>
      <a:folHlink>
        <a:srgbClr val="E8322D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4064"/>
        </a:dk2>
        <a:lt2>
          <a:srgbClr val="E6EDF3"/>
        </a:lt2>
        <a:accent1>
          <a:srgbClr val="004287"/>
        </a:accent1>
        <a:accent2>
          <a:srgbClr val="99B4CF"/>
        </a:accent2>
        <a:accent3>
          <a:srgbClr val="AAAFB8"/>
        </a:accent3>
        <a:accent4>
          <a:srgbClr val="DADADA"/>
        </a:accent4>
        <a:accent5>
          <a:srgbClr val="AAB0C3"/>
        </a:accent5>
        <a:accent6>
          <a:srgbClr val="8AA3BB"/>
        </a:accent6>
        <a:hlink>
          <a:srgbClr val="E8322D"/>
        </a:hlink>
        <a:folHlink>
          <a:srgbClr val="B84F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004064"/>
        </a:lt1>
        <a:dk2>
          <a:srgbClr val="E6EDF3"/>
        </a:dk2>
        <a:lt2>
          <a:srgbClr val="000000"/>
        </a:lt2>
        <a:accent1>
          <a:srgbClr val="004287"/>
        </a:accent1>
        <a:accent2>
          <a:srgbClr val="99B4CF"/>
        </a:accent2>
        <a:accent3>
          <a:srgbClr val="AAAFB8"/>
        </a:accent3>
        <a:accent4>
          <a:srgbClr val="000000"/>
        </a:accent4>
        <a:accent5>
          <a:srgbClr val="AAB0C3"/>
        </a:accent5>
        <a:accent6>
          <a:srgbClr val="8AA3BB"/>
        </a:accent6>
        <a:hlink>
          <a:srgbClr val="E8322D"/>
        </a:hlink>
        <a:folHlink>
          <a:srgbClr val="B84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CCDAE7"/>
        </a:lt1>
        <a:dk2>
          <a:srgbClr val="004064"/>
        </a:dk2>
        <a:lt2>
          <a:srgbClr val="E6EDF3"/>
        </a:lt2>
        <a:accent1>
          <a:srgbClr val="004287"/>
        </a:accent1>
        <a:accent2>
          <a:srgbClr val="99B4CF"/>
        </a:accent2>
        <a:accent3>
          <a:srgbClr val="AAAFB8"/>
        </a:accent3>
        <a:accent4>
          <a:srgbClr val="AEBAC5"/>
        </a:accent4>
        <a:accent5>
          <a:srgbClr val="AAB0C3"/>
        </a:accent5>
        <a:accent6>
          <a:srgbClr val="8AA3BB"/>
        </a:accent6>
        <a:hlink>
          <a:srgbClr val="E8322D"/>
        </a:hlink>
        <a:folHlink>
          <a:srgbClr val="B84F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E6EDF3"/>
        </a:lt1>
        <a:dk2>
          <a:srgbClr val="004064"/>
        </a:dk2>
        <a:lt2>
          <a:srgbClr val="FFFFFF"/>
        </a:lt2>
        <a:accent1>
          <a:srgbClr val="004287"/>
        </a:accent1>
        <a:accent2>
          <a:srgbClr val="99B4CF"/>
        </a:accent2>
        <a:accent3>
          <a:srgbClr val="AAAFB8"/>
        </a:accent3>
        <a:accent4>
          <a:srgbClr val="C4CAD0"/>
        </a:accent4>
        <a:accent5>
          <a:srgbClr val="AAB0C3"/>
        </a:accent5>
        <a:accent6>
          <a:srgbClr val="8AA3BB"/>
        </a:accent6>
        <a:hlink>
          <a:srgbClr val="E8322D"/>
        </a:hlink>
        <a:folHlink>
          <a:srgbClr val="B84F25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BRICS template</Template>
  <TotalTime>4329</TotalTime>
  <Words>285</Words>
  <Application>Microsoft Office PowerPoint</Application>
  <PresentationFormat>Экран (4:3)</PresentationFormat>
  <Paragraphs>75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BRICS template</vt:lpstr>
      <vt:lpstr>Social Problems and Challenges in the BRICS domain</vt:lpstr>
      <vt:lpstr>Social Challenges to Inclusive and Sustainable Growth</vt:lpstr>
      <vt:lpstr>2. The Macro-Social Challenges</vt:lpstr>
      <vt:lpstr>Continued</vt:lpstr>
      <vt:lpstr>Continued</vt:lpstr>
      <vt:lpstr>Continued</vt:lpstr>
      <vt:lpstr>Continued</vt:lpstr>
      <vt:lpstr>Continued</vt:lpstr>
      <vt:lpstr>3. The Contemporary Socially Polarising Processes </vt:lpstr>
      <vt:lpstr>3. The Evidence-Based Research on Social Amelioration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BRICS Universal Health Coverage Indicators</dc:title>
  <dc:creator>MEvans</dc:creator>
  <cp:lastModifiedBy>Мельникова Олеся</cp:lastModifiedBy>
  <cp:revision>72</cp:revision>
  <dcterms:created xsi:type="dcterms:W3CDTF">2013-10-22T10:15:05Z</dcterms:created>
  <dcterms:modified xsi:type="dcterms:W3CDTF">2015-05-18T09:35:53Z</dcterms:modified>
</cp:coreProperties>
</file>