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0" r:id="rId2"/>
    <p:sldId id="256" r:id="rId3"/>
    <p:sldId id="271" r:id="rId4"/>
    <p:sldId id="272" r:id="rId5"/>
    <p:sldId id="274" r:id="rId6"/>
    <p:sldId id="275" r:id="rId7"/>
    <p:sldId id="276" r:id="rId8"/>
    <p:sldId id="277" r:id="rId9"/>
    <p:sldId id="285" r:id="rId10"/>
    <p:sldId id="279" r:id="rId11"/>
    <p:sldId id="280" r:id="rId12"/>
    <p:sldId id="281" r:id="rId13"/>
    <p:sldId id="282" r:id="rId14"/>
    <p:sldId id="283" r:id="rId15"/>
    <p:sldId id="284" r:id="rId16"/>
    <p:sldId id="294" r:id="rId17"/>
    <p:sldId id="295" r:id="rId18"/>
    <p:sldId id="296" r:id="rId19"/>
    <p:sldId id="297" r:id="rId20"/>
    <p:sldId id="298" r:id="rId21"/>
    <p:sldId id="299" r:id="rId22"/>
    <p:sldId id="286" r:id="rId23"/>
    <p:sldId id="287" r:id="rId24"/>
    <p:sldId id="288" r:id="rId25"/>
    <p:sldId id="289" r:id="rId26"/>
    <p:sldId id="290" r:id="rId27"/>
    <p:sldId id="293" r:id="rId28"/>
    <p:sldId id="292"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8832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30" autoAdjust="0"/>
  </p:normalViewPr>
  <p:slideViewPr>
    <p:cSldViewPr>
      <p:cViewPr varScale="1">
        <p:scale>
          <a:sx n="87" d="100"/>
          <a:sy n="87" d="100"/>
        </p:scale>
        <p:origin x="149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02BC5D-57FB-428B-BFEE-E90D81DA964B}" type="datetimeFigureOut">
              <a:rPr lang="en-IN" smtClean="0"/>
              <a:t>21-05-2015</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64AE1A-2978-4A1D-92D8-D9575C9ABB20}" type="slidenum">
              <a:rPr lang="en-IN" smtClean="0"/>
              <a:t>‹#›</a:t>
            </a:fld>
            <a:endParaRPr lang="en-IN"/>
          </a:p>
        </p:txBody>
      </p:sp>
    </p:spTree>
    <p:extLst>
      <p:ext uri="{BB962C8B-B14F-4D97-AF65-F5344CB8AC3E}">
        <p14:creationId xmlns:p14="http://schemas.microsoft.com/office/powerpoint/2010/main" val="3617017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A9D618E5-4B6D-47F9-9181-2F04A3092215}" type="slidenum">
              <a:rPr lang="en-IN" smtClean="0"/>
              <a:pPr/>
              <a:t>23</a:t>
            </a:fld>
            <a:endParaRPr lang="en-IN"/>
          </a:p>
        </p:txBody>
      </p:sp>
    </p:spTree>
    <p:extLst>
      <p:ext uri="{BB962C8B-B14F-4D97-AF65-F5344CB8AC3E}">
        <p14:creationId xmlns:p14="http://schemas.microsoft.com/office/powerpoint/2010/main" val="223924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A9D618E5-4B6D-47F9-9181-2F04A3092215}" type="slidenum">
              <a:rPr lang="en-IN" smtClean="0"/>
              <a:pPr/>
              <a:t>24</a:t>
            </a:fld>
            <a:endParaRPr lang="en-IN"/>
          </a:p>
        </p:txBody>
      </p:sp>
    </p:spTree>
    <p:extLst>
      <p:ext uri="{BB962C8B-B14F-4D97-AF65-F5344CB8AC3E}">
        <p14:creationId xmlns:p14="http://schemas.microsoft.com/office/powerpoint/2010/main" val="801393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A9D618E5-4B6D-47F9-9181-2F04A3092215}" type="slidenum">
              <a:rPr lang="en-IN" smtClean="0"/>
              <a:pPr/>
              <a:t>25</a:t>
            </a:fld>
            <a:endParaRPr lang="en-IN"/>
          </a:p>
        </p:txBody>
      </p:sp>
    </p:spTree>
    <p:extLst>
      <p:ext uri="{BB962C8B-B14F-4D97-AF65-F5344CB8AC3E}">
        <p14:creationId xmlns:p14="http://schemas.microsoft.com/office/powerpoint/2010/main" val="1218538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A9D618E5-4B6D-47F9-9181-2F04A3092215}" type="slidenum">
              <a:rPr lang="en-IN" smtClean="0"/>
              <a:pPr/>
              <a:t>26</a:t>
            </a:fld>
            <a:endParaRPr lang="en-IN"/>
          </a:p>
        </p:txBody>
      </p:sp>
    </p:spTree>
    <p:extLst>
      <p:ext uri="{BB962C8B-B14F-4D97-AF65-F5344CB8AC3E}">
        <p14:creationId xmlns:p14="http://schemas.microsoft.com/office/powerpoint/2010/main" val="2265903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62A21E1-E789-4890-8485-AD4F21B48C23}" type="datetimeFigureOut">
              <a:rPr lang="en-US" smtClean="0"/>
              <a:pPr/>
              <a:t>5/21/2015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CB2E7E-6858-4DC4-8522-8F7C2D64CAC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2A21E1-E789-4890-8485-AD4F21B48C23}" type="datetimeFigureOut">
              <a:rPr lang="en-US" smtClean="0"/>
              <a:pPr/>
              <a:t>5/21/2015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CB2E7E-6858-4DC4-8522-8F7C2D64CAC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2A21E1-E789-4890-8485-AD4F21B48C23}" type="datetimeFigureOut">
              <a:rPr lang="en-US" smtClean="0"/>
              <a:pPr/>
              <a:t>5/21/2015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CB2E7E-6858-4DC4-8522-8F7C2D64CAC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2A21E1-E789-4890-8485-AD4F21B48C23}" type="datetimeFigureOut">
              <a:rPr lang="en-US" smtClean="0"/>
              <a:pPr/>
              <a:t>5/21/2015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CB2E7E-6858-4DC4-8522-8F7C2D64CAC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2A21E1-E789-4890-8485-AD4F21B48C23}" type="datetimeFigureOut">
              <a:rPr lang="en-US" smtClean="0"/>
              <a:pPr/>
              <a:t>5/21/2015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CB2E7E-6858-4DC4-8522-8F7C2D64CAC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62A21E1-E789-4890-8485-AD4F21B48C23}" type="datetimeFigureOut">
              <a:rPr lang="en-US" smtClean="0"/>
              <a:pPr/>
              <a:t>5/21/2015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CB2E7E-6858-4DC4-8522-8F7C2D64CAC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2A21E1-E789-4890-8485-AD4F21B48C23}" type="datetimeFigureOut">
              <a:rPr lang="en-US" smtClean="0"/>
              <a:pPr/>
              <a:t>5/21/2015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CB2E7E-6858-4DC4-8522-8F7C2D64CAC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62A21E1-E789-4890-8485-AD4F21B48C23}" type="datetimeFigureOut">
              <a:rPr lang="en-US" smtClean="0"/>
              <a:pPr/>
              <a:t>5/21/2015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CB2E7E-6858-4DC4-8522-8F7C2D64CAC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2A21E1-E789-4890-8485-AD4F21B48C23}" type="datetimeFigureOut">
              <a:rPr lang="en-US" smtClean="0"/>
              <a:pPr/>
              <a:t>5/21/2015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CB2E7E-6858-4DC4-8522-8F7C2D64CAC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2A21E1-E789-4890-8485-AD4F21B48C23}" type="datetimeFigureOut">
              <a:rPr lang="en-US" smtClean="0"/>
              <a:pPr/>
              <a:t>5/21/2015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CB2E7E-6858-4DC4-8522-8F7C2D64CAC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2A21E1-E789-4890-8485-AD4F21B48C23}" type="datetimeFigureOut">
              <a:rPr lang="en-US" smtClean="0"/>
              <a:pPr/>
              <a:t>5/21/2015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CB2E7E-6858-4DC4-8522-8F7C2D64CAC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2A21E1-E789-4890-8485-AD4F21B48C23}" type="datetimeFigureOut">
              <a:rPr lang="en-US" smtClean="0"/>
              <a:pPr/>
              <a:t>5/21/2015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CB2E7E-6858-4DC4-8522-8F7C2D64CAC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838200"/>
            <a:ext cx="7772400" cy="1774825"/>
          </a:xfrm>
        </p:spPr>
        <p:txBody>
          <a:bodyPr>
            <a:normAutofit fontScale="90000"/>
          </a:bodyPr>
          <a:lstStyle/>
          <a:p>
            <a:r>
              <a:rPr lang="en-IN" b="1" dirty="0">
                <a:solidFill>
                  <a:srgbClr val="990000"/>
                </a:solidFill>
                <a:latin typeface="Times New Roman" pitchFamily="18" charset="0"/>
                <a:cs typeface="Times New Roman" pitchFamily="18" charset="0"/>
              </a:rPr>
              <a:t>BRICS Trade in High Technology </a:t>
            </a:r>
            <a:r>
              <a:rPr lang="en-IN" b="1" dirty="0" smtClean="0">
                <a:solidFill>
                  <a:srgbClr val="990000"/>
                </a:solidFill>
                <a:latin typeface="Times New Roman" pitchFamily="18" charset="0"/>
                <a:cs typeface="Times New Roman" pitchFamily="18" charset="0"/>
              </a:rPr>
              <a:t>Products(HTPs): Trends and Key Policy Imperatives</a:t>
            </a:r>
            <a:r>
              <a:rPr lang="en-IN" sz="3600" b="1" dirty="0">
                <a:solidFill>
                  <a:srgbClr val="990000"/>
                </a:solidFill>
                <a:latin typeface="Times New Roman" pitchFamily="18" charset="0"/>
                <a:cs typeface="Times New Roman" pitchFamily="18" charset="0"/>
              </a:rPr>
              <a:t/>
            </a:r>
            <a:br>
              <a:rPr lang="en-IN" sz="3600" b="1" dirty="0">
                <a:solidFill>
                  <a:srgbClr val="990000"/>
                </a:solidFill>
                <a:latin typeface="Times New Roman" pitchFamily="18" charset="0"/>
                <a:cs typeface="Times New Roman" pitchFamily="18" charset="0"/>
              </a:rPr>
            </a:br>
            <a:endParaRPr lang="en-US" sz="3600" b="1" dirty="0">
              <a:solidFill>
                <a:srgbClr val="990000"/>
              </a:solidFill>
            </a:endParaRPr>
          </a:p>
        </p:txBody>
      </p:sp>
      <p:sp>
        <p:nvSpPr>
          <p:cNvPr id="3" name="Subtitle 2"/>
          <p:cNvSpPr>
            <a:spLocks noGrp="1"/>
          </p:cNvSpPr>
          <p:nvPr>
            <p:ph type="subTitle" idx="1"/>
          </p:nvPr>
        </p:nvSpPr>
        <p:spPr>
          <a:xfrm>
            <a:off x="1524000" y="3200400"/>
            <a:ext cx="6400800" cy="1371600"/>
          </a:xfrm>
        </p:spPr>
        <p:txBody>
          <a:bodyPr>
            <a:normAutofit/>
          </a:bodyPr>
          <a:lstStyle/>
          <a:p>
            <a:r>
              <a:rPr lang="en-US" sz="2400" dirty="0" smtClean="0">
                <a:solidFill>
                  <a:srgbClr val="883230"/>
                </a:solidFill>
                <a:latin typeface="Times New Roman" pitchFamily="18" charset="0"/>
                <a:cs typeface="Times New Roman" pitchFamily="18" charset="0"/>
              </a:rPr>
              <a:t>Sachin </a:t>
            </a:r>
            <a:r>
              <a:rPr lang="en-US" sz="2400" dirty="0" smtClean="0">
                <a:solidFill>
                  <a:srgbClr val="883230"/>
                </a:solidFill>
                <a:latin typeface="Times New Roman" pitchFamily="18" charset="0"/>
                <a:cs typeface="Times New Roman" pitchFamily="18" charset="0"/>
              </a:rPr>
              <a:t>Chaturvedi</a:t>
            </a:r>
          </a:p>
          <a:p>
            <a:r>
              <a:rPr lang="en-US" sz="2400" dirty="0" smtClean="0">
                <a:solidFill>
                  <a:srgbClr val="883230"/>
                </a:solidFill>
                <a:latin typeface="Times New Roman" pitchFamily="18" charset="0"/>
                <a:cs typeface="Times New Roman" pitchFamily="18" charset="0"/>
              </a:rPr>
              <a:t>Sabyasachi Saha</a:t>
            </a:r>
          </a:p>
          <a:p>
            <a:r>
              <a:rPr lang="en-US" sz="2400" dirty="0" smtClean="0">
                <a:solidFill>
                  <a:srgbClr val="883230"/>
                </a:solidFill>
                <a:latin typeface="Times New Roman" pitchFamily="18" charset="0"/>
                <a:cs typeface="Times New Roman" pitchFamily="18" charset="0"/>
              </a:rPr>
              <a:t>Prativa Shaw</a:t>
            </a:r>
            <a:endParaRPr lang="en-US" sz="2400" dirty="0">
              <a:solidFill>
                <a:srgbClr val="883230"/>
              </a:solidFill>
              <a:latin typeface="Times New Roman" pitchFamily="18" charset="0"/>
              <a:cs typeface="Times New Roman" pitchFamily="18" charset="0"/>
            </a:endParaRPr>
          </a:p>
        </p:txBody>
      </p:sp>
      <p:pic>
        <p:nvPicPr>
          <p:cNvPr id="4" name="Picture 3" descr="RIS_logo"/>
          <p:cNvPicPr>
            <a:picLocks noGrp="1" noChangeAspect="1" noChangeArrowheads="1"/>
          </p:cNvPicPr>
          <p:nvPr/>
        </p:nvPicPr>
        <p:blipFill>
          <a:blip r:embed="rId2" cstate="print"/>
          <a:stretch>
            <a:fillRect/>
          </a:stretch>
        </p:blipFill>
        <p:spPr bwMode="auto">
          <a:xfrm>
            <a:off x="3150074" y="5167677"/>
            <a:ext cx="3148652" cy="745395"/>
          </a:xfrm>
          <a:prstGeom prst="rect">
            <a:avLst/>
          </a:prstGeom>
          <a:noFill/>
        </p:spPr>
      </p:pic>
      <p:sp>
        <p:nvSpPr>
          <p:cNvPr id="5" name="Footer Placeholder 4"/>
          <p:cNvSpPr>
            <a:spLocks noGrp="1"/>
          </p:cNvSpPr>
          <p:nvPr>
            <p:ph type="ftr" sz="quarter" idx="11"/>
          </p:nvPr>
        </p:nvSpPr>
        <p:spPr/>
        <p:txBody>
          <a:bodyPr/>
          <a:lstStyle/>
          <a:p>
            <a:r>
              <a:rPr lang="en-US" dirty="0" smtClean="0"/>
              <a:t>BRICS Academic Forum 2015</a:t>
            </a:r>
            <a:endParaRPr lang="en-US" dirty="0"/>
          </a:p>
        </p:txBody>
      </p:sp>
    </p:spTree>
    <p:extLst>
      <p:ext uri="{BB962C8B-B14F-4D97-AF65-F5344CB8AC3E}">
        <p14:creationId xmlns:p14="http://schemas.microsoft.com/office/powerpoint/2010/main" val="40952238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IN" sz="2800" b="1" dirty="0" smtClean="0">
                <a:solidFill>
                  <a:srgbClr val="990000"/>
                </a:solidFill>
                <a:latin typeface="Times New Roman" panose="02020603050405020304" pitchFamily="18" charset="0"/>
                <a:cs typeface="Times New Roman" panose="02020603050405020304" pitchFamily="18" charset="0"/>
              </a:rPr>
              <a:t>Top 5 Exported Products in 2014 (US$ million)</a:t>
            </a:r>
            <a:endParaRPr lang="en-IN" sz="2800" b="1" dirty="0">
              <a:solidFill>
                <a:srgbClr val="990000"/>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7569D82A-A673-45F2-9ED4-E58C6EA15B1B}" type="slidenum">
              <a:rPr lang="en-IN" smtClean="0"/>
              <a:pPr/>
              <a:t>10</a:t>
            </a:fld>
            <a:endParaRPr lang="en-IN"/>
          </a:p>
        </p:txBody>
      </p:sp>
      <p:graphicFrame>
        <p:nvGraphicFramePr>
          <p:cNvPr id="9" name="Content Placeholder 8"/>
          <p:cNvGraphicFramePr>
            <a:graphicFrameLocks noGrp="1"/>
          </p:cNvGraphicFramePr>
          <p:nvPr>
            <p:ph idx="1"/>
          </p:nvPr>
        </p:nvGraphicFramePr>
        <p:xfrm>
          <a:off x="755576" y="1772816"/>
          <a:ext cx="8100393" cy="3961860"/>
        </p:xfrm>
        <a:graphic>
          <a:graphicData uri="http://schemas.openxmlformats.org/drawingml/2006/table">
            <a:tbl>
              <a:tblPr firstRow="1" bandRow="1">
                <a:tableStyleId>{5C22544A-7EE6-4342-B048-85BDC9FD1C3A}</a:tableStyleId>
              </a:tblPr>
              <a:tblGrid>
                <a:gridCol w="544455"/>
                <a:gridCol w="855570"/>
                <a:gridCol w="1300106"/>
                <a:gridCol w="828263"/>
                <a:gridCol w="671682"/>
                <a:gridCol w="855570"/>
                <a:gridCol w="1281060"/>
                <a:gridCol w="1008112"/>
                <a:gridCol w="755575"/>
              </a:tblGrid>
              <a:tr h="565980">
                <a:tc>
                  <a:txBody>
                    <a:bodyPr/>
                    <a:lstStyle/>
                    <a:p>
                      <a:pPr>
                        <a:lnSpc>
                          <a:spcPct val="115000"/>
                        </a:lnSpc>
                      </a:pPr>
                      <a:endParaRPr lang="en-IN" sz="1400" dirty="0">
                        <a:latin typeface="Calibri"/>
                        <a:ea typeface="Times New Roman"/>
                      </a:endParaRPr>
                    </a:p>
                  </a:txBody>
                  <a:tcPr marL="68580" marR="68580" marT="0" marB="0" anchor="b"/>
                </a:tc>
                <a:tc gridSpan="4">
                  <a:txBody>
                    <a:bodyPr/>
                    <a:lstStyle/>
                    <a:p>
                      <a:pPr algn="ctr">
                        <a:lnSpc>
                          <a:spcPct val="115000"/>
                        </a:lnSpc>
                        <a:spcAft>
                          <a:spcPts val="0"/>
                        </a:spcAft>
                      </a:pPr>
                      <a:r>
                        <a:rPr lang="en-IN" sz="2000" dirty="0"/>
                        <a:t>Brazil</a:t>
                      </a:r>
                      <a:endParaRPr lang="en-IN" sz="2000" dirty="0">
                        <a:latin typeface="Calibri"/>
                        <a:ea typeface="Calibri"/>
                        <a:cs typeface="Times New Roman"/>
                      </a:endParaRPr>
                    </a:p>
                  </a:txBody>
                  <a:tcPr marL="68580" marR="68580" marT="0" marB="0" anchor="b"/>
                </a:tc>
                <a:tc hMerge="1">
                  <a:txBody>
                    <a:bodyPr/>
                    <a:lstStyle/>
                    <a:p>
                      <a:endParaRPr lang="en-IN"/>
                    </a:p>
                  </a:txBody>
                  <a:tcPr/>
                </a:tc>
                <a:tc hMerge="1">
                  <a:txBody>
                    <a:bodyPr/>
                    <a:lstStyle/>
                    <a:p>
                      <a:endParaRPr lang="en-IN"/>
                    </a:p>
                  </a:txBody>
                  <a:tcPr/>
                </a:tc>
                <a:tc hMerge="1">
                  <a:txBody>
                    <a:bodyPr/>
                    <a:lstStyle/>
                    <a:p>
                      <a:endParaRPr lang="en-IN"/>
                    </a:p>
                  </a:txBody>
                  <a:tcPr/>
                </a:tc>
                <a:tc gridSpan="4">
                  <a:txBody>
                    <a:bodyPr/>
                    <a:lstStyle/>
                    <a:p>
                      <a:pPr algn="ctr">
                        <a:lnSpc>
                          <a:spcPct val="115000"/>
                        </a:lnSpc>
                        <a:spcAft>
                          <a:spcPts val="0"/>
                        </a:spcAft>
                      </a:pPr>
                      <a:r>
                        <a:rPr lang="en-IN" sz="2000" dirty="0"/>
                        <a:t>India</a:t>
                      </a:r>
                      <a:endParaRPr lang="en-IN" sz="2000" dirty="0">
                        <a:latin typeface="Calibri"/>
                        <a:ea typeface="Calibri"/>
                        <a:cs typeface="Times New Roman"/>
                      </a:endParaRPr>
                    </a:p>
                  </a:txBody>
                  <a:tcPr marL="68580" marR="68580" marT="0" marB="0" anchor="b"/>
                </a:tc>
                <a:tc hMerge="1">
                  <a:txBody>
                    <a:bodyPr/>
                    <a:lstStyle/>
                    <a:p>
                      <a:endParaRPr lang="en-IN"/>
                    </a:p>
                  </a:txBody>
                  <a:tcPr/>
                </a:tc>
                <a:tc hMerge="1">
                  <a:txBody>
                    <a:bodyPr/>
                    <a:lstStyle/>
                    <a:p>
                      <a:endParaRPr lang="en-IN"/>
                    </a:p>
                  </a:txBody>
                  <a:tcPr/>
                </a:tc>
                <a:tc hMerge="1">
                  <a:txBody>
                    <a:bodyPr/>
                    <a:lstStyle/>
                    <a:p>
                      <a:endParaRPr lang="en-IN"/>
                    </a:p>
                  </a:txBody>
                  <a:tcPr/>
                </a:tc>
              </a:tr>
              <a:tr h="565980">
                <a:tc>
                  <a:txBody>
                    <a:bodyPr/>
                    <a:lstStyle/>
                    <a:p>
                      <a:pPr>
                        <a:lnSpc>
                          <a:spcPct val="115000"/>
                        </a:lnSpc>
                      </a:pPr>
                      <a:endParaRPr lang="en-IN" sz="1400" dirty="0">
                        <a:latin typeface="Calibri"/>
                        <a:ea typeface="Times New Roman"/>
                      </a:endParaRPr>
                    </a:p>
                  </a:txBody>
                  <a:tcPr marL="68580" marR="68580" marT="0" marB="0" anchor="b"/>
                </a:tc>
                <a:tc>
                  <a:txBody>
                    <a:bodyPr/>
                    <a:lstStyle/>
                    <a:p>
                      <a:pPr>
                        <a:lnSpc>
                          <a:spcPct val="115000"/>
                        </a:lnSpc>
                        <a:spcAft>
                          <a:spcPts val="0"/>
                        </a:spcAft>
                      </a:pPr>
                      <a:r>
                        <a:rPr lang="en-IN" sz="1400" dirty="0"/>
                        <a:t>SITC Code</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t>Description</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smtClean="0"/>
                        <a:t>Quantum</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smtClean="0"/>
                        <a:t>Share</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t>SITC Code</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t>Description</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smtClean="0"/>
                        <a:t>Quantum</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t>Share</a:t>
                      </a:r>
                      <a:endParaRPr lang="en-IN" sz="1400" dirty="0">
                        <a:latin typeface="Calibri"/>
                        <a:ea typeface="Calibri"/>
                        <a:cs typeface="Times New Roman"/>
                      </a:endParaRPr>
                    </a:p>
                  </a:txBody>
                  <a:tcPr marL="68580" marR="68580" marT="0" marB="0" anchor="b"/>
                </a:tc>
              </a:tr>
              <a:tr h="565980">
                <a:tc>
                  <a:txBody>
                    <a:bodyPr/>
                    <a:lstStyle/>
                    <a:p>
                      <a:pPr algn="r">
                        <a:lnSpc>
                          <a:spcPct val="115000"/>
                        </a:lnSpc>
                        <a:spcAft>
                          <a:spcPts val="0"/>
                        </a:spcAft>
                      </a:pPr>
                      <a:r>
                        <a:rPr lang="en-IN" sz="1400" dirty="0"/>
                        <a:t>1</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dirty="0"/>
                        <a:t>792</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smtClean="0"/>
                        <a:t>Aircraft/spacecraft/etc</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t>4049.10</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t>46.68</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dirty="0"/>
                        <a:t>792</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a:t>Aircraft/spacecraft/etc</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t>6720.71</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t>39.94</a:t>
                      </a:r>
                      <a:endParaRPr lang="en-IN" sz="1400">
                        <a:latin typeface="Calibri"/>
                        <a:ea typeface="Calibri"/>
                        <a:cs typeface="Times New Roman"/>
                      </a:endParaRPr>
                    </a:p>
                  </a:txBody>
                  <a:tcPr marL="68580" marR="68580" marT="0" marB="0" anchor="b"/>
                </a:tc>
              </a:tr>
              <a:tr h="565980">
                <a:tc>
                  <a:txBody>
                    <a:bodyPr/>
                    <a:lstStyle/>
                    <a:p>
                      <a:pPr algn="r">
                        <a:lnSpc>
                          <a:spcPct val="115000"/>
                        </a:lnSpc>
                        <a:spcAft>
                          <a:spcPts val="0"/>
                        </a:spcAft>
                      </a:pPr>
                      <a:r>
                        <a:rPr lang="en-IN" sz="1400" dirty="0"/>
                        <a:t>2</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dirty="0"/>
                        <a:t>716</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t>Rotating </a:t>
                      </a:r>
                      <a:r>
                        <a:rPr lang="en-IN" sz="1400" dirty="0" smtClean="0"/>
                        <a:t>electrical </a:t>
                      </a:r>
                      <a:r>
                        <a:rPr lang="en-IN" sz="1400" dirty="0"/>
                        <a:t>plant</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t>1421.34</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t>16.38</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dirty="0"/>
                        <a:t>541</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smtClean="0"/>
                        <a:t>Pharmaceuticals</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t>2242.90</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t>13.33</a:t>
                      </a:r>
                      <a:endParaRPr lang="en-IN" sz="1400">
                        <a:latin typeface="Calibri"/>
                        <a:ea typeface="Calibri"/>
                        <a:cs typeface="Times New Roman"/>
                      </a:endParaRPr>
                    </a:p>
                  </a:txBody>
                  <a:tcPr marL="68580" marR="68580" marT="0" marB="0" anchor="b"/>
                </a:tc>
              </a:tr>
              <a:tr h="565980">
                <a:tc>
                  <a:txBody>
                    <a:bodyPr/>
                    <a:lstStyle/>
                    <a:p>
                      <a:pPr algn="r">
                        <a:lnSpc>
                          <a:spcPct val="115000"/>
                        </a:lnSpc>
                        <a:spcAft>
                          <a:spcPts val="0"/>
                        </a:spcAft>
                      </a:pPr>
                      <a:r>
                        <a:rPr lang="en-IN" sz="1400" dirty="0"/>
                        <a:t>3</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dirty="0"/>
                        <a:t>778</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t>Electrical </a:t>
                      </a:r>
                      <a:r>
                        <a:rPr lang="en-IN" sz="1400" dirty="0" smtClean="0"/>
                        <a:t>equipments</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t>679.85</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t>7.84</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dirty="0"/>
                        <a:t>764</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smtClean="0"/>
                        <a:t>Telecom</a:t>
                      </a:r>
                      <a:r>
                        <a:rPr lang="en-IN" sz="1400" baseline="0" dirty="0" smtClean="0"/>
                        <a:t> E</a:t>
                      </a:r>
                      <a:r>
                        <a:rPr lang="en-IN" sz="1400" dirty="0" smtClean="0"/>
                        <a:t>quipment</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t>1732.95</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t>10.30</a:t>
                      </a:r>
                      <a:endParaRPr lang="en-IN" sz="1400">
                        <a:latin typeface="Calibri"/>
                        <a:ea typeface="Calibri"/>
                        <a:cs typeface="Times New Roman"/>
                      </a:endParaRPr>
                    </a:p>
                  </a:txBody>
                  <a:tcPr marL="68580" marR="68580" marT="0" marB="0" anchor="b"/>
                </a:tc>
              </a:tr>
              <a:tr h="565980">
                <a:tc>
                  <a:txBody>
                    <a:bodyPr/>
                    <a:lstStyle/>
                    <a:p>
                      <a:pPr algn="r">
                        <a:lnSpc>
                          <a:spcPct val="115000"/>
                        </a:lnSpc>
                        <a:spcAft>
                          <a:spcPts val="0"/>
                        </a:spcAft>
                      </a:pPr>
                      <a:r>
                        <a:rPr lang="en-IN" sz="1400" dirty="0"/>
                        <a:t>4</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dirty="0"/>
                        <a:t>541</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smtClean="0"/>
                        <a:t>Pharmaceuticals</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t>441.92</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t>5.09</a:t>
                      </a:r>
                      <a:endParaRPr lang="en-IN" sz="140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dirty="0"/>
                        <a:t>778</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t>Electrical </a:t>
                      </a:r>
                      <a:r>
                        <a:rPr lang="en-IN" sz="1400" dirty="0" smtClean="0"/>
                        <a:t>Equipment</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t>1308.35</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t>7.78</a:t>
                      </a:r>
                      <a:endParaRPr lang="en-IN" sz="1400">
                        <a:latin typeface="Calibri"/>
                        <a:ea typeface="Calibri"/>
                        <a:cs typeface="Times New Roman"/>
                      </a:endParaRPr>
                    </a:p>
                  </a:txBody>
                  <a:tcPr marL="68580" marR="68580" marT="0" marB="0" anchor="b"/>
                </a:tc>
              </a:tr>
              <a:tr h="565980">
                <a:tc>
                  <a:txBody>
                    <a:bodyPr/>
                    <a:lstStyle/>
                    <a:p>
                      <a:pPr algn="r">
                        <a:lnSpc>
                          <a:spcPct val="115000"/>
                        </a:lnSpc>
                        <a:spcAft>
                          <a:spcPts val="0"/>
                        </a:spcAft>
                      </a:pPr>
                      <a:r>
                        <a:rPr lang="en-IN" sz="1400" dirty="0"/>
                        <a:t>5</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dirty="0"/>
                        <a:t>874</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t>Measure/control </a:t>
                      </a:r>
                      <a:r>
                        <a:rPr lang="en-IN" sz="1400" dirty="0" smtClean="0"/>
                        <a:t>appliances</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t>416.81</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t>4.80</a:t>
                      </a:r>
                      <a:endParaRPr lang="en-IN" sz="140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dirty="0"/>
                        <a:t>771</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t>Elect power </a:t>
                      </a:r>
                      <a:r>
                        <a:rPr lang="en-IN" sz="1400" dirty="0" smtClean="0"/>
                        <a:t>Equipment</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t>1083.30</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t>6.44</a:t>
                      </a:r>
                      <a:endParaRPr lang="en-IN" sz="1400" dirty="0">
                        <a:latin typeface="Calibri"/>
                        <a:ea typeface="Calibri"/>
                        <a:cs typeface="Times New Roman"/>
                      </a:endParaRPr>
                    </a:p>
                  </a:txBody>
                  <a:tcPr marL="68580" marR="68580" marT="0" marB="0" anchor="b"/>
                </a:tc>
              </a:tr>
            </a:tbl>
          </a:graphicData>
        </a:graphic>
      </p:graphicFrame>
      <p:sp>
        <p:nvSpPr>
          <p:cNvPr id="5" name="Rectangle 4"/>
          <p:cNvSpPr/>
          <p:nvPr/>
        </p:nvSpPr>
        <p:spPr>
          <a:xfrm>
            <a:off x="1187624" y="6093296"/>
            <a:ext cx="1527982" cy="276999"/>
          </a:xfrm>
          <a:prstGeom prst="rect">
            <a:avLst/>
          </a:prstGeom>
        </p:spPr>
        <p:txBody>
          <a:bodyPr wrap="square">
            <a:spAutoFit/>
          </a:bodyPr>
          <a:lstStyle/>
          <a:p>
            <a:r>
              <a:rPr lang="en-US" sz="1200" dirty="0" smtClean="0"/>
              <a:t>Source:  WITS Online</a:t>
            </a:r>
            <a:endParaRPr lang="en-IN" sz="1200" dirty="0"/>
          </a:p>
        </p:txBody>
      </p:sp>
    </p:spTree>
    <p:extLst>
      <p:ext uri="{BB962C8B-B14F-4D97-AF65-F5344CB8AC3E}">
        <p14:creationId xmlns:p14="http://schemas.microsoft.com/office/powerpoint/2010/main" val="14407374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IN" sz="2800" b="1" dirty="0">
                <a:solidFill>
                  <a:srgbClr val="990000"/>
                </a:solidFill>
                <a:latin typeface="Times New Roman" panose="02020603050405020304" pitchFamily="18" charset="0"/>
                <a:cs typeface="Times New Roman" panose="02020603050405020304" pitchFamily="18" charset="0"/>
              </a:rPr>
              <a:t>Top 5 Exported Products in 2014 (US$ million)</a:t>
            </a:r>
            <a:endParaRPr lang="en-IN" sz="2800" dirty="0"/>
          </a:p>
        </p:txBody>
      </p:sp>
      <p:sp>
        <p:nvSpPr>
          <p:cNvPr id="4" name="Slide Number Placeholder 3"/>
          <p:cNvSpPr>
            <a:spLocks noGrp="1"/>
          </p:cNvSpPr>
          <p:nvPr>
            <p:ph type="sldNum" sz="quarter" idx="12"/>
          </p:nvPr>
        </p:nvSpPr>
        <p:spPr/>
        <p:txBody>
          <a:bodyPr/>
          <a:lstStyle/>
          <a:p>
            <a:fld id="{7569D82A-A673-45F2-9ED4-E58C6EA15B1B}" type="slidenum">
              <a:rPr lang="en-IN" smtClean="0"/>
              <a:pPr/>
              <a:t>11</a:t>
            </a:fld>
            <a:endParaRPr lang="en-IN" dirty="0"/>
          </a:p>
        </p:txBody>
      </p:sp>
      <p:graphicFrame>
        <p:nvGraphicFramePr>
          <p:cNvPr id="9" name="Content Placeholder 8"/>
          <p:cNvGraphicFramePr>
            <a:graphicFrameLocks noGrp="1"/>
          </p:cNvGraphicFramePr>
          <p:nvPr>
            <p:ph idx="1"/>
          </p:nvPr>
        </p:nvGraphicFramePr>
        <p:xfrm>
          <a:off x="683568" y="1916832"/>
          <a:ext cx="8172398" cy="3961860"/>
        </p:xfrm>
        <a:graphic>
          <a:graphicData uri="http://schemas.openxmlformats.org/drawingml/2006/table">
            <a:tbl>
              <a:tblPr firstRow="1" bandRow="1">
                <a:tableStyleId>{5C22544A-7EE6-4342-B048-85BDC9FD1C3A}</a:tableStyleId>
              </a:tblPr>
              <a:tblGrid>
                <a:gridCol w="549294"/>
                <a:gridCol w="863176"/>
                <a:gridCol w="1311663"/>
                <a:gridCol w="807042"/>
                <a:gridCol w="706235"/>
                <a:gridCol w="863176"/>
                <a:gridCol w="1412470"/>
                <a:gridCol w="751298"/>
                <a:gridCol w="908044"/>
              </a:tblGrid>
              <a:tr h="565980">
                <a:tc>
                  <a:txBody>
                    <a:bodyPr/>
                    <a:lstStyle/>
                    <a:p>
                      <a:pPr>
                        <a:lnSpc>
                          <a:spcPct val="115000"/>
                        </a:lnSpc>
                      </a:pPr>
                      <a:endParaRPr lang="en-IN" sz="1400" dirty="0">
                        <a:latin typeface="Calibri"/>
                        <a:ea typeface="Times New Roman"/>
                      </a:endParaRPr>
                    </a:p>
                  </a:txBody>
                  <a:tcPr marL="68580" marR="68580" marT="0" marB="0" anchor="b"/>
                </a:tc>
                <a:tc gridSpan="4">
                  <a:txBody>
                    <a:bodyPr/>
                    <a:lstStyle/>
                    <a:p>
                      <a:pPr marL="0" algn="ctr" rtl="0" eaLnBrk="1" fontAlgn="b" latinLnBrk="0" hangingPunct="1">
                        <a:lnSpc>
                          <a:spcPct val="115000"/>
                        </a:lnSpc>
                        <a:spcAft>
                          <a:spcPts val="0"/>
                        </a:spcAft>
                      </a:pPr>
                      <a:r>
                        <a:rPr kumimoji="0" lang="en-IN" sz="2000" b="1" kern="1200" dirty="0">
                          <a:solidFill>
                            <a:schemeClr val="lt1"/>
                          </a:solidFill>
                          <a:latin typeface="+mn-lt"/>
                          <a:ea typeface="+mn-ea"/>
                          <a:cs typeface="+mn-cs"/>
                        </a:rPr>
                        <a:t>China</a:t>
                      </a:r>
                    </a:p>
                  </a:txBody>
                  <a:tcPr marL="9525" marR="9525" marT="9525" marB="0" anchor="b"/>
                </a:tc>
                <a:tc hMerge="1">
                  <a:txBody>
                    <a:bodyPr/>
                    <a:lstStyle/>
                    <a:p>
                      <a:endParaRPr lang="en-IN"/>
                    </a:p>
                  </a:txBody>
                  <a:tcPr/>
                </a:tc>
                <a:tc hMerge="1">
                  <a:txBody>
                    <a:bodyPr/>
                    <a:lstStyle/>
                    <a:p>
                      <a:endParaRPr lang="en-IN"/>
                    </a:p>
                  </a:txBody>
                  <a:tcPr/>
                </a:tc>
                <a:tc hMerge="1">
                  <a:txBody>
                    <a:bodyPr/>
                    <a:lstStyle/>
                    <a:p>
                      <a:endParaRPr lang="en-IN"/>
                    </a:p>
                  </a:txBody>
                  <a:tcPr/>
                </a:tc>
                <a:tc gridSpan="4">
                  <a:txBody>
                    <a:bodyPr/>
                    <a:lstStyle/>
                    <a:p>
                      <a:pPr marL="0" algn="ctr" rtl="0" eaLnBrk="1" fontAlgn="b" latinLnBrk="0" hangingPunct="1">
                        <a:lnSpc>
                          <a:spcPct val="115000"/>
                        </a:lnSpc>
                        <a:spcAft>
                          <a:spcPts val="0"/>
                        </a:spcAft>
                      </a:pPr>
                      <a:r>
                        <a:rPr kumimoji="0" lang="en-IN" sz="2000" b="1" kern="1200" dirty="0">
                          <a:solidFill>
                            <a:schemeClr val="lt1"/>
                          </a:solidFill>
                          <a:latin typeface="+mn-lt"/>
                          <a:ea typeface="+mn-ea"/>
                          <a:cs typeface="+mn-cs"/>
                        </a:rPr>
                        <a:t>South Africa</a:t>
                      </a:r>
                    </a:p>
                  </a:txBody>
                  <a:tcPr marL="9525" marR="9525" marT="9525" marB="0" anchor="b"/>
                </a:tc>
                <a:tc hMerge="1">
                  <a:txBody>
                    <a:bodyPr/>
                    <a:lstStyle/>
                    <a:p>
                      <a:endParaRPr lang="en-IN"/>
                    </a:p>
                  </a:txBody>
                  <a:tcPr/>
                </a:tc>
                <a:tc hMerge="1">
                  <a:txBody>
                    <a:bodyPr/>
                    <a:lstStyle/>
                    <a:p>
                      <a:endParaRPr lang="en-IN"/>
                    </a:p>
                  </a:txBody>
                  <a:tcPr/>
                </a:tc>
                <a:tc hMerge="1">
                  <a:txBody>
                    <a:bodyPr/>
                    <a:lstStyle/>
                    <a:p>
                      <a:endParaRPr lang="en-IN"/>
                    </a:p>
                  </a:txBody>
                  <a:tcPr/>
                </a:tc>
              </a:tr>
              <a:tr h="565980">
                <a:tc>
                  <a:txBody>
                    <a:bodyPr/>
                    <a:lstStyle/>
                    <a:p>
                      <a:pPr marL="0" algn="r" rtl="0" eaLnBrk="1" latinLnBrk="0" hangingPunct="1">
                        <a:lnSpc>
                          <a:spcPct val="115000"/>
                        </a:lnSpc>
                        <a:spcAft>
                          <a:spcPts val="0"/>
                        </a:spcAft>
                      </a:pPr>
                      <a:endParaRPr kumimoji="0" lang="en-IN" sz="1400" kern="1200" dirty="0">
                        <a:solidFill>
                          <a:schemeClr val="dk1"/>
                        </a:solidFill>
                        <a:latin typeface="+mn-lt"/>
                        <a:ea typeface="+mn-ea"/>
                        <a:cs typeface="+mn-cs"/>
                      </a:endParaRPr>
                    </a:p>
                  </a:txBody>
                  <a:tcPr marL="68580" marR="68580" marT="0"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SITC Code</a:t>
                      </a:r>
                    </a:p>
                  </a:txBody>
                  <a:tcPr marL="9525" marR="9525" marT="9525" marB="0" anchor="b"/>
                </a:tc>
                <a:tc>
                  <a:txBody>
                    <a:bodyPr/>
                    <a:lstStyle/>
                    <a:p>
                      <a:pPr marL="0" algn="ctr" rtl="0" eaLnBrk="1" fontAlgn="b" latinLnBrk="0" hangingPunct="1">
                        <a:lnSpc>
                          <a:spcPct val="115000"/>
                        </a:lnSpc>
                        <a:spcAft>
                          <a:spcPts val="0"/>
                        </a:spcAft>
                      </a:pPr>
                      <a:r>
                        <a:rPr kumimoji="0" lang="en-IN" sz="1400" kern="1200" dirty="0">
                          <a:solidFill>
                            <a:schemeClr val="dk1"/>
                          </a:solidFill>
                          <a:latin typeface="+mn-lt"/>
                          <a:ea typeface="+mn-ea"/>
                          <a:cs typeface="+mn-cs"/>
                        </a:rPr>
                        <a:t>Description</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Quantum</a:t>
                      </a:r>
                      <a:endParaRPr kumimoji="0" lang="en-IN" sz="1400" kern="1200" dirty="0">
                        <a:solidFill>
                          <a:schemeClr val="dk1"/>
                        </a:solidFill>
                        <a:latin typeface="+mn-lt"/>
                        <a:ea typeface="+mn-ea"/>
                        <a:cs typeface="+mn-cs"/>
                      </a:endParaRP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Share</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SITC Code</a:t>
                      </a:r>
                    </a:p>
                  </a:txBody>
                  <a:tcPr marL="9525" marR="9525" marT="9525" marB="0" anchor="b"/>
                </a:tc>
                <a:tc>
                  <a:txBody>
                    <a:bodyPr/>
                    <a:lstStyle/>
                    <a:p>
                      <a:pPr marL="0" algn="ctr" rtl="0" eaLnBrk="1" fontAlgn="b" latinLnBrk="0" hangingPunct="1">
                        <a:lnSpc>
                          <a:spcPct val="115000"/>
                        </a:lnSpc>
                        <a:spcAft>
                          <a:spcPts val="0"/>
                        </a:spcAft>
                      </a:pPr>
                      <a:r>
                        <a:rPr kumimoji="0" lang="en-IN" sz="1400" kern="1200" dirty="0">
                          <a:solidFill>
                            <a:schemeClr val="dk1"/>
                          </a:solidFill>
                          <a:latin typeface="+mn-lt"/>
                          <a:ea typeface="+mn-ea"/>
                          <a:cs typeface="+mn-cs"/>
                        </a:rPr>
                        <a:t>Description</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Quantum</a:t>
                      </a:r>
                      <a:endParaRPr kumimoji="0" lang="en-IN" sz="1400" kern="1200" dirty="0">
                        <a:solidFill>
                          <a:schemeClr val="dk1"/>
                        </a:solidFill>
                        <a:latin typeface="+mn-lt"/>
                        <a:ea typeface="+mn-ea"/>
                        <a:cs typeface="+mn-cs"/>
                      </a:endParaRP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Share</a:t>
                      </a:r>
                    </a:p>
                  </a:txBody>
                  <a:tcPr marL="9525" marR="9525" marT="9525" marB="0" anchor="b"/>
                </a:tc>
              </a:tr>
              <a:tr h="565980">
                <a:tc>
                  <a:txBody>
                    <a:bodyPr/>
                    <a:lstStyle/>
                    <a:p>
                      <a:pPr marL="0" algn="r" rtl="0" eaLnBrk="1" latinLnBrk="0" hangingPunct="1">
                        <a:lnSpc>
                          <a:spcPct val="115000"/>
                        </a:lnSpc>
                        <a:spcAft>
                          <a:spcPts val="0"/>
                        </a:spcAft>
                      </a:pPr>
                      <a:r>
                        <a:rPr kumimoji="0" lang="en-IN" sz="1400" kern="1200" dirty="0">
                          <a:solidFill>
                            <a:schemeClr val="dk1"/>
                          </a:solidFill>
                          <a:latin typeface="+mn-lt"/>
                          <a:ea typeface="+mn-ea"/>
                          <a:cs typeface="+mn-cs"/>
                        </a:rPr>
                        <a:t>1</a:t>
                      </a:r>
                    </a:p>
                  </a:txBody>
                  <a:tcPr marL="68580" marR="68580" marT="0" marB="0" anchor="b"/>
                </a:tc>
                <a:tc>
                  <a:txBody>
                    <a:bodyPr/>
                    <a:lstStyle/>
                    <a:p>
                      <a:pPr marL="0" algn="ctr" rtl="0" eaLnBrk="1" fontAlgn="b" latinLnBrk="0" hangingPunct="1">
                        <a:lnSpc>
                          <a:spcPct val="115000"/>
                        </a:lnSpc>
                        <a:spcAft>
                          <a:spcPts val="0"/>
                        </a:spcAft>
                      </a:pPr>
                      <a:r>
                        <a:rPr kumimoji="0" lang="en-IN" sz="1400" kern="1200" dirty="0">
                          <a:solidFill>
                            <a:schemeClr val="dk1"/>
                          </a:solidFill>
                          <a:latin typeface="+mn-lt"/>
                          <a:ea typeface="+mn-ea"/>
                          <a:cs typeface="+mn-cs"/>
                        </a:rPr>
                        <a:t>764</a:t>
                      </a:r>
                    </a:p>
                  </a:txBody>
                  <a:tcPr marL="9525" marR="9525" marT="9525" marB="0" anchor="b"/>
                </a:tc>
                <a:tc>
                  <a:txBody>
                    <a:bodyPr/>
                    <a:lstStyle/>
                    <a:p>
                      <a:pPr marL="0" algn="l" rtl="0" eaLnBrk="1" fontAlgn="b" latinLnBrk="0" hangingPunct="1">
                        <a:lnSpc>
                          <a:spcPct val="115000"/>
                        </a:lnSpc>
                        <a:spcAft>
                          <a:spcPts val="0"/>
                        </a:spcAft>
                      </a:pPr>
                      <a:r>
                        <a:rPr kumimoji="0" lang="en-IN" sz="1400" kern="1200" dirty="0" smtClean="0">
                          <a:solidFill>
                            <a:schemeClr val="dk1"/>
                          </a:solidFill>
                          <a:latin typeface="+mn-lt"/>
                          <a:ea typeface="+mn-ea"/>
                          <a:cs typeface="+mn-cs"/>
                        </a:rPr>
                        <a:t>Telecom Equipment</a:t>
                      </a:r>
                      <a:endParaRPr kumimoji="0" lang="en-IN" sz="1400" kern="1200" dirty="0">
                        <a:solidFill>
                          <a:schemeClr val="dk1"/>
                        </a:solidFill>
                        <a:latin typeface="+mn-lt"/>
                        <a:ea typeface="+mn-ea"/>
                        <a:cs typeface="+mn-cs"/>
                      </a:endParaRP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227691.54</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30.51</a:t>
                      </a:r>
                    </a:p>
                  </a:txBody>
                  <a:tcPr marL="9525" marR="9525" marT="9525" marB="0" anchor="b"/>
                </a:tc>
                <a:tc>
                  <a:txBody>
                    <a:bodyPr/>
                    <a:lstStyle/>
                    <a:p>
                      <a:pPr marL="0" algn="ctr" rtl="0" eaLnBrk="1" fontAlgn="b" latinLnBrk="0" hangingPunct="1">
                        <a:lnSpc>
                          <a:spcPct val="115000"/>
                        </a:lnSpc>
                        <a:spcAft>
                          <a:spcPts val="0"/>
                        </a:spcAft>
                      </a:pPr>
                      <a:r>
                        <a:rPr kumimoji="0" lang="en-IN" sz="1400" kern="1200" dirty="0">
                          <a:solidFill>
                            <a:schemeClr val="dk1"/>
                          </a:solidFill>
                          <a:latin typeface="+mn-lt"/>
                          <a:ea typeface="+mn-ea"/>
                          <a:cs typeface="+mn-cs"/>
                        </a:rPr>
                        <a:t>764</a:t>
                      </a:r>
                    </a:p>
                  </a:txBody>
                  <a:tcPr marL="9525" marR="9525" marT="9525" marB="0" anchor="b"/>
                </a:tc>
                <a:tc>
                  <a:txBody>
                    <a:bodyPr/>
                    <a:lstStyle/>
                    <a:p>
                      <a:pPr marL="0" algn="l" rtl="0" eaLnBrk="1" fontAlgn="b" latinLnBrk="0" hangingPunct="1">
                        <a:lnSpc>
                          <a:spcPct val="115000"/>
                        </a:lnSpc>
                        <a:spcAft>
                          <a:spcPts val="0"/>
                        </a:spcAft>
                      </a:pPr>
                      <a:r>
                        <a:rPr kumimoji="0" lang="en-IN" sz="1400" kern="1200" dirty="0" smtClean="0">
                          <a:solidFill>
                            <a:schemeClr val="dk1"/>
                          </a:solidFill>
                          <a:latin typeface="+mn-lt"/>
                          <a:ea typeface="+mn-ea"/>
                          <a:cs typeface="+mn-cs"/>
                        </a:rPr>
                        <a:t>Telecom</a:t>
                      </a:r>
                      <a:r>
                        <a:rPr kumimoji="0" lang="en-IN" sz="1400" kern="1200" baseline="0" dirty="0" smtClean="0">
                          <a:solidFill>
                            <a:schemeClr val="dk1"/>
                          </a:solidFill>
                          <a:latin typeface="+mn-lt"/>
                          <a:ea typeface="+mn-ea"/>
                          <a:cs typeface="+mn-cs"/>
                        </a:rPr>
                        <a:t> E</a:t>
                      </a:r>
                      <a:r>
                        <a:rPr kumimoji="0" lang="en-IN" sz="1400" kern="1200" dirty="0" smtClean="0">
                          <a:solidFill>
                            <a:schemeClr val="dk1"/>
                          </a:solidFill>
                          <a:latin typeface="+mn-lt"/>
                          <a:ea typeface="+mn-ea"/>
                          <a:cs typeface="+mn-cs"/>
                        </a:rPr>
                        <a:t>quipment</a:t>
                      </a:r>
                      <a:endParaRPr kumimoji="0" lang="en-IN" sz="1400" kern="1200" dirty="0">
                        <a:solidFill>
                          <a:schemeClr val="dk1"/>
                        </a:solidFill>
                        <a:latin typeface="+mn-lt"/>
                        <a:ea typeface="+mn-ea"/>
                        <a:cs typeface="+mn-cs"/>
                      </a:endParaRP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686.93</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20.99</a:t>
                      </a:r>
                    </a:p>
                  </a:txBody>
                  <a:tcPr marL="9525" marR="9525" marT="9525" marB="0" anchor="b"/>
                </a:tc>
              </a:tr>
              <a:tr h="565980">
                <a:tc>
                  <a:txBody>
                    <a:bodyPr/>
                    <a:lstStyle/>
                    <a:p>
                      <a:pPr marL="0" algn="r" rtl="0" eaLnBrk="1" latinLnBrk="0" hangingPunct="1">
                        <a:lnSpc>
                          <a:spcPct val="115000"/>
                        </a:lnSpc>
                        <a:spcAft>
                          <a:spcPts val="0"/>
                        </a:spcAft>
                      </a:pPr>
                      <a:r>
                        <a:rPr kumimoji="0" lang="en-IN" sz="1400" kern="1200" dirty="0">
                          <a:solidFill>
                            <a:schemeClr val="dk1"/>
                          </a:solidFill>
                          <a:latin typeface="+mn-lt"/>
                          <a:ea typeface="+mn-ea"/>
                          <a:cs typeface="+mn-cs"/>
                        </a:rPr>
                        <a:t>2</a:t>
                      </a:r>
                    </a:p>
                  </a:txBody>
                  <a:tcPr marL="68580" marR="68580" marT="0" marB="0" anchor="b"/>
                </a:tc>
                <a:tc>
                  <a:txBody>
                    <a:bodyPr/>
                    <a:lstStyle/>
                    <a:p>
                      <a:pPr marL="0" algn="ctr" rtl="0" eaLnBrk="1" fontAlgn="b" latinLnBrk="0" hangingPunct="1">
                        <a:lnSpc>
                          <a:spcPct val="115000"/>
                        </a:lnSpc>
                        <a:spcAft>
                          <a:spcPts val="0"/>
                        </a:spcAft>
                      </a:pPr>
                      <a:r>
                        <a:rPr kumimoji="0" lang="en-IN" sz="1400" kern="1200" dirty="0">
                          <a:solidFill>
                            <a:schemeClr val="dk1"/>
                          </a:solidFill>
                          <a:latin typeface="+mn-lt"/>
                          <a:ea typeface="+mn-ea"/>
                          <a:cs typeface="+mn-cs"/>
                        </a:rPr>
                        <a:t>752</a:t>
                      </a:r>
                    </a:p>
                  </a:txBody>
                  <a:tcPr marL="9525" marR="9525" marT="9525" marB="0" anchor="b"/>
                </a:tc>
                <a:tc>
                  <a:txBody>
                    <a:bodyPr/>
                    <a:lstStyle/>
                    <a:p>
                      <a:pPr marL="0" algn="l" rtl="0" eaLnBrk="1" fontAlgn="b" latinLnBrk="0" hangingPunct="1">
                        <a:lnSpc>
                          <a:spcPct val="115000"/>
                        </a:lnSpc>
                        <a:spcAft>
                          <a:spcPts val="0"/>
                        </a:spcAft>
                      </a:pPr>
                      <a:r>
                        <a:rPr kumimoji="0" lang="en-IN" sz="1400" kern="1200" dirty="0">
                          <a:solidFill>
                            <a:schemeClr val="dk1"/>
                          </a:solidFill>
                          <a:latin typeface="+mn-lt"/>
                          <a:ea typeface="+mn-ea"/>
                          <a:cs typeface="+mn-cs"/>
                        </a:rPr>
                        <a:t>Computer </a:t>
                      </a:r>
                      <a:r>
                        <a:rPr kumimoji="0" lang="en-IN" sz="1400" kern="1200" dirty="0" smtClean="0">
                          <a:solidFill>
                            <a:schemeClr val="dk1"/>
                          </a:solidFill>
                          <a:latin typeface="+mn-lt"/>
                          <a:ea typeface="+mn-ea"/>
                          <a:cs typeface="+mn-cs"/>
                        </a:rPr>
                        <a:t>Equipment</a:t>
                      </a:r>
                      <a:endParaRPr kumimoji="0" lang="en-IN" sz="1400" kern="1200" dirty="0">
                        <a:solidFill>
                          <a:schemeClr val="dk1"/>
                        </a:solidFill>
                        <a:latin typeface="+mn-lt"/>
                        <a:ea typeface="+mn-ea"/>
                        <a:cs typeface="+mn-cs"/>
                      </a:endParaRP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167542.17</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22.45</a:t>
                      </a:r>
                    </a:p>
                  </a:txBody>
                  <a:tcPr marL="9525" marR="9525" marT="9525" marB="0" anchor="b"/>
                </a:tc>
                <a:tc>
                  <a:txBody>
                    <a:bodyPr/>
                    <a:lstStyle/>
                    <a:p>
                      <a:pPr marL="0" algn="ctr" rtl="0" eaLnBrk="1" fontAlgn="b" latinLnBrk="0" hangingPunct="1">
                        <a:lnSpc>
                          <a:spcPct val="115000"/>
                        </a:lnSpc>
                        <a:spcAft>
                          <a:spcPts val="0"/>
                        </a:spcAft>
                      </a:pPr>
                      <a:r>
                        <a:rPr kumimoji="0" lang="en-IN" sz="1400" kern="1200" dirty="0">
                          <a:solidFill>
                            <a:schemeClr val="dk1"/>
                          </a:solidFill>
                          <a:latin typeface="+mn-lt"/>
                          <a:ea typeface="+mn-ea"/>
                          <a:cs typeface="+mn-cs"/>
                        </a:rPr>
                        <a:t>792</a:t>
                      </a:r>
                    </a:p>
                  </a:txBody>
                  <a:tcPr marL="9525" marR="9525" marT="9525" marB="0" anchor="b"/>
                </a:tc>
                <a:tc>
                  <a:txBody>
                    <a:bodyPr/>
                    <a:lstStyle/>
                    <a:p>
                      <a:pPr marL="0" algn="l" rtl="0" eaLnBrk="1" fontAlgn="b" latinLnBrk="0" hangingPunct="1">
                        <a:lnSpc>
                          <a:spcPct val="115000"/>
                        </a:lnSpc>
                        <a:spcAft>
                          <a:spcPts val="0"/>
                        </a:spcAft>
                      </a:pPr>
                      <a:r>
                        <a:rPr kumimoji="0" lang="en-IN" sz="1400" kern="1200" dirty="0">
                          <a:solidFill>
                            <a:schemeClr val="dk1"/>
                          </a:solidFill>
                          <a:latin typeface="+mn-lt"/>
                          <a:ea typeface="+mn-ea"/>
                          <a:cs typeface="+mn-cs"/>
                        </a:rPr>
                        <a:t>Aircraft/spacecraft/etc</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411.37</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12.57</a:t>
                      </a:r>
                    </a:p>
                  </a:txBody>
                  <a:tcPr marL="9525" marR="9525" marT="9525" marB="0" anchor="b"/>
                </a:tc>
              </a:tr>
              <a:tr h="565980">
                <a:tc>
                  <a:txBody>
                    <a:bodyPr/>
                    <a:lstStyle/>
                    <a:p>
                      <a:pPr marL="0" algn="r" rtl="0" eaLnBrk="1" latinLnBrk="0" hangingPunct="1">
                        <a:lnSpc>
                          <a:spcPct val="115000"/>
                        </a:lnSpc>
                        <a:spcAft>
                          <a:spcPts val="0"/>
                        </a:spcAft>
                      </a:pPr>
                      <a:r>
                        <a:rPr kumimoji="0" lang="en-IN" sz="1400" kern="1200" dirty="0">
                          <a:solidFill>
                            <a:schemeClr val="dk1"/>
                          </a:solidFill>
                          <a:latin typeface="+mn-lt"/>
                          <a:ea typeface="+mn-ea"/>
                          <a:cs typeface="+mn-cs"/>
                        </a:rPr>
                        <a:t>3</a:t>
                      </a:r>
                    </a:p>
                  </a:txBody>
                  <a:tcPr marL="68580" marR="68580" marT="0" marB="0" anchor="b"/>
                </a:tc>
                <a:tc>
                  <a:txBody>
                    <a:bodyPr/>
                    <a:lstStyle/>
                    <a:p>
                      <a:pPr marL="0" algn="ctr" rtl="0" eaLnBrk="1" fontAlgn="b" latinLnBrk="0" hangingPunct="1">
                        <a:lnSpc>
                          <a:spcPct val="115000"/>
                        </a:lnSpc>
                        <a:spcAft>
                          <a:spcPts val="0"/>
                        </a:spcAft>
                      </a:pPr>
                      <a:r>
                        <a:rPr kumimoji="0" lang="en-IN" sz="1400" kern="1200" dirty="0">
                          <a:solidFill>
                            <a:schemeClr val="dk1"/>
                          </a:solidFill>
                          <a:latin typeface="+mn-lt"/>
                          <a:ea typeface="+mn-ea"/>
                          <a:cs typeface="+mn-cs"/>
                        </a:rPr>
                        <a:t>776</a:t>
                      </a:r>
                    </a:p>
                  </a:txBody>
                  <a:tcPr marL="9525" marR="9525" marT="9525" marB="0" anchor="b"/>
                </a:tc>
                <a:tc>
                  <a:txBody>
                    <a:bodyPr/>
                    <a:lstStyle/>
                    <a:p>
                      <a:pPr marL="0" algn="l" rtl="0" eaLnBrk="1" fontAlgn="b" latinLnBrk="0" hangingPunct="1">
                        <a:lnSpc>
                          <a:spcPct val="115000"/>
                        </a:lnSpc>
                        <a:spcAft>
                          <a:spcPts val="0"/>
                        </a:spcAft>
                      </a:pPr>
                      <a:r>
                        <a:rPr kumimoji="0" lang="en-IN" sz="1400" kern="1200" dirty="0">
                          <a:solidFill>
                            <a:schemeClr val="dk1"/>
                          </a:solidFill>
                          <a:latin typeface="+mn-lt"/>
                          <a:ea typeface="+mn-ea"/>
                          <a:cs typeface="+mn-cs"/>
                        </a:rPr>
                        <a:t>Valves/transistors/etc</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93412.22</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12.52</a:t>
                      </a:r>
                    </a:p>
                  </a:txBody>
                  <a:tcPr marL="9525" marR="9525" marT="9525" marB="0" anchor="b"/>
                </a:tc>
                <a:tc>
                  <a:txBody>
                    <a:bodyPr/>
                    <a:lstStyle/>
                    <a:p>
                      <a:pPr marL="0" algn="ctr" rtl="0" eaLnBrk="1" fontAlgn="b" latinLnBrk="0" hangingPunct="1">
                        <a:lnSpc>
                          <a:spcPct val="115000"/>
                        </a:lnSpc>
                        <a:spcAft>
                          <a:spcPts val="0"/>
                        </a:spcAft>
                      </a:pPr>
                      <a:r>
                        <a:rPr kumimoji="0" lang="en-IN" sz="1400" kern="1200" dirty="0">
                          <a:solidFill>
                            <a:schemeClr val="dk1"/>
                          </a:solidFill>
                          <a:latin typeface="+mn-lt"/>
                          <a:ea typeface="+mn-ea"/>
                          <a:cs typeface="+mn-cs"/>
                        </a:rPr>
                        <a:t>874</a:t>
                      </a:r>
                    </a:p>
                  </a:txBody>
                  <a:tcPr marL="9525" marR="9525" marT="9525" marB="0" anchor="b"/>
                </a:tc>
                <a:tc>
                  <a:txBody>
                    <a:bodyPr/>
                    <a:lstStyle/>
                    <a:p>
                      <a:pPr marL="0" algn="l" rtl="0" eaLnBrk="1" fontAlgn="b" latinLnBrk="0" hangingPunct="1">
                        <a:lnSpc>
                          <a:spcPct val="115000"/>
                        </a:lnSpc>
                        <a:spcAft>
                          <a:spcPts val="0"/>
                        </a:spcAft>
                      </a:pPr>
                      <a:r>
                        <a:rPr kumimoji="0" lang="en-IN" sz="1400" kern="1200" dirty="0">
                          <a:solidFill>
                            <a:schemeClr val="dk1"/>
                          </a:solidFill>
                          <a:latin typeface="+mn-lt"/>
                          <a:ea typeface="+mn-ea"/>
                          <a:cs typeface="+mn-cs"/>
                        </a:rPr>
                        <a:t>Measure/control </a:t>
                      </a:r>
                      <a:r>
                        <a:rPr kumimoji="0" lang="en-IN" sz="1400" kern="1200" dirty="0" smtClean="0">
                          <a:solidFill>
                            <a:schemeClr val="dk1"/>
                          </a:solidFill>
                          <a:latin typeface="+mn-lt"/>
                          <a:ea typeface="+mn-ea"/>
                          <a:cs typeface="+mn-cs"/>
                        </a:rPr>
                        <a:t>appliances</a:t>
                      </a:r>
                      <a:endParaRPr kumimoji="0" lang="en-IN" sz="1400" kern="1200" dirty="0">
                        <a:solidFill>
                          <a:schemeClr val="dk1"/>
                        </a:solidFill>
                        <a:latin typeface="+mn-lt"/>
                        <a:ea typeface="+mn-ea"/>
                        <a:cs typeface="+mn-cs"/>
                      </a:endParaRP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378.78</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11.58</a:t>
                      </a:r>
                    </a:p>
                  </a:txBody>
                  <a:tcPr marL="9525" marR="9525" marT="9525" marB="0" anchor="b"/>
                </a:tc>
              </a:tr>
              <a:tr h="565980">
                <a:tc>
                  <a:txBody>
                    <a:bodyPr/>
                    <a:lstStyle/>
                    <a:p>
                      <a:pPr marL="0" algn="r" rtl="0" eaLnBrk="1" latinLnBrk="0" hangingPunct="1">
                        <a:lnSpc>
                          <a:spcPct val="115000"/>
                        </a:lnSpc>
                        <a:spcAft>
                          <a:spcPts val="0"/>
                        </a:spcAft>
                      </a:pPr>
                      <a:r>
                        <a:rPr kumimoji="0" lang="en-IN" sz="1400" kern="1200" dirty="0">
                          <a:solidFill>
                            <a:schemeClr val="dk1"/>
                          </a:solidFill>
                          <a:latin typeface="+mn-lt"/>
                          <a:ea typeface="+mn-ea"/>
                          <a:cs typeface="+mn-cs"/>
                        </a:rPr>
                        <a:t>4</a:t>
                      </a:r>
                    </a:p>
                  </a:txBody>
                  <a:tcPr marL="68580" marR="68580" marT="0" marB="0" anchor="b"/>
                </a:tc>
                <a:tc>
                  <a:txBody>
                    <a:bodyPr/>
                    <a:lstStyle/>
                    <a:p>
                      <a:pPr marL="0" algn="ctr" rtl="0" eaLnBrk="1" fontAlgn="b" latinLnBrk="0" hangingPunct="1">
                        <a:lnSpc>
                          <a:spcPct val="115000"/>
                        </a:lnSpc>
                        <a:spcAft>
                          <a:spcPts val="0"/>
                        </a:spcAft>
                      </a:pPr>
                      <a:r>
                        <a:rPr kumimoji="0" lang="en-IN" sz="1400" kern="1200" dirty="0">
                          <a:solidFill>
                            <a:schemeClr val="dk1"/>
                          </a:solidFill>
                          <a:latin typeface="+mn-lt"/>
                          <a:ea typeface="+mn-ea"/>
                          <a:cs typeface="+mn-cs"/>
                        </a:rPr>
                        <a:t>778</a:t>
                      </a:r>
                    </a:p>
                  </a:txBody>
                  <a:tcPr marL="9525" marR="9525" marT="9525" marB="0" anchor="b"/>
                </a:tc>
                <a:tc>
                  <a:txBody>
                    <a:bodyPr/>
                    <a:lstStyle/>
                    <a:p>
                      <a:pPr marL="0" algn="l" rtl="0" eaLnBrk="1" fontAlgn="b" latinLnBrk="0" hangingPunct="1">
                        <a:lnSpc>
                          <a:spcPct val="115000"/>
                        </a:lnSpc>
                        <a:spcAft>
                          <a:spcPts val="0"/>
                        </a:spcAft>
                      </a:pPr>
                      <a:r>
                        <a:rPr kumimoji="0" lang="en-IN" sz="1400" kern="1200" dirty="0">
                          <a:solidFill>
                            <a:schemeClr val="dk1"/>
                          </a:solidFill>
                          <a:latin typeface="+mn-lt"/>
                          <a:ea typeface="+mn-ea"/>
                          <a:cs typeface="+mn-cs"/>
                        </a:rPr>
                        <a:t>Electrical </a:t>
                      </a:r>
                      <a:r>
                        <a:rPr kumimoji="0" lang="en-IN" sz="1400" kern="1200" dirty="0" smtClean="0">
                          <a:solidFill>
                            <a:schemeClr val="dk1"/>
                          </a:solidFill>
                          <a:latin typeface="+mn-lt"/>
                          <a:ea typeface="+mn-ea"/>
                          <a:cs typeface="+mn-cs"/>
                        </a:rPr>
                        <a:t>Equipment</a:t>
                      </a:r>
                      <a:endParaRPr kumimoji="0" lang="en-IN" sz="1400" kern="1200" dirty="0">
                        <a:solidFill>
                          <a:schemeClr val="dk1"/>
                        </a:solidFill>
                        <a:latin typeface="+mn-lt"/>
                        <a:ea typeface="+mn-ea"/>
                        <a:cs typeface="+mn-cs"/>
                      </a:endParaRP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54727.34</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7.33</a:t>
                      </a:r>
                    </a:p>
                  </a:txBody>
                  <a:tcPr marL="9525" marR="9525" marT="9525" marB="0" anchor="b"/>
                </a:tc>
                <a:tc>
                  <a:txBody>
                    <a:bodyPr/>
                    <a:lstStyle/>
                    <a:p>
                      <a:pPr marL="0" algn="ctr" rtl="0" eaLnBrk="1" fontAlgn="b" latinLnBrk="0" hangingPunct="1">
                        <a:lnSpc>
                          <a:spcPct val="115000"/>
                        </a:lnSpc>
                        <a:spcAft>
                          <a:spcPts val="0"/>
                        </a:spcAft>
                      </a:pPr>
                      <a:r>
                        <a:rPr kumimoji="0" lang="en-IN" sz="1400" kern="1200" dirty="0">
                          <a:solidFill>
                            <a:schemeClr val="dk1"/>
                          </a:solidFill>
                          <a:latin typeface="+mn-lt"/>
                          <a:ea typeface="+mn-ea"/>
                          <a:cs typeface="+mn-cs"/>
                        </a:rPr>
                        <a:t>778</a:t>
                      </a:r>
                    </a:p>
                  </a:txBody>
                  <a:tcPr marL="9525" marR="9525" marT="9525" marB="0" anchor="b"/>
                </a:tc>
                <a:tc>
                  <a:txBody>
                    <a:bodyPr/>
                    <a:lstStyle/>
                    <a:p>
                      <a:pPr marL="0" algn="l" rtl="0" eaLnBrk="1" fontAlgn="b" latinLnBrk="0" hangingPunct="1">
                        <a:lnSpc>
                          <a:spcPct val="115000"/>
                        </a:lnSpc>
                        <a:spcAft>
                          <a:spcPts val="0"/>
                        </a:spcAft>
                      </a:pPr>
                      <a:r>
                        <a:rPr kumimoji="0" lang="en-IN" sz="1400" kern="1200" dirty="0">
                          <a:solidFill>
                            <a:schemeClr val="dk1"/>
                          </a:solidFill>
                          <a:latin typeface="+mn-lt"/>
                          <a:ea typeface="+mn-ea"/>
                          <a:cs typeface="+mn-cs"/>
                        </a:rPr>
                        <a:t>Electrical E</a:t>
                      </a:r>
                      <a:r>
                        <a:rPr kumimoji="0" lang="en-IN" sz="1400" kern="1200" dirty="0" smtClean="0">
                          <a:solidFill>
                            <a:schemeClr val="dk1"/>
                          </a:solidFill>
                          <a:latin typeface="+mn-lt"/>
                          <a:ea typeface="+mn-ea"/>
                          <a:cs typeface="+mn-cs"/>
                        </a:rPr>
                        <a:t>quipment </a:t>
                      </a:r>
                      <a:endParaRPr kumimoji="0" lang="en-IN" sz="1400" kern="1200" dirty="0">
                        <a:solidFill>
                          <a:schemeClr val="dk1"/>
                        </a:solidFill>
                        <a:latin typeface="+mn-lt"/>
                        <a:ea typeface="+mn-ea"/>
                        <a:cs typeface="+mn-cs"/>
                      </a:endParaRP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299.78</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9.16</a:t>
                      </a:r>
                    </a:p>
                  </a:txBody>
                  <a:tcPr marL="9525" marR="9525" marT="9525" marB="0" anchor="b"/>
                </a:tc>
              </a:tr>
              <a:tr h="565980">
                <a:tc>
                  <a:txBody>
                    <a:bodyPr/>
                    <a:lstStyle/>
                    <a:p>
                      <a:pPr marL="0" algn="r" rtl="0" eaLnBrk="1" latinLnBrk="0" hangingPunct="1">
                        <a:lnSpc>
                          <a:spcPct val="115000"/>
                        </a:lnSpc>
                        <a:spcAft>
                          <a:spcPts val="0"/>
                        </a:spcAft>
                      </a:pPr>
                      <a:r>
                        <a:rPr kumimoji="0" lang="en-IN" sz="1400" kern="1200" dirty="0">
                          <a:solidFill>
                            <a:schemeClr val="dk1"/>
                          </a:solidFill>
                          <a:latin typeface="+mn-lt"/>
                          <a:ea typeface="+mn-ea"/>
                          <a:cs typeface="+mn-cs"/>
                        </a:rPr>
                        <a:t>5</a:t>
                      </a:r>
                    </a:p>
                  </a:txBody>
                  <a:tcPr marL="68580" marR="68580" marT="0" marB="0" anchor="b"/>
                </a:tc>
                <a:tc>
                  <a:txBody>
                    <a:bodyPr/>
                    <a:lstStyle/>
                    <a:p>
                      <a:pPr marL="0" algn="ctr" rtl="0" eaLnBrk="1" fontAlgn="b" latinLnBrk="0" hangingPunct="1">
                        <a:lnSpc>
                          <a:spcPct val="115000"/>
                        </a:lnSpc>
                        <a:spcAft>
                          <a:spcPts val="0"/>
                        </a:spcAft>
                      </a:pPr>
                      <a:r>
                        <a:rPr kumimoji="0" lang="en-IN" sz="1400" kern="1200" dirty="0">
                          <a:solidFill>
                            <a:schemeClr val="dk1"/>
                          </a:solidFill>
                          <a:latin typeface="+mn-lt"/>
                          <a:ea typeface="+mn-ea"/>
                          <a:cs typeface="+mn-cs"/>
                        </a:rPr>
                        <a:t>759</a:t>
                      </a:r>
                    </a:p>
                  </a:txBody>
                  <a:tcPr marL="9525" marR="9525" marT="9525" marB="0" anchor="b"/>
                </a:tc>
                <a:tc>
                  <a:txBody>
                    <a:bodyPr/>
                    <a:lstStyle/>
                    <a:p>
                      <a:pPr marL="0" algn="l" rtl="0" eaLnBrk="1" fontAlgn="b" latinLnBrk="0" hangingPunct="1">
                        <a:lnSpc>
                          <a:spcPct val="115000"/>
                        </a:lnSpc>
                        <a:spcAft>
                          <a:spcPts val="0"/>
                        </a:spcAft>
                      </a:pPr>
                      <a:r>
                        <a:rPr kumimoji="0" lang="en-IN" sz="1400" kern="1200" dirty="0">
                          <a:solidFill>
                            <a:schemeClr val="dk1"/>
                          </a:solidFill>
                          <a:latin typeface="+mn-lt"/>
                          <a:ea typeface="+mn-ea"/>
                          <a:cs typeface="+mn-cs"/>
                        </a:rPr>
                        <a:t>Office equip parts/accs.</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39517.65</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5.29</a:t>
                      </a:r>
                    </a:p>
                  </a:txBody>
                  <a:tcPr marL="9525" marR="9525" marT="9525" marB="0" anchor="b"/>
                </a:tc>
                <a:tc>
                  <a:txBody>
                    <a:bodyPr/>
                    <a:lstStyle/>
                    <a:p>
                      <a:pPr marL="0" algn="ctr" rtl="0" eaLnBrk="1" fontAlgn="b" latinLnBrk="0" hangingPunct="1">
                        <a:lnSpc>
                          <a:spcPct val="115000"/>
                        </a:lnSpc>
                        <a:spcAft>
                          <a:spcPts val="0"/>
                        </a:spcAft>
                      </a:pPr>
                      <a:r>
                        <a:rPr kumimoji="0" lang="en-IN" sz="1400" kern="1200" dirty="0">
                          <a:solidFill>
                            <a:schemeClr val="dk1"/>
                          </a:solidFill>
                          <a:latin typeface="+mn-lt"/>
                          <a:ea typeface="+mn-ea"/>
                          <a:cs typeface="+mn-cs"/>
                        </a:rPr>
                        <a:t>761</a:t>
                      </a:r>
                    </a:p>
                  </a:txBody>
                  <a:tcPr marL="9525" marR="9525" marT="9525" marB="0" anchor="b"/>
                </a:tc>
                <a:tc>
                  <a:txBody>
                    <a:bodyPr/>
                    <a:lstStyle/>
                    <a:p>
                      <a:pPr marL="0" algn="l" rtl="0" eaLnBrk="1" fontAlgn="b" latinLnBrk="0" hangingPunct="1">
                        <a:lnSpc>
                          <a:spcPct val="115000"/>
                        </a:lnSpc>
                        <a:spcAft>
                          <a:spcPts val="0"/>
                        </a:spcAft>
                      </a:pPr>
                      <a:r>
                        <a:rPr kumimoji="0" lang="en-IN" sz="1400" kern="1200" dirty="0">
                          <a:solidFill>
                            <a:schemeClr val="dk1"/>
                          </a:solidFill>
                          <a:latin typeface="+mn-lt"/>
                          <a:ea typeface="+mn-ea"/>
                          <a:cs typeface="+mn-cs"/>
                        </a:rPr>
                        <a:t>Television receivers</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258.48</a:t>
                      </a:r>
                    </a:p>
                  </a:txBody>
                  <a:tcPr marL="9525" marR="9525" marT="9525" marB="0" anchor="b"/>
                </a:tc>
                <a:tc>
                  <a:txBody>
                    <a:bodyPr/>
                    <a:lstStyle/>
                    <a:p>
                      <a:pPr marL="0" algn="r" rtl="0" eaLnBrk="1" fontAlgn="b" latinLnBrk="0" hangingPunct="1">
                        <a:lnSpc>
                          <a:spcPct val="115000"/>
                        </a:lnSpc>
                        <a:spcAft>
                          <a:spcPts val="0"/>
                        </a:spcAft>
                      </a:pPr>
                      <a:r>
                        <a:rPr kumimoji="0" lang="en-IN" sz="1400" kern="1200" dirty="0">
                          <a:solidFill>
                            <a:schemeClr val="dk1"/>
                          </a:solidFill>
                          <a:latin typeface="+mn-lt"/>
                          <a:ea typeface="+mn-ea"/>
                          <a:cs typeface="+mn-cs"/>
                        </a:rPr>
                        <a:t>7.90</a:t>
                      </a:r>
                    </a:p>
                  </a:txBody>
                  <a:tcPr marL="9525" marR="9525" marT="9525" marB="0" anchor="b"/>
                </a:tc>
              </a:tr>
            </a:tbl>
          </a:graphicData>
        </a:graphic>
      </p:graphicFrame>
      <p:sp>
        <p:nvSpPr>
          <p:cNvPr id="5" name="Rectangle 4"/>
          <p:cNvSpPr/>
          <p:nvPr/>
        </p:nvSpPr>
        <p:spPr>
          <a:xfrm>
            <a:off x="1259632" y="6093296"/>
            <a:ext cx="1527982" cy="276999"/>
          </a:xfrm>
          <a:prstGeom prst="rect">
            <a:avLst/>
          </a:prstGeom>
        </p:spPr>
        <p:txBody>
          <a:bodyPr wrap="square">
            <a:spAutoFit/>
          </a:bodyPr>
          <a:lstStyle/>
          <a:p>
            <a:r>
              <a:rPr lang="en-US" sz="1200" dirty="0" smtClean="0"/>
              <a:t>Source:  WITS Online</a:t>
            </a:r>
            <a:endParaRPr lang="en-IN" sz="1200" dirty="0"/>
          </a:p>
        </p:txBody>
      </p:sp>
    </p:spTree>
    <p:extLst>
      <p:ext uri="{BB962C8B-B14F-4D97-AF65-F5344CB8AC3E}">
        <p14:creationId xmlns:p14="http://schemas.microsoft.com/office/powerpoint/2010/main" val="38060585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260648"/>
            <a:ext cx="7406640" cy="792230"/>
          </a:xfrm>
        </p:spPr>
        <p:txBody>
          <a:bodyPr>
            <a:noAutofit/>
          </a:bodyPr>
          <a:lstStyle/>
          <a:p>
            <a:r>
              <a:rPr lang="en-IN" sz="2400" b="1" dirty="0" smtClean="0">
                <a:solidFill>
                  <a:srgbClr val="990000"/>
                </a:solidFill>
              </a:rPr>
              <a:t>Brazil’s Top Ten Export Destinations for HTP in 2005 and 2014</a:t>
            </a:r>
            <a:endParaRPr lang="en-IN" sz="2400" dirty="0">
              <a:solidFill>
                <a:srgbClr val="990000"/>
              </a:solidFill>
            </a:endParaRPr>
          </a:p>
        </p:txBody>
      </p:sp>
      <p:sp>
        <p:nvSpPr>
          <p:cNvPr id="4" name="Rectangle 3"/>
          <p:cNvSpPr/>
          <p:nvPr/>
        </p:nvSpPr>
        <p:spPr>
          <a:xfrm>
            <a:off x="1331640" y="5661248"/>
            <a:ext cx="1446230" cy="261610"/>
          </a:xfrm>
          <a:prstGeom prst="rect">
            <a:avLst/>
          </a:prstGeom>
        </p:spPr>
        <p:txBody>
          <a:bodyPr wrap="none">
            <a:spAutoFit/>
          </a:bodyPr>
          <a:lstStyle/>
          <a:p>
            <a:r>
              <a:rPr lang="en-US" sz="1100" dirty="0" smtClean="0"/>
              <a:t>Source:  WITS Online</a:t>
            </a:r>
            <a:endParaRPr lang="en-IN" sz="1100" dirty="0"/>
          </a:p>
        </p:txBody>
      </p:sp>
      <p:sp>
        <p:nvSpPr>
          <p:cNvPr id="6" name="Slide Number Placeholder 5"/>
          <p:cNvSpPr>
            <a:spLocks noGrp="1"/>
          </p:cNvSpPr>
          <p:nvPr>
            <p:ph type="sldNum" sz="quarter" idx="12"/>
          </p:nvPr>
        </p:nvSpPr>
        <p:spPr/>
        <p:txBody>
          <a:bodyPr/>
          <a:lstStyle/>
          <a:p>
            <a:fld id="{7569D82A-A673-45F2-9ED4-E58C6EA15B1B}" type="slidenum">
              <a:rPr lang="en-IN" smtClean="0"/>
              <a:pPr/>
              <a:t>12</a:t>
            </a:fld>
            <a:endParaRPr lang="en-IN"/>
          </a:p>
        </p:txBody>
      </p:sp>
      <p:graphicFrame>
        <p:nvGraphicFramePr>
          <p:cNvPr id="7" name="Table 6"/>
          <p:cNvGraphicFramePr>
            <a:graphicFrameLocks noGrp="1"/>
          </p:cNvGraphicFramePr>
          <p:nvPr/>
        </p:nvGraphicFramePr>
        <p:xfrm>
          <a:off x="1331640" y="1124747"/>
          <a:ext cx="7128792" cy="4567479"/>
        </p:xfrm>
        <a:graphic>
          <a:graphicData uri="http://schemas.openxmlformats.org/drawingml/2006/table">
            <a:tbl>
              <a:tblPr firstRow="1" bandRow="1">
                <a:tableStyleId>{5C22544A-7EE6-4342-B048-85BDC9FD1C3A}</a:tableStyleId>
              </a:tblPr>
              <a:tblGrid>
                <a:gridCol w="1188132"/>
                <a:gridCol w="1188132"/>
                <a:gridCol w="1188132"/>
                <a:gridCol w="1188132"/>
                <a:gridCol w="1188132"/>
                <a:gridCol w="1188132"/>
              </a:tblGrid>
              <a:tr h="230652">
                <a:tc gridSpan="3">
                  <a:txBody>
                    <a:bodyPr/>
                    <a:lstStyle/>
                    <a:p>
                      <a:pPr algn="ctr">
                        <a:lnSpc>
                          <a:spcPct val="115000"/>
                        </a:lnSpc>
                        <a:spcAft>
                          <a:spcPts val="0"/>
                        </a:spcAft>
                      </a:pPr>
                      <a:r>
                        <a:rPr lang="en-IN" sz="1400" b="1" dirty="0">
                          <a:solidFill>
                            <a:srgbClr val="000000"/>
                          </a:solidFill>
                          <a:latin typeface="Calibri"/>
                          <a:ea typeface="Times New Roman"/>
                          <a:cs typeface="Times New Roman"/>
                        </a:rPr>
                        <a:t>In the Year 2005</a:t>
                      </a:r>
                      <a:endParaRPr lang="en-IN" sz="1400" dirty="0">
                        <a:latin typeface="Calibri"/>
                        <a:ea typeface="Calibri"/>
                        <a:cs typeface="Times New Roman"/>
                      </a:endParaRPr>
                    </a:p>
                  </a:txBody>
                  <a:tcPr marL="68580" marR="68580" marT="0" marB="0" anchor="b"/>
                </a:tc>
                <a:tc hMerge="1">
                  <a:txBody>
                    <a:bodyPr/>
                    <a:lstStyle/>
                    <a:p>
                      <a:endParaRPr lang="en-IN"/>
                    </a:p>
                  </a:txBody>
                  <a:tcPr/>
                </a:tc>
                <a:tc hMerge="1">
                  <a:txBody>
                    <a:bodyPr/>
                    <a:lstStyle/>
                    <a:p>
                      <a:endParaRPr lang="en-IN"/>
                    </a:p>
                  </a:txBody>
                  <a:tcPr/>
                </a:tc>
                <a:tc gridSpan="3">
                  <a:txBody>
                    <a:bodyPr/>
                    <a:lstStyle/>
                    <a:p>
                      <a:pPr algn="ctr">
                        <a:lnSpc>
                          <a:spcPct val="115000"/>
                        </a:lnSpc>
                        <a:spcAft>
                          <a:spcPts val="0"/>
                        </a:spcAft>
                      </a:pPr>
                      <a:r>
                        <a:rPr lang="en-IN" sz="1400" b="1">
                          <a:solidFill>
                            <a:srgbClr val="000000"/>
                          </a:solidFill>
                          <a:latin typeface="Calibri"/>
                          <a:ea typeface="Times New Roman"/>
                          <a:cs typeface="Times New Roman"/>
                        </a:rPr>
                        <a:t>In the Year 2014</a:t>
                      </a:r>
                      <a:endParaRPr lang="en-IN" sz="1400">
                        <a:latin typeface="Calibri"/>
                        <a:ea typeface="Calibri"/>
                        <a:cs typeface="Times New Roman"/>
                      </a:endParaRPr>
                    </a:p>
                  </a:txBody>
                  <a:tcPr marL="68580" marR="68580" marT="0" marB="0" anchor="b"/>
                </a:tc>
                <a:tc hMerge="1">
                  <a:txBody>
                    <a:bodyPr/>
                    <a:lstStyle/>
                    <a:p>
                      <a:endParaRPr lang="en-IN"/>
                    </a:p>
                  </a:txBody>
                  <a:tcPr/>
                </a:tc>
                <a:tc hMerge="1">
                  <a:txBody>
                    <a:bodyPr/>
                    <a:lstStyle/>
                    <a:p>
                      <a:endParaRPr lang="en-IN"/>
                    </a:p>
                  </a:txBody>
                  <a:tcPr/>
                </a:tc>
              </a:tr>
              <a:tr h="922609">
                <a:tc>
                  <a:txBody>
                    <a:bodyPr/>
                    <a:lstStyle/>
                    <a:p>
                      <a:pPr algn="ctr">
                        <a:lnSpc>
                          <a:spcPct val="115000"/>
                        </a:lnSpc>
                        <a:spcAft>
                          <a:spcPts val="0"/>
                        </a:spcAft>
                      </a:pPr>
                      <a:r>
                        <a:rPr lang="en-IN" sz="1400" b="1" dirty="0">
                          <a:solidFill>
                            <a:srgbClr val="000000"/>
                          </a:solidFill>
                          <a:latin typeface="Calibri"/>
                          <a:ea typeface="Times New Roman"/>
                          <a:cs typeface="Times New Roman"/>
                        </a:rPr>
                        <a:t>Countries</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a:solidFill>
                            <a:srgbClr val="000000"/>
                          </a:solidFill>
                          <a:latin typeface="Calibri"/>
                          <a:ea typeface="Times New Roman"/>
                          <a:cs typeface="Times New Roman"/>
                        </a:rPr>
                        <a:t>Export Value in US $ million</a:t>
                      </a:r>
                      <a:endParaRPr lang="en-IN" sz="140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dirty="0">
                          <a:solidFill>
                            <a:srgbClr val="000000"/>
                          </a:solidFill>
                          <a:latin typeface="Calibri"/>
                          <a:ea typeface="Times New Roman"/>
                          <a:cs typeface="Times New Roman"/>
                        </a:rPr>
                        <a:t>Percentage share of Brazil’s Total Exports</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dirty="0">
                          <a:solidFill>
                            <a:srgbClr val="000000"/>
                          </a:solidFill>
                          <a:latin typeface="Calibri"/>
                          <a:ea typeface="Times New Roman"/>
                          <a:cs typeface="Times New Roman"/>
                        </a:rPr>
                        <a:t>Countries</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dirty="0">
                          <a:solidFill>
                            <a:srgbClr val="000000"/>
                          </a:solidFill>
                          <a:latin typeface="Calibri"/>
                          <a:ea typeface="Times New Roman"/>
                          <a:cs typeface="Times New Roman"/>
                        </a:rPr>
                        <a:t>Export Value in US $ million</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a:solidFill>
                            <a:srgbClr val="000000"/>
                          </a:solidFill>
                          <a:latin typeface="Calibri"/>
                          <a:ea typeface="Times New Roman"/>
                          <a:cs typeface="Times New Roman"/>
                        </a:rPr>
                        <a:t>Percentage share of Brazil’s Total Exports</a:t>
                      </a:r>
                      <a:endParaRPr lang="en-IN" sz="1400">
                        <a:latin typeface="Calibri"/>
                        <a:ea typeface="Calibri"/>
                        <a:cs typeface="Times New Roman"/>
                      </a:endParaRPr>
                    </a:p>
                  </a:txBody>
                  <a:tcPr marL="68580" marR="68580" marT="0" marB="0" anchor="b"/>
                </a:tc>
              </a:tr>
              <a:tr h="312008">
                <a:tc>
                  <a:txBody>
                    <a:bodyPr/>
                    <a:lstStyle/>
                    <a:p>
                      <a:pPr>
                        <a:lnSpc>
                          <a:spcPct val="115000"/>
                        </a:lnSpc>
                        <a:spcAft>
                          <a:spcPts val="0"/>
                        </a:spcAft>
                      </a:pPr>
                      <a:r>
                        <a:rPr lang="en-IN" sz="1400" dirty="0">
                          <a:solidFill>
                            <a:srgbClr val="000000"/>
                          </a:solidFill>
                          <a:latin typeface="Calibri"/>
                          <a:ea typeface="Times New Roman"/>
                          <a:cs typeface="Times New Roman"/>
                        </a:rPr>
                        <a:t>United States</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3636.32</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3.07</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United States</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3281.41</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1.46</a:t>
                      </a:r>
                      <a:endParaRPr lang="en-IN" sz="1400">
                        <a:latin typeface="Calibri"/>
                        <a:ea typeface="Calibri"/>
                        <a:cs typeface="Times New Roman"/>
                      </a:endParaRPr>
                    </a:p>
                  </a:txBody>
                  <a:tcPr marL="68580" marR="68580" marT="0" marB="0" anchor="b"/>
                </a:tc>
              </a:tr>
              <a:tr h="312008">
                <a:tc>
                  <a:txBody>
                    <a:bodyPr/>
                    <a:lstStyle/>
                    <a:p>
                      <a:pPr>
                        <a:lnSpc>
                          <a:spcPct val="115000"/>
                        </a:lnSpc>
                        <a:spcAft>
                          <a:spcPts val="0"/>
                        </a:spcAft>
                      </a:pPr>
                      <a:r>
                        <a:rPr lang="en-IN" sz="1400" dirty="0">
                          <a:solidFill>
                            <a:srgbClr val="000000"/>
                          </a:solidFill>
                          <a:latin typeface="Calibri"/>
                          <a:ea typeface="Times New Roman"/>
                          <a:cs typeface="Times New Roman"/>
                        </a:rPr>
                        <a:t>Argentina</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1181.88</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solidFill>
                            <a:srgbClr val="000000"/>
                          </a:solidFill>
                          <a:latin typeface="Calibri"/>
                          <a:ea typeface="Times New Roman"/>
                          <a:cs typeface="Times New Roman"/>
                        </a:rPr>
                        <a:t>Argentina</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660.7</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0.29</a:t>
                      </a:r>
                      <a:endParaRPr lang="en-IN" sz="1400">
                        <a:latin typeface="Calibri"/>
                        <a:ea typeface="Calibri"/>
                        <a:cs typeface="Times New Roman"/>
                      </a:endParaRPr>
                    </a:p>
                  </a:txBody>
                  <a:tcPr marL="68580" marR="68580" marT="0" marB="0" anchor="b"/>
                </a:tc>
              </a:tr>
              <a:tr h="312008">
                <a:tc>
                  <a:txBody>
                    <a:bodyPr/>
                    <a:lstStyle/>
                    <a:p>
                      <a:pPr>
                        <a:lnSpc>
                          <a:spcPct val="115000"/>
                        </a:lnSpc>
                        <a:spcAft>
                          <a:spcPts val="0"/>
                        </a:spcAft>
                      </a:pPr>
                      <a:r>
                        <a:rPr lang="en-IN" sz="1400" dirty="0">
                          <a:solidFill>
                            <a:srgbClr val="000000"/>
                          </a:solidFill>
                          <a:latin typeface="Calibri"/>
                          <a:ea typeface="Times New Roman"/>
                          <a:cs typeface="Times New Roman"/>
                        </a:rPr>
                        <a:t>Canada</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491.19</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0.41</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Mexico</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372.44</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0.17</a:t>
                      </a:r>
                      <a:endParaRPr lang="en-IN" sz="1400">
                        <a:latin typeface="Calibri"/>
                        <a:ea typeface="Calibri"/>
                        <a:cs typeface="Times New Roman"/>
                      </a:endParaRPr>
                    </a:p>
                  </a:txBody>
                  <a:tcPr marL="68580" marR="68580" marT="0" marB="0" anchor="b"/>
                </a:tc>
              </a:tr>
              <a:tr h="353867">
                <a:tc>
                  <a:txBody>
                    <a:bodyPr/>
                    <a:lstStyle/>
                    <a:p>
                      <a:pPr>
                        <a:lnSpc>
                          <a:spcPct val="115000"/>
                        </a:lnSpc>
                        <a:spcAft>
                          <a:spcPts val="0"/>
                        </a:spcAft>
                      </a:pPr>
                      <a:r>
                        <a:rPr lang="en-IN" sz="1400" dirty="0">
                          <a:solidFill>
                            <a:srgbClr val="000000"/>
                          </a:solidFill>
                          <a:latin typeface="Calibri"/>
                          <a:ea typeface="Times New Roman"/>
                          <a:cs typeface="Times New Roman"/>
                        </a:rPr>
                        <a:t>Venezuela</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447.68</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0.38</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China</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312.48</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0.14</a:t>
                      </a:r>
                      <a:endParaRPr lang="en-IN" sz="1400">
                        <a:latin typeface="Calibri"/>
                        <a:ea typeface="Calibri"/>
                        <a:cs typeface="Times New Roman"/>
                      </a:endParaRPr>
                    </a:p>
                  </a:txBody>
                  <a:tcPr marL="68580" marR="68580" marT="0" marB="0" anchor="b"/>
                </a:tc>
              </a:tr>
              <a:tr h="312008">
                <a:tc>
                  <a:txBody>
                    <a:bodyPr/>
                    <a:lstStyle/>
                    <a:p>
                      <a:pPr>
                        <a:lnSpc>
                          <a:spcPct val="115000"/>
                        </a:lnSpc>
                        <a:spcAft>
                          <a:spcPts val="0"/>
                        </a:spcAft>
                      </a:pPr>
                      <a:r>
                        <a:rPr lang="en-IN" sz="1400" dirty="0">
                          <a:solidFill>
                            <a:srgbClr val="000000"/>
                          </a:solidFill>
                          <a:latin typeface="Calibri"/>
                          <a:ea typeface="Times New Roman"/>
                          <a:cs typeface="Times New Roman"/>
                        </a:rPr>
                        <a:t>Germany</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344.32</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0.29</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Germany</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288.41</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0.13</a:t>
                      </a:r>
                      <a:endParaRPr lang="en-IN" sz="1400">
                        <a:latin typeface="Calibri"/>
                        <a:ea typeface="Calibri"/>
                        <a:cs typeface="Times New Roman"/>
                      </a:endParaRPr>
                    </a:p>
                  </a:txBody>
                  <a:tcPr marL="68580" marR="68580" marT="0" marB="0" anchor="b"/>
                </a:tc>
              </a:tr>
              <a:tr h="312008">
                <a:tc>
                  <a:txBody>
                    <a:bodyPr/>
                    <a:lstStyle/>
                    <a:p>
                      <a:pPr>
                        <a:lnSpc>
                          <a:spcPct val="115000"/>
                        </a:lnSpc>
                        <a:spcAft>
                          <a:spcPts val="0"/>
                        </a:spcAft>
                      </a:pPr>
                      <a:r>
                        <a:rPr lang="en-IN" sz="1400" dirty="0">
                          <a:solidFill>
                            <a:srgbClr val="000000"/>
                          </a:solidFill>
                          <a:latin typeface="Calibri"/>
                          <a:ea typeface="Times New Roman"/>
                          <a:cs typeface="Times New Roman"/>
                        </a:rPr>
                        <a:t>Chile</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308.43</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0.26</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Netherlands</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248.02</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0.11</a:t>
                      </a:r>
                      <a:endParaRPr lang="en-IN" sz="1400">
                        <a:latin typeface="Calibri"/>
                        <a:ea typeface="Calibri"/>
                        <a:cs typeface="Times New Roman"/>
                      </a:endParaRPr>
                    </a:p>
                  </a:txBody>
                  <a:tcPr marL="68580" marR="68580" marT="0" marB="0" anchor="b"/>
                </a:tc>
              </a:tr>
              <a:tr h="312008">
                <a:tc>
                  <a:txBody>
                    <a:bodyPr/>
                    <a:lstStyle/>
                    <a:p>
                      <a:pPr>
                        <a:lnSpc>
                          <a:spcPct val="115000"/>
                        </a:lnSpc>
                        <a:spcAft>
                          <a:spcPts val="0"/>
                        </a:spcAft>
                      </a:pPr>
                      <a:r>
                        <a:rPr lang="en-IN" sz="1400">
                          <a:solidFill>
                            <a:srgbClr val="000000"/>
                          </a:solidFill>
                          <a:latin typeface="Calibri"/>
                          <a:ea typeface="Times New Roman"/>
                          <a:cs typeface="Times New Roman"/>
                        </a:rPr>
                        <a:t>Colombia</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263.14</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0.22</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solidFill>
                            <a:srgbClr val="000000"/>
                          </a:solidFill>
                          <a:latin typeface="Calibri"/>
                          <a:ea typeface="Times New Roman"/>
                          <a:cs typeface="Times New Roman"/>
                        </a:rPr>
                        <a:t>Ireland</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189.38</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0.08</a:t>
                      </a:r>
                      <a:endParaRPr lang="en-IN" sz="1400">
                        <a:latin typeface="Calibri"/>
                        <a:ea typeface="Calibri"/>
                        <a:cs typeface="Times New Roman"/>
                      </a:endParaRPr>
                    </a:p>
                  </a:txBody>
                  <a:tcPr marL="68580" marR="68580" marT="0" marB="0" anchor="b"/>
                </a:tc>
              </a:tr>
              <a:tr h="312008">
                <a:tc>
                  <a:txBody>
                    <a:bodyPr/>
                    <a:lstStyle/>
                    <a:p>
                      <a:pPr>
                        <a:lnSpc>
                          <a:spcPct val="115000"/>
                        </a:lnSpc>
                        <a:spcAft>
                          <a:spcPts val="0"/>
                        </a:spcAft>
                      </a:pPr>
                      <a:r>
                        <a:rPr lang="en-IN" sz="1400">
                          <a:solidFill>
                            <a:srgbClr val="000000"/>
                          </a:solidFill>
                          <a:latin typeface="Calibri"/>
                          <a:ea typeface="Times New Roman"/>
                          <a:cs typeface="Times New Roman"/>
                        </a:rPr>
                        <a:t>Mexico</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221.17</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0.19</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France</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186.71</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0.08</a:t>
                      </a:r>
                      <a:endParaRPr lang="en-IN" sz="1400" dirty="0">
                        <a:latin typeface="Calibri"/>
                        <a:ea typeface="Calibri"/>
                        <a:cs typeface="Times New Roman"/>
                      </a:endParaRPr>
                    </a:p>
                  </a:txBody>
                  <a:tcPr marL="68580" marR="68580" marT="0" marB="0" anchor="b"/>
                </a:tc>
              </a:tr>
              <a:tr h="461304">
                <a:tc>
                  <a:txBody>
                    <a:bodyPr/>
                    <a:lstStyle/>
                    <a:p>
                      <a:pPr>
                        <a:lnSpc>
                          <a:spcPct val="115000"/>
                        </a:lnSpc>
                        <a:spcAft>
                          <a:spcPts val="0"/>
                        </a:spcAft>
                      </a:pPr>
                      <a:r>
                        <a:rPr lang="en-IN" sz="1400">
                          <a:solidFill>
                            <a:srgbClr val="000000"/>
                          </a:solidFill>
                          <a:latin typeface="Calibri"/>
                          <a:ea typeface="Times New Roman"/>
                          <a:cs typeface="Times New Roman"/>
                        </a:rPr>
                        <a:t>India</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182.44</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0.15</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United Kingdom</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173.99</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0.08</a:t>
                      </a:r>
                      <a:endParaRPr lang="en-IN" sz="1400" dirty="0">
                        <a:latin typeface="Calibri"/>
                        <a:ea typeface="Calibri"/>
                        <a:cs typeface="Times New Roman"/>
                      </a:endParaRPr>
                    </a:p>
                  </a:txBody>
                  <a:tcPr marL="68580" marR="68580" marT="0" marB="0" anchor="b"/>
                </a:tc>
              </a:tr>
              <a:tr h="312008">
                <a:tc>
                  <a:txBody>
                    <a:bodyPr/>
                    <a:lstStyle/>
                    <a:p>
                      <a:pPr>
                        <a:lnSpc>
                          <a:spcPct val="115000"/>
                        </a:lnSpc>
                        <a:spcAft>
                          <a:spcPts val="0"/>
                        </a:spcAft>
                      </a:pPr>
                      <a:r>
                        <a:rPr lang="en-IN" sz="1400">
                          <a:solidFill>
                            <a:srgbClr val="000000"/>
                          </a:solidFill>
                          <a:latin typeface="Calibri"/>
                          <a:ea typeface="Times New Roman"/>
                          <a:cs typeface="Times New Roman"/>
                        </a:rPr>
                        <a:t>Finland</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131.83</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0.11</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Belgium</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167.47</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0.07</a:t>
                      </a:r>
                      <a:endParaRPr lang="en-IN" sz="1400" dirty="0">
                        <a:latin typeface="Calibri"/>
                        <a:ea typeface="Calibri"/>
                        <a:cs typeface="Times New Roman"/>
                      </a:endParaRPr>
                    </a:p>
                  </a:txBody>
                  <a:tcPr marL="68580" marR="68580" marT="0" marB="0" anchor="b"/>
                </a:tc>
              </a:tr>
            </a:tbl>
          </a:graphicData>
        </a:graphic>
      </p:graphicFrame>
      <p:sp>
        <p:nvSpPr>
          <p:cNvPr id="8" name="Rectangle 7"/>
          <p:cNvSpPr/>
          <p:nvPr/>
        </p:nvSpPr>
        <p:spPr>
          <a:xfrm>
            <a:off x="1259632" y="5934670"/>
            <a:ext cx="7344816" cy="584775"/>
          </a:xfrm>
          <a:prstGeom prst="rect">
            <a:avLst/>
          </a:prstGeom>
        </p:spPr>
        <p:txBody>
          <a:bodyPr wrap="square">
            <a:spAutoFit/>
          </a:bodyPr>
          <a:lstStyle/>
          <a:p>
            <a:r>
              <a:rPr lang="en-US" sz="1600" dirty="0" smtClean="0"/>
              <a:t>Note: Relative Ranks of others in BICS: In 2005: SA (23), China (16);  In 2014: SA (24),  India (21)</a:t>
            </a:r>
            <a:endParaRPr lang="en-IN" sz="1600" dirty="0"/>
          </a:p>
        </p:txBody>
      </p:sp>
    </p:spTree>
    <p:extLst>
      <p:ext uri="{BB962C8B-B14F-4D97-AF65-F5344CB8AC3E}">
        <p14:creationId xmlns:p14="http://schemas.microsoft.com/office/powerpoint/2010/main" val="12037570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9632" y="188640"/>
            <a:ext cx="7406640" cy="764846"/>
          </a:xfrm>
        </p:spPr>
        <p:txBody>
          <a:bodyPr>
            <a:noAutofit/>
          </a:bodyPr>
          <a:lstStyle/>
          <a:p>
            <a:r>
              <a:rPr lang="en-IN" sz="2400" b="1" dirty="0" smtClean="0">
                <a:solidFill>
                  <a:srgbClr val="990000"/>
                </a:solidFill>
              </a:rPr>
              <a:t>India’s Top Ten Export Destinations for HTP in 2005 and 2014</a:t>
            </a:r>
            <a:endParaRPr lang="en-IN" sz="2400" dirty="0">
              <a:solidFill>
                <a:srgbClr val="990000"/>
              </a:solidFill>
            </a:endParaRPr>
          </a:p>
        </p:txBody>
      </p:sp>
      <p:sp>
        <p:nvSpPr>
          <p:cNvPr id="4" name="Rectangle 3"/>
          <p:cNvSpPr/>
          <p:nvPr/>
        </p:nvSpPr>
        <p:spPr>
          <a:xfrm>
            <a:off x="1259632" y="5661248"/>
            <a:ext cx="1527982" cy="276999"/>
          </a:xfrm>
          <a:prstGeom prst="rect">
            <a:avLst/>
          </a:prstGeom>
        </p:spPr>
        <p:txBody>
          <a:bodyPr wrap="none">
            <a:spAutoFit/>
          </a:bodyPr>
          <a:lstStyle/>
          <a:p>
            <a:r>
              <a:rPr lang="en-US" sz="1200" dirty="0" smtClean="0"/>
              <a:t>Source:  WITS Online</a:t>
            </a:r>
            <a:endParaRPr lang="en-IN" sz="1200" dirty="0"/>
          </a:p>
        </p:txBody>
      </p:sp>
      <p:sp>
        <p:nvSpPr>
          <p:cNvPr id="6" name="Slide Number Placeholder 5"/>
          <p:cNvSpPr>
            <a:spLocks noGrp="1"/>
          </p:cNvSpPr>
          <p:nvPr>
            <p:ph type="sldNum" sz="quarter" idx="12"/>
          </p:nvPr>
        </p:nvSpPr>
        <p:spPr/>
        <p:txBody>
          <a:bodyPr/>
          <a:lstStyle/>
          <a:p>
            <a:fld id="{7569D82A-A673-45F2-9ED4-E58C6EA15B1B}" type="slidenum">
              <a:rPr lang="en-IN" smtClean="0"/>
              <a:pPr/>
              <a:t>13</a:t>
            </a:fld>
            <a:endParaRPr lang="en-IN"/>
          </a:p>
        </p:txBody>
      </p:sp>
      <p:graphicFrame>
        <p:nvGraphicFramePr>
          <p:cNvPr id="5" name="Table 4"/>
          <p:cNvGraphicFramePr>
            <a:graphicFrameLocks noGrp="1"/>
          </p:cNvGraphicFramePr>
          <p:nvPr/>
        </p:nvGraphicFramePr>
        <p:xfrm>
          <a:off x="1259632" y="980728"/>
          <a:ext cx="7632847" cy="4563690"/>
        </p:xfrm>
        <a:graphic>
          <a:graphicData uri="http://schemas.openxmlformats.org/drawingml/2006/table">
            <a:tbl>
              <a:tblPr firstRow="1" bandRow="1">
                <a:tableStyleId>{5C22544A-7EE6-4342-B048-85BDC9FD1C3A}</a:tableStyleId>
              </a:tblPr>
              <a:tblGrid>
                <a:gridCol w="1272141"/>
                <a:gridCol w="1272141"/>
                <a:gridCol w="1309193"/>
                <a:gridCol w="1235090"/>
                <a:gridCol w="1272141"/>
                <a:gridCol w="1272141"/>
              </a:tblGrid>
              <a:tr h="232417">
                <a:tc gridSpan="3">
                  <a:txBody>
                    <a:bodyPr/>
                    <a:lstStyle/>
                    <a:p>
                      <a:pPr algn="ctr">
                        <a:lnSpc>
                          <a:spcPct val="115000"/>
                        </a:lnSpc>
                        <a:spcAft>
                          <a:spcPts val="0"/>
                        </a:spcAft>
                      </a:pPr>
                      <a:r>
                        <a:rPr lang="en-IN" sz="1400" b="1" dirty="0">
                          <a:solidFill>
                            <a:srgbClr val="000000"/>
                          </a:solidFill>
                          <a:latin typeface="Calibri"/>
                          <a:ea typeface="Times New Roman"/>
                          <a:cs typeface="Times New Roman"/>
                        </a:rPr>
                        <a:t>In the Year 2005</a:t>
                      </a:r>
                      <a:endParaRPr lang="en-IN" sz="1400" dirty="0">
                        <a:latin typeface="Calibri"/>
                        <a:ea typeface="Calibri"/>
                        <a:cs typeface="Times New Roman"/>
                      </a:endParaRPr>
                    </a:p>
                  </a:txBody>
                  <a:tcPr marL="68580" marR="68580" marT="0" marB="0" anchor="b"/>
                </a:tc>
                <a:tc hMerge="1">
                  <a:txBody>
                    <a:bodyPr/>
                    <a:lstStyle/>
                    <a:p>
                      <a:endParaRPr lang="en-IN"/>
                    </a:p>
                  </a:txBody>
                  <a:tcPr/>
                </a:tc>
                <a:tc hMerge="1">
                  <a:txBody>
                    <a:bodyPr/>
                    <a:lstStyle/>
                    <a:p>
                      <a:endParaRPr lang="en-IN"/>
                    </a:p>
                  </a:txBody>
                  <a:tcPr/>
                </a:tc>
                <a:tc gridSpan="3">
                  <a:txBody>
                    <a:bodyPr/>
                    <a:lstStyle/>
                    <a:p>
                      <a:pPr algn="ctr">
                        <a:lnSpc>
                          <a:spcPct val="115000"/>
                        </a:lnSpc>
                        <a:spcAft>
                          <a:spcPts val="0"/>
                        </a:spcAft>
                      </a:pPr>
                      <a:r>
                        <a:rPr lang="en-IN" sz="1400" b="1">
                          <a:solidFill>
                            <a:srgbClr val="000000"/>
                          </a:solidFill>
                          <a:latin typeface="Calibri"/>
                          <a:ea typeface="Times New Roman"/>
                          <a:cs typeface="Times New Roman"/>
                        </a:rPr>
                        <a:t>In the Year 2014</a:t>
                      </a:r>
                      <a:endParaRPr lang="en-IN" sz="1400">
                        <a:latin typeface="Calibri"/>
                        <a:ea typeface="Calibri"/>
                        <a:cs typeface="Times New Roman"/>
                      </a:endParaRPr>
                    </a:p>
                  </a:txBody>
                  <a:tcPr marL="68580" marR="68580" marT="0" marB="0" anchor="b"/>
                </a:tc>
                <a:tc hMerge="1">
                  <a:txBody>
                    <a:bodyPr/>
                    <a:lstStyle/>
                    <a:p>
                      <a:endParaRPr lang="en-IN"/>
                    </a:p>
                  </a:txBody>
                  <a:tcPr/>
                </a:tc>
                <a:tc hMerge="1">
                  <a:txBody>
                    <a:bodyPr/>
                    <a:lstStyle/>
                    <a:p>
                      <a:endParaRPr lang="en-IN"/>
                    </a:p>
                  </a:txBody>
                  <a:tcPr/>
                </a:tc>
              </a:tr>
              <a:tr h="883230">
                <a:tc>
                  <a:txBody>
                    <a:bodyPr/>
                    <a:lstStyle/>
                    <a:p>
                      <a:pPr algn="ctr">
                        <a:lnSpc>
                          <a:spcPct val="115000"/>
                        </a:lnSpc>
                        <a:spcAft>
                          <a:spcPts val="0"/>
                        </a:spcAft>
                      </a:pPr>
                      <a:r>
                        <a:rPr lang="en-IN" sz="1400" b="1">
                          <a:solidFill>
                            <a:srgbClr val="000000"/>
                          </a:solidFill>
                          <a:latin typeface="Calibri"/>
                          <a:ea typeface="Times New Roman"/>
                          <a:cs typeface="Times New Roman"/>
                        </a:rPr>
                        <a:t>Countries</a:t>
                      </a:r>
                      <a:endParaRPr lang="en-IN" sz="140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dirty="0">
                          <a:solidFill>
                            <a:srgbClr val="000000"/>
                          </a:solidFill>
                          <a:latin typeface="Calibri"/>
                          <a:ea typeface="Times New Roman"/>
                          <a:cs typeface="Times New Roman"/>
                        </a:rPr>
                        <a:t>Export Value in US $ million</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dirty="0">
                          <a:solidFill>
                            <a:srgbClr val="000000"/>
                          </a:solidFill>
                          <a:latin typeface="Calibri"/>
                          <a:ea typeface="Times New Roman"/>
                          <a:cs typeface="Times New Roman"/>
                        </a:rPr>
                        <a:t>Percentage share of India’s Total Exports</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a:solidFill>
                            <a:srgbClr val="000000"/>
                          </a:solidFill>
                          <a:latin typeface="Calibri"/>
                          <a:ea typeface="Times New Roman"/>
                          <a:cs typeface="Times New Roman"/>
                        </a:rPr>
                        <a:t>Countries</a:t>
                      </a:r>
                      <a:endParaRPr lang="en-IN" sz="140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a:solidFill>
                            <a:srgbClr val="000000"/>
                          </a:solidFill>
                          <a:latin typeface="Calibri"/>
                          <a:ea typeface="Times New Roman"/>
                          <a:cs typeface="Times New Roman"/>
                        </a:rPr>
                        <a:t>Export Value in US $ million</a:t>
                      </a:r>
                      <a:endParaRPr lang="en-IN" sz="140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a:solidFill>
                            <a:srgbClr val="000000"/>
                          </a:solidFill>
                          <a:latin typeface="Calibri"/>
                          <a:ea typeface="Times New Roman"/>
                          <a:cs typeface="Times New Roman"/>
                        </a:rPr>
                        <a:t>Percentage share of India’s Total Exports</a:t>
                      </a:r>
                      <a:endParaRPr lang="en-IN" sz="1400">
                        <a:latin typeface="Calibri"/>
                        <a:ea typeface="Calibri"/>
                        <a:cs typeface="Times New Roman"/>
                      </a:endParaRPr>
                    </a:p>
                  </a:txBody>
                  <a:tcPr marL="68580" marR="68580" marT="0" marB="0" anchor="b"/>
                </a:tc>
              </a:tr>
              <a:tr h="232417">
                <a:tc>
                  <a:txBody>
                    <a:bodyPr/>
                    <a:lstStyle/>
                    <a:p>
                      <a:pPr>
                        <a:lnSpc>
                          <a:spcPct val="115000"/>
                        </a:lnSpc>
                        <a:spcAft>
                          <a:spcPts val="0"/>
                        </a:spcAft>
                      </a:pPr>
                      <a:r>
                        <a:rPr lang="en-IN" sz="1400">
                          <a:solidFill>
                            <a:srgbClr val="000000"/>
                          </a:solidFill>
                          <a:latin typeface="Calibri"/>
                          <a:ea typeface="Times New Roman"/>
                          <a:cs typeface="Times New Roman"/>
                        </a:rPr>
                        <a:t>United States</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667.57</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0.67</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Sri Lanka</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2055.62</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0.65</a:t>
                      </a:r>
                      <a:endParaRPr lang="en-IN" sz="1400">
                        <a:latin typeface="Calibri"/>
                        <a:ea typeface="Calibri"/>
                        <a:cs typeface="Times New Roman"/>
                      </a:endParaRPr>
                    </a:p>
                  </a:txBody>
                  <a:tcPr marL="68580" marR="68580" marT="0" marB="0" anchor="b"/>
                </a:tc>
              </a:tr>
              <a:tr h="232417">
                <a:tc>
                  <a:txBody>
                    <a:bodyPr/>
                    <a:lstStyle/>
                    <a:p>
                      <a:pPr>
                        <a:lnSpc>
                          <a:spcPct val="115000"/>
                        </a:lnSpc>
                        <a:spcAft>
                          <a:spcPts val="0"/>
                        </a:spcAft>
                      </a:pPr>
                      <a:r>
                        <a:rPr lang="en-IN" sz="1400">
                          <a:solidFill>
                            <a:srgbClr val="000000"/>
                          </a:solidFill>
                          <a:latin typeface="Calibri"/>
                          <a:ea typeface="Times New Roman"/>
                          <a:cs typeface="Times New Roman"/>
                        </a:rPr>
                        <a:t>Germany</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234.77</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0.23</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United States</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1992.5</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0.63</a:t>
                      </a:r>
                      <a:endParaRPr lang="en-IN" sz="1400">
                        <a:latin typeface="Calibri"/>
                        <a:ea typeface="Calibri"/>
                        <a:cs typeface="Times New Roman"/>
                      </a:endParaRPr>
                    </a:p>
                  </a:txBody>
                  <a:tcPr marL="68580" marR="68580" marT="0" marB="0" anchor="b"/>
                </a:tc>
              </a:tr>
              <a:tr h="452583">
                <a:tc>
                  <a:txBody>
                    <a:bodyPr/>
                    <a:lstStyle/>
                    <a:p>
                      <a:pPr>
                        <a:lnSpc>
                          <a:spcPct val="115000"/>
                        </a:lnSpc>
                        <a:spcAft>
                          <a:spcPts val="0"/>
                        </a:spcAft>
                      </a:pPr>
                      <a:r>
                        <a:rPr lang="en-IN" sz="1400">
                          <a:solidFill>
                            <a:srgbClr val="000000"/>
                          </a:solidFill>
                          <a:latin typeface="Calibri"/>
                          <a:ea typeface="Times New Roman"/>
                          <a:cs typeface="Times New Roman"/>
                        </a:rPr>
                        <a:t>Singapore</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154.87</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0.15</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United Arab Emirates</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1839.04</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0.58</a:t>
                      </a:r>
                      <a:endParaRPr lang="en-IN" sz="1400">
                        <a:latin typeface="Calibri"/>
                        <a:ea typeface="Calibri"/>
                        <a:cs typeface="Times New Roman"/>
                      </a:endParaRPr>
                    </a:p>
                  </a:txBody>
                  <a:tcPr marL="68580" marR="68580" marT="0" marB="0" anchor="b"/>
                </a:tc>
              </a:tr>
              <a:tr h="452583">
                <a:tc>
                  <a:txBody>
                    <a:bodyPr/>
                    <a:lstStyle/>
                    <a:p>
                      <a:pPr>
                        <a:lnSpc>
                          <a:spcPct val="115000"/>
                        </a:lnSpc>
                        <a:spcAft>
                          <a:spcPts val="0"/>
                        </a:spcAft>
                      </a:pPr>
                      <a:r>
                        <a:rPr lang="en-IN" sz="1400">
                          <a:solidFill>
                            <a:srgbClr val="000000"/>
                          </a:solidFill>
                          <a:latin typeface="Calibri"/>
                          <a:ea typeface="Times New Roman"/>
                          <a:cs typeface="Times New Roman"/>
                        </a:rPr>
                        <a:t>United Arab Emirates</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153.15</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0.15</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China</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757.6</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0.24</a:t>
                      </a:r>
                      <a:endParaRPr lang="en-IN" sz="1400">
                        <a:latin typeface="Calibri"/>
                        <a:ea typeface="Calibri"/>
                        <a:cs typeface="Times New Roman"/>
                      </a:endParaRPr>
                    </a:p>
                  </a:txBody>
                  <a:tcPr marL="68580" marR="68580" marT="0" marB="0" anchor="b"/>
                </a:tc>
              </a:tr>
              <a:tr h="452583">
                <a:tc>
                  <a:txBody>
                    <a:bodyPr/>
                    <a:lstStyle/>
                    <a:p>
                      <a:pPr>
                        <a:lnSpc>
                          <a:spcPct val="115000"/>
                        </a:lnSpc>
                        <a:spcAft>
                          <a:spcPts val="0"/>
                        </a:spcAft>
                      </a:pPr>
                      <a:r>
                        <a:rPr lang="en-IN" sz="1400">
                          <a:solidFill>
                            <a:srgbClr val="000000"/>
                          </a:solidFill>
                          <a:latin typeface="Calibri"/>
                          <a:ea typeface="Times New Roman"/>
                          <a:cs typeface="Times New Roman"/>
                        </a:rPr>
                        <a:t>United Kingdom</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141.78</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0.14</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Singapore</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683.93</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0.22</a:t>
                      </a:r>
                      <a:endParaRPr lang="en-IN" sz="1400">
                        <a:latin typeface="Calibri"/>
                        <a:ea typeface="Calibri"/>
                        <a:cs typeface="Times New Roman"/>
                      </a:endParaRPr>
                    </a:p>
                  </a:txBody>
                  <a:tcPr marL="68580" marR="68580" marT="0" marB="0" anchor="b"/>
                </a:tc>
              </a:tr>
              <a:tr h="452583">
                <a:tc>
                  <a:txBody>
                    <a:bodyPr/>
                    <a:lstStyle/>
                    <a:p>
                      <a:pPr>
                        <a:lnSpc>
                          <a:spcPct val="115000"/>
                        </a:lnSpc>
                        <a:spcAft>
                          <a:spcPts val="0"/>
                        </a:spcAft>
                      </a:pPr>
                      <a:r>
                        <a:rPr lang="en-IN" sz="1400">
                          <a:solidFill>
                            <a:srgbClr val="000000"/>
                          </a:solidFill>
                          <a:latin typeface="Calibri"/>
                          <a:ea typeface="Times New Roman"/>
                          <a:cs typeface="Times New Roman"/>
                        </a:rPr>
                        <a:t>Netherlands</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124.86</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0.12</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United Kingdom</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611.44</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0.19</a:t>
                      </a:r>
                      <a:endParaRPr lang="en-IN" sz="1400">
                        <a:latin typeface="Calibri"/>
                        <a:ea typeface="Calibri"/>
                        <a:cs typeface="Times New Roman"/>
                      </a:endParaRPr>
                    </a:p>
                  </a:txBody>
                  <a:tcPr marL="68580" marR="68580" marT="0" marB="0" anchor="b"/>
                </a:tc>
              </a:tr>
              <a:tr h="232417">
                <a:tc>
                  <a:txBody>
                    <a:bodyPr/>
                    <a:lstStyle/>
                    <a:p>
                      <a:pPr>
                        <a:lnSpc>
                          <a:spcPct val="115000"/>
                        </a:lnSpc>
                        <a:spcAft>
                          <a:spcPts val="0"/>
                        </a:spcAft>
                      </a:pPr>
                      <a:r>
                        <a:rPr lang="en-IN" sz="1400">
                          <a:solidFill>
                            <a:srgbClr val="000000"/>
                          </a:solidFill>
                          <a:latin typeface="Calibri"/>
                          <a:ea typeface="Times New Roman"/>
                          <a:cs typeface="Times New Roman"/>
                        </a:rPr>
                        <a:t>China</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101.93</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0.1</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France</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542.22</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0.17</a:t>
                      </a:r>
                      <a:endParaRPr lang="en-IN" sz="1400">
                        <a:latin typeface="Calibri"/>
                        <a:ea typeface="Calibri"/>
                        <a:cs typeface="Times New Roman"/>
                      </a:endParaRPr>
                    </a:p>
                  </a:txBody>
                  <a:tcPr marL="68580" marR="68580" marT="0" marB="0" anchor="b"/>
                </a:tc>
              </a:tr>
              <a:tr h="232417">
                <a:tc>
                  <a:txBody>
                    <a:bodyPr/>
                    <a:lstStyle/>
                    <a:p>
                      <a:pPr>
                        <a:lnSpc>
                          <a:spcPct val="115000"/>
                        </a:lnSpc>
                        <a:spcAft>
                          <a:spcPts val="0"/>
                        </a:spcAft>
                      </a:pPr>
                      <a:r>
                        <a:rPr lang="en-IN" sz="1400">
                          <a:solidFill>
                            <a:srgbClr val="000000"/>
                          </a:solidFill>
                          <a:latin typeface="Calibri"/>
                          <a:ea typeface="Times New Roman"/>
                          <a:cs typeface="Times New Roman"/>
                        </a:rPr>
                        <a:t>Italy</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64.83</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0.06</a:t>
                      </a:r>
                      <a:endParaRPr lang="en-IN" sz="1400" dirty="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solidFill>
                            <a:srgbClr val="000000"/>
                          </a:solidFill>
                          <a:latin typeface="Calibri"/>
                          <a:ea typeface="Times New Roman"/>
                          <a:cs typeface="Times New Roman"/>
                        </a:rPr>
                        <a:t>Germany</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532.39</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0.17</a:t>
                      </a:r>
                      <a:endParaRPr lang="en-IN" sz="1400">
                        <a:latin typeface="Calibri"/>
                        <a:ea typeface="Calibri"/>
                        <a:cs typeface="Times New Roman"/>
                      </a:endParaRPr>
                    </a:p>
                  </a:txBody>
                  <a:tcPr marL="68580" marR="68580" marT="0" marB="0" anchor="b"/>
                </a:tc>
              </a:tr>
              <a:tr h="232417">
                <a:tc>
                  <a:txBody>
                    <a:bodyPr/>
                    <a:lstStyle/>
                    <a:p>
                      <a:pPr>
                        <a:lnSpc>
                          <a:spcPct val="115000"/>
                        </a:lnSpc>
                        <a:spcAft>
                          <a:spcPts val="0"/>
                        </a:spcAft>
                      </a:pPr>
                      <a:r>
                        <a:rPr lang="en-IN" sz="1400">
                          <a:solidFill>
                            <a:srgbClr val="000000"/>
                          </a:solidFill>
                          <a:latin typeface="Calibri"/>
                          <a:ea typeface="Times New Roman"/>
                          <a:cs typeface="Times New Roman"/>
                        </a:rPr>
                        <a:t>France</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60.9</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0.06</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solidFill>
                            <a:srgbClr val="000000"/>
                          </a:solidFill>
                          <a:latin typeface="Calibri"/>
                          <a:ea typeface="Times New Roman"/>
                          <a:cs typeface="Times New Roman"/>
                        </a:rPr>
                        <a:t>Saudi Arabia</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423.73</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0.13</a:t>
                      </a:r>
                      <a:endParaRPr lang="en-IN" sz="1400">
                        <a:latin typeface="Calibri"/>
                        <a:ea typeface="Calibri"/>
                        <a:cs typeface="Times New Roman"/>
                      </a:endParaRPr>
                    </a:p>
                  </a:txBody>
                  <a:tcPr marL="68580" marR="68580" marT="0" marB="0" anchor="b"/>
                </a:tc>
              </a:tr>
              <a:tr h="232417">
                <a:tc>
                  <a:txBody>
                    <a:bodyPr/>
                    <a:lstStyle/>
                    <a:p>
                      <a:pPr>
                        <a:lnSpc>
                          <a:spcPct val="115000"/>
                        </a:lnSpc>
                        <a:spcAft>
                          <a:spcPts val="0"/>
                        </a:spcAft>
                      </a:pPr>
                      <a:r>
                        <a:rPr lang="en-IN" sz="1400">
                          <a:solidFill>
                            <a:srgbClr val="000000"/>
                          </a:solidFill>
                          <a:latin typeface="Calibri"/>
                          <a:ea typeface="Times New Roman"/>
                          <a:cs typeface="Times New Roman"/>
                        </a:rPr>
                        <a:t>Turkey</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60.03</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0.06</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dirty="0">
                          <a:solidFill>
                            <a:srgbClr val="000000"/>
                          </a:solidFill>
                          <a:latin typeface="Calibri"/>
                          <a:ea typeface="Times New Roman"/>
                          <a:cs typeface="Times New Roman"/>
                        </a:rPr>
                        <a:t>Turkey</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419.93</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0.13</a:t>
                      </a:r>
                      <a:endParaRPr lang="en-IN" sz="1400" dirty="0">
                        <a:latin typeface="Calibri"/>
                        <a:ea typeface="Calibri"/>
                        <a:cs typeface="Times New Roman"/>
                      </a:endParaRPr>
                    </a:p>
                  </a:txBody>
                  <a:tcPr marL="68580" marR="68580" marT="0" marB="0" anchor="b"/>
                </a:tc>
              </a:tr>
            </a:tbl>
          </a:graphicData>
        </a:graphic>
      </p:graphicFrame>
      <p:sp>
        <p:nvSpPr>
          <p:cNvPr id="7" name="Rectangle 6"/>
          <p:cNvSpPr/>
          <p:nvPr/>
        </p:nvSpPr>
        <p:spPr>
          <a:xfrm>
            <a:off x="1331640" y="5934670"/>
            <a:ext cx="7344816" cy="584775"/>
          </a:xfrm>
          <a:prstGeom prst="rect">
            <a:avLst/>
          </a:prstGeom>
        </p:spPr>
        <p:txBody>
          <a:bodyPr wrap="square">
            <a:spAutoFit/>
          </a:bodyPr>
          <a:lstStyle/>
          <a:p>
            <a:r>
              <a:rPr lang="en-US" sz="1600" dirty="0" smtClean="0"/>
              <a:t>Note: Relative Ranks of others in BICS: In 2005: SA (29), Brazil (15);  In 2014: SA (33),  Brazil (18)</a:t>
            </a:r>
            <a:endParaRPr lang="en-IN" sz="1600" dirty="0"/>
          </a:p>
        </p:txBody>
      </p:sp>
    </p:spTree>
    <p:extLst>
      <p:ext uri="{BB962C8B-B14F-4D97-AF65-F5344CB8AC3E}">
        <p14:creationId xmlns:p14="http://schemas.microsoft.com/office/powerpoint/2010/main" val="15339468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0"/>
            <a:ext cx="7406640" cy="908862"/>
          </a:xfrm>
        </p:spPr>
        <p:txBody>
          <a:bodyPr>
            <a:noAutofit/>
          </a:bodyPr>
          <a:lstStyle/>
          <a:p>
            <a:r>
              <a:rPr lang="en-IN" sz="2400" b="1" dirty="0" smtClean="0">
                <a:solidFill>
                  <a:srgbClr val="990000"/>
                </a:solidFill>
              </a:rPr>
              <a:t>China’s Top Ten Export Destinations for HTP in 2005 and 2014</a:t>
            </a:r>
            <a:endParaRPr lang="en-IN" sz="2400" dirty="0">
              <a:solidFill>
                <a:srgbClr val="990000"/>
              </a:solidFill>
            </a:endParaRPr>
          </a:p>
        </p:txBody>
      </p:sp>
      <p:sp>
        <p:nvSpPr>
          <p:cNvPr id="4" name="Rectangle 3"/>
          <p:cNvSpPr/>
          <p:nvPr/>
        </p:nvSpPr>
        <p:spPr>
          <a:xfrm>
            <a:off x="1331640" y="5805264"/>
            <a:ext cx="1527982" cy="276999"/>
          </a:xfrm>
          <a:prstGeom prst="rect">
            <a:avLst/>
          </a:prstGeom>
        </p:spPr>
        <p:txBody>
          <a:bodyPr wrap="none">
            <a:spAutoFit/>
          </a:bodyPr>
          <a:lstStyle/>
          <a:p>
            <a:r>
              <a:rPr lang="en-US" sz="1200" dirty="0" smtClean="0"/>
              <a:t>Source:  WITS Online</a:t>
            </a:r>
            <a:endParaRPr lang="en-IN" sz="1200" dirty="0"/>
          </a:p>
        </p:txBody>
      </p:sp>
      <p:sp>
        <p:nvSpPr>
          <p:cNvPr id="6" name="Slide Number Placeholder 5"/>
          <p:cNvSpPr>
            <a:spLocks noGrp="1"/>
          </p:cNvSpPr>
          <p:nvPr>
            <p:ph type="sldNum" sz="quarter" idx="12"/>
          </p:nvPr>
        </p:nvSpPr>
        <p:spPr/>
        <p:txBody>
          <a:bodyPr/>
          <a:lstStyle/>
          <a:p>
            <a:fld id="{7569D82A-A673-45F2-9ED4-E58C6EA15B1B}" type="slidenum">
              <a:rPr lang="en-IN" smtClean="0"/>
              <a:pPr/>
              <a:t>14</a:t>
            </a:fld>
            <a:endParaRPr lang="en-IN"/>
          </a:p>
        </p:txBody>
      </p:sp>
      <p:graphicFrame>
        <p:nvGraphicFramePr>
          <p:cNvPr id="5" name="Table 4"/>
          <p:cNvGraphicFramePr>
            <a:graphicFrameLocks noGrp="1"/>
          </p:cNvGraphicFramePr>
          <p:nvPr/>
        </p:nvGraphicFramePr>
        <p:xfrm>
          <a:off x="1331640" y="908720"/>
          <a:ext cx="7464150" cy="4846692"/>
        </p:xfrm>
        <a:graphic>
          <a:graphicData uri="http://schemas.openxmlformats.org/drawingml/2006/table">
            <a:tbl>
              <a:tblPr firstRow="1" bandRow="1">
                <a:tableStyleId>{5C22544A-7EE6-4342-B048-85BDC9FD1C3A}</a:tableStyleId>
              </a:tblPr>
              <a:tblGrid>
                <a:gridCol w="1244025"/>
                <a:gridCol w="1244025"/>
                <a:gridCol w="1244025"/>
                <a:gridCol w="1244025"/>
                <a:gridCol w="1244025"/>
                <a:gridCol w="1244025"/>
              </a:tblGrid>
              <a:tr h="450226">
                <a:tc gridSpan="3">
                  <a:txBody>
                    <a:bodyPr/>
                    <a:lstStyle/>
                    <a:p>
                      <a:pPr algn="ctr">
                        <a:lnSpc>
                          <a:spcPct val="115000"/>
                        </a:lnSpc>
                        <a:spcAft>
                          <a:spcPts val="0"/>
                        </a:spcAft>
                      </a:pPr>
                      <a:r>
                        <a:rPr lang="en-IN" sz="1400" b="1" dirty="0">
                          <a:solidFill>
                            <a:srgbClr val="000000"/>
                          </a:solidFill>
                          <a:latin typeface="Calibri"/>
                          <a:ea typeface="Times New Roman"/>
                          <a:cs typeface="Times New Roman"/>
                        </a:rPr>
                        <a:t>In the Year 2005</a:t>
                      </a:r>
                      <a:endParaRPr lang="en-IN" sz="1400" dirty="0">
                        <a:latin typeface="Calibri"/>
                        <a:ea typeface="Calibri"/>
                        <a:cs typeface="Times New Roman"/>
                      </a:endParaRPr>
                    </a:p>
                  </a:txBody>
                  <a:tcPr marL="68580" marR="68580" marT="0" marB="0"/>
                </a:tc>
                <a:tc hMerge="1">
                  <a:txBody>
                    <a:bodyPr/>
                    <a:lstStyle/>
                    <a:p>
                      <a:endParaRPr lang="en-IN"/>
                    </a:p>
                  </a:txBody>
                  <a:tcPr/>
                </a:tc>
                <a:tc hMerge="1">
                  <a:txBody>
                    <a:bodyPr/>
                    <a:lstStyle/>
                    <a:p>
                      <a:endParaRPr lang="en-IN"/>
                    </a:p>
                  </a:txBody>
                  <a:tcPr/>
                </a:tc>
                <a:tc gridSpan="3">
                  <a:txBody>
                    <a:bodyPr/>
                    <a:lstStyle/>
                    <a:p>
                      <a:pPr algn="ctr">
                        <a:lnSpc>
                          <a:spcPct val="115000"/>
                        </a:lnSpc>
                        <a:spcAft>
                          <a:spcPts val="0"/>
                        </a:spcAft>
                      </a:pPr>
                      <a:r>
                        <a:rPr lang="en-IN" sz="1400" b="1">
                          <a:solidFill>
                            <a:srgbClr val="000000"/>
                          </a:solidFill>
                          <a:latin typeface="Calibri"/>
                          <a:ea typeface="Times New Roman"/>
                          <a:cs typeface="Times New Roman"/>
                        </a:rPr>
                        <a:t>In the Year 2014</a:t>
                      </a:r>
                      <a:endParaRPr lang="en-IN" sz="1400">
                        <a:latin typeface="Calibri"/>
                        <a:ea typeface="Calibri"/>
                        <a:cs typeface="Times New Roman"/>
                      </a:endParaRPr>
                    </a:p>
                  </a:txBody>
                  <a:tcPr marL="68580" marR="68580" marT="0" marB="0"/>
                </a:tc>
                <a:tc hMerge="1">
                  <a:txBody>
                    <a:bodyPr/>
                    <a:lstStyle/>
                    <a:p>
                      <a:endParaRPr lang="en-IN"/>
                    </a:p>
                  </a:txBody>
                  <a:tcPr/>
                </a:tc>
                <a:tc hMerge="1">
                  <a:txBody>
                    <a:bodyPr/>
                    <a:lstStyle/>
                    <a:p>
                      <a:endParaRPr lang="en-IN"/>
                    </a:p>
                  </a:txBody>
                  <a:tcPr/>
                </a:tc>
              </a:tr>
              <a:tr h="905117">
                <a:tc>
                  <a:txBody>
                    <a:bodyPr/>
                    <a:lstStyle/>
                    <a:p>
                      <a:pPr algn="ctr">
                        <a:lnSpc>
                          <a:spcPct val="115000"/>
                        </a:lnSpc>
                        <a:spcAft>
                          <a:spcPts val="0"/>
                        </a:spcAft>
                      </a:pPr>
                      <a:r>
                        <a:rPr lang="en-IN" sz="1400" b="1">
                          <a:solidFill>
                            <a:srgbClr val="000000"/>
                          </a:solidFill>
                          <a:latin typeface="Calibri"/>
                          <a:ea typeface="Times New Roman"/>
                          <a:cs typeface="Times New Roman"/>
                        </a:rPr>
                        <a:t>Countries</a:t>
                      </a:r>
                      <a:endParaRPr lang="en-IN" sz="1400">
                        <a:latin typeface="Calibri"/>
                        <a:ea typeface="Calibri"/>
                        <a:cs typeface="Times New Roman"/>
                      </a:endParaRPr>
                    </a:p>
                  </a:txBody>
                  <a:tcPr marL="68580" marR="68580" marT="0" marB="0"/>
                </a:tc>
                <a:tc>
                  <a:txBody>
                    <a:bodyPr/>
                    <a:lstStyle/>
                    <a:p>
                      <a:pPr algn="ctr">
                        <a:lnSpc>
                          <a:spcPct val="115000"/>
                        </a:lnSpc>
                        <a:spcAft>
                          <a:spcPts val="0"/>
                        </a:spcAft>
                      </a:pPr>
                      <a:r>
                        <a:rPr lang="en-IN" sz="1400" b="1">
                          <a:solidFill>
                            <a:srgbClr val="000000"/>
                          </a:solidFill>
                          <a:latin typeface="Calibri"/>
                          <a:ea typeface="Times New Roman"/>
                          <a:cs typeface="Times New Roman"/>
                        </a:rPr>
                        <a:t>Export Value in US $ million</a:t>
                      </a:r>
                      <a:endParaRPr lang="en-IN" sz="1400">
                        <a:latin typeface="Calibri"/>
                        <a:ea typeface="Calibri"/>
                        <a:cs typeface="Times New Roman"/>
                      </a:endParaRPr>
                    </a:p>
                  </a:txBody>
                  <a:tcPr marL="68580" marR="68580" marT="0" marB="0"/>
                </a:tc>
                <a:tc>
                  <a:txBody>
                    <a:bodyPr/>
                    <a:lstStyle/>
                    <a:p>
                      <a:pPr algn="ctr">
                        <a:lnSpc>
                          <a:spcPct val="115000"/>
                        </a:lnSpc>
                        <a:spcAft>
                          <a:spcPts val="0"/>
                        </a:spcAft>
                      </a:pPr>
                      <a:r>
                        <a:rPr lang="en-IN" sz="1400" b="1" dirty="0">
                          <a:solidFill>
                            <a:srgbClr val="000000"/>
                          </a:solidFill>
                          <a:latin typeface="Calibri"/>
                          <a:ea typeface="Times New Roman"/>
                          <a:cs typeface="Times New Roman"/>
                        </a:rPr>
                        <a:t>Percentage share of China’s Total Exports</a:t>
                      </a:r>
                      <a:endParaRPr lang="en-IN" sz="1400" dirty="0">
                        <a:latin typeface="Calibri"/>
                        <a:ea typeface="Calibri"/>
                        <a:cs typeface="Times New Roman"/>
                      </a:endParaRPr>
                    </a:p>
                  </a:txBody>
                  <a:tcPr marL="68580" marR="68580" marT="0" marB="0"/>
                </a:tc>
                <a:tc>
                  <a:txBody>
                    <a:bodyPr/>
                    <a:lstStyle/>
                    <a:p>
                      <a:pPr algn="ctr">
                        <a:lnSpc>
                          <a:spcPct val="115000"/>
                        </a:lnSpc>
                        <a:spcAft>
                          <a:spcPts val="0"/>
                        </a:spcAft>
                      </a:pPr>
                      <a:r>
                        <a:rPr lang="en-IN" sz="1400" b="1">
                          <a:solidFill>
                            <a:srgbClr val="000000"/>
                          </a:solidFill>
                          <a:latin typeface="Calibri"/>
                          <a:ea typeface="Times New Roman"/>
                          <a:cs typeface="Times New Roman"/>
                        </a:rPr>
                        <a:t>Countries</a:t>
                      </a:r>
                      <a:endParaRPr lang="en-IN" sz="1400">
                        <a:latin typeface="Calibri"/>
                        <a:ea typeface="Calibri"/>
                        <a:cs typeface="Times New Roman"/>
                      </a:endParaRPr>
                    </a:p>
                  </a:txBody>
                  <a:tcPr marL="68580" marR="68580" marT="0" marB="0"/>
                </a:tc>
                <a:tc>
                  <a:txBody>
                    <a:bodyPr/>
                    <a:lstStyle/>
                    <a:p>
                      <a:pPr algn="ctr">
                        <a:lnSpc>
                          <a:spcPct val="115000"/>
                        </a:lnSpc>
                        <a:spcAft>
                          <a:spcPts val="0"/>
                        </a:spcAft>
                      </a:pPr>
                      <a:r>
                        <a:rPr lang="en-IN" sz="1400" b="1">
                          <a:solidFill>
                            <a:srgbClr val="000000"/>
                          </a:solidFill>
                          <a:latin typeface="Calibri"/>
                          <a:ea typeface="Times New Roman"/>
                          <a:cs typeface="Times New Roman"/>
                        </a:rPr>
                        <a:t>Export Value in US $ million</a:t>
                      </a:r>
                      <a:endParaRPr lang="en-IN" sz="1400">
                        <a:latin typeface="Calibri"/>
                        <a:ea typeface="Calibri"/>
                        <a:cs typeface="Times New Roman"/>
                      </a:endParaRPr>
                    </a:p>
                  </a:txBody>
                  <a:tcPr marL="68580" marR="68580" marT="0" marB="0"/>
                </a:tc>
                <a:tc>
                  <a:txBody>
                    <a:bodyPr/>
                    <a:lstStyle/>
                    <a:p>
                      <a:pPr algn="ctr">
                        <a:lnSpc>
                          <a:spcPct val="115000"/>
                        </a:lnSpc>
                        <a:spcAft>
                          <a:spcPts val="0"/>
                        </a:spcAft>
                      </a:pPr>
                      <a:r>
                        <a:rPr lang="en-IN" sz="1400" b="1">
                          <a:solidFill>
                            <a:srgbClr val="000000"/>
                          </a:solidFill>
                          <a:latin typeface="Calibri"/>
                          <a:ea typeface="Times New Roman"/>
                          <a:cs typeface="Times New Roman"/>
                        </a:rPr>
                        <a:t>Percentage share of China’s Total Exports</a:t>
                      </a:r>
                      <a:endParaRPr lang="en-IN" sz="1400">
                        <a:latin typeface="Calibri"/>
                        <a:ea typeface="Calibri"/>
                        <a:cs typeface="Times New Roman"/>
                      </a:endParaRPr>
                    </a:p>
                  </a:txBody>
                  <a:tcPr marL="68580" marR="68580" marT="0" marB="0"/>
                </a:tc>
              </a:tr>
              <a:tr h="445813">
                <a:tc>
                  <a:txBody>
                    <a:bodyPr/>
                    <a:lstStyle/>
                    <a:p>
                      <a:pPr>
                        <a:lnSpc>
                          <a:spcPct val="115000"/>
                        </a:lnSpc>
                        <a:spcAft>
                          <a:spcPts val="0"/>
                        </a:spcAft>
                      </a:pPr>
                      <a:r>
                        <a:rPr lang="en-IN" sz="1400">
                          <a:solidFill>
                            <a:srgbClr val="000000"/>
                          </a:solidFill>
                          <a:latin typeface="Calibri"/>
                          <a:ea typeface="Times New Roman"/>
                          <a:cs typeface="Times New Roman"/>
                        </a:rPr>
                        <a:t>Hong Kong, China</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62805.02</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8.24</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Hong Kong, China</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193153.20</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8.25</a:t>
                      </a:r>
                      <a:endParaRPr lang="en-IN" sz="1400">
                        <a:latin typeface="Calibri"/>
                        <a:ea typeface="Calibri"/>
                        <a:cs typeface="Times New Roman"/>
                      </a:endParaRPr>
                    </a:p>
                  </a:txBody>
                  <a:tcPr marL="68580" marR="68580" marT="0" marB="0" anchor="b"/>
                </a:tc>
              </a:tr>
              <a:tr h="256988">
                <a:tc>
                  <a:txBody>
                    <a:bodyPr/>
                    <a:lstStyle/>
                    <a:p>
                      <a:pPr>
                        <a:lnSpc>
                          <a:spcPct val="115000"/>
                        </a:lnSpc>
                        <a:spcAft>
                          <a:spcPts val="0"/>
                        </a:spcAft>
                      </a:pPr>
                      <a:r>
                        <a:rPr lang="en-IN" sz="1400">
                          <a:solidFill>
                            <a:srgbClr val="000000"/>
                          </a:solidFill>
                          <a:latin typeface="Calibri"/>
                          <a:ea typeface="Times New Roman"/>
                          <a:cs typeface="Times New Roman"/>
                        </a:rPr>
                        <a:t>United States</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55354.46</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7.26</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United States</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143992.71</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6.15</a:t>
                      </a:r>
                      <a:endParaRPr lang="en-IN" sz="1400">
                        <a:latin typeface="Calibri"/>
                        <a:ea typeface="Calibri"/>
                        <a:cs typeface="Times New Roman"/>
                      </a:endParaRPr>
                    </a:p>
                  </a:txBody>
                  <a:tcPr marL="68580" marR="68580" marT="0" marB="0" anchor="b"/>
                </a:tc>
              </a:tr>
              <a:tr h="256988">
                <a:tc>
                  <a:txBody>
                    <a:bodyPr/>
                    <a:lstStyle/>
                    <a:p>
                      <a:pPr>
                        <a:lnSpc>
                          <a:spcPct val="115000"/>
                        </a:lnSpc>
                        <a:spcAft>
                          <a:spcPts val="0"/>
                        </a:spcAft>
                      </a:pPr>
                      <a:r>
                        <a:rPr lang="en-IN" sz="1400">
                          <a:solidFill>
                            <a:srgbClr val="000000"/>
                          </a:solidFill>
                          <a:latin typeface="Calibri"/>
                          <a:ea typeface="Times New Roman"/>
                          <a:cs typeface="Times New Roman"/>
                        </a:rPr>
                        <a:t>Japan</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21960.07</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2.88</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Japan</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44198.51</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1.89</a:t>
                      </a:r>
                      <a:endParaRPr lang="en-IN" sz="1400">
                        <a:latin typeface="Calibri"/>
                        <a:ea typeface="Calibri"/>
                        <a:cs typeface="Times New Roman"/>
                      </a:endParaRPr>
                    </a:p>
                  </a:txBody>
                  <a:tcPr marL="68580" marR="68580" marT="0" marB="0" anchor="b"/>
                </a:tc>
              </a:tr>
              <a:tr h="256988">
                <a:tc>
                  <a:txBody>
                    <a:bodyPr/>
                    <a:lstStyle/>
                    <a:p>
                      <a:pPr>
                        <a:lnSpc>
                          <a:spcPct val="115000"/>
                        </a:lnSpc>
                        <a:spcAft>
                          <a:spcPts val="0"/>
                        </a:spcAft>
                      </a:pPr>
                      <a:r>
                        <a:rPr lang="en-IN" sz="1400">
                          <a:solidFill>
                            <a:srgbClr val="000000"/>
                          </a:solidFill>
                          <a:latin typeface="Calibri"/>
                          <a:ea typeface="Times New Roman"/>
                          <a:cs typeface="Times New Roman"/>
                        </a:rPr>
                        <a:t>Germany</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14775</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1.94</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US" sz="1400" dirty="0" smtClean="0">
                          <a:solidFill>
                            <a:srgbClr val="000000"/>
                          </a:solidFill>
                          <a:latin typeface="Calibri"/>
                          <a:ea typeface="Calibri"/>
                          <a:cs typeface="Times New Roman"/>
                        </a:rPr>
                        <a:t>South</a:t>
                      </a:r>
                      <a:r>
                        <a:rPr lang="en-US" sz="1400" baseline="0" dirty="0" smtClean="0">
                          <a:solidFill>
                            <a:srgbClr val="000000"/>
                          </a:solidFill>
                          <a:latin typeface="Calibri"/>
                          <a:ea typeface="Calibri"/>
                          <a:cs typeface="Times New Roman"/>
                        </a:rPr>
                        <a:t> Korea</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40515.95</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1.73</a:t>
                      </a:r>
                      <a:endParaRPr lang="en-IN" sz="1400">
                        <a:latin typeface="Calibri"/>
                        <a:ea typeface="Calibri"/>
                        <a:cs typeface="Times New Roman"/>
                      </a:endParaRPr>
                    </a:p>
                  </a:txBody>
                  <a:tcPr marL="68580" marR="68580" marT="0" marB="0" anchor="b"/>
                </a:tc>
              </a:tr>
              <a:tr h="256988">
                <a:tc>
                  <a:txBody>
                    <a:bodyPr/>
                    <a:lstStyle/>
                    <a:p>
                      <a:pPr>
                        <a:lnSpc>
                          <a:spcPct val="115000"/>
                        </a:lnSpc>
                        <a:spcAft>
                          <a:spcPts val="0"/>
                        </a:spcAft>
                      </a:pPr>
                      <a:r>
                        <a:rPr lang="en-IN" sz="1400">
                          <a:solidFill>
                            <a:srgbClr val="000000"/>
                          </a:solidFill>
                          <a:latin typeface="Calibri"/>
                          <a:ea typeface="Times New Roman"/>
                          <a:cs typeface="Times New Roman"/>
                        </a:rPr>
                        <a:t>Netherlands</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14055.79</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1.84</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Netherlands</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35266.89</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1.51</a:t>
                      </a:r>
                      <a:endParaRPr lang="en-IN" sz="1400">
                        <a:latin typeface="Calibri"/>
                        <a:ea typeface="Calibri"/>
                        <a:cs typeface="Times New Roman"/>
                      </a:endParaRPr>
                    </a:p>
                  </a:txBody>
                  <a:tcPr marL="68580" marR="68580" marT="0" marB="0" anchor="b"/>
                </a:tc>
              </a:tr>
              <a:tr h="256988">
                <a:tc>
                  <a:txBody>
                    <a:bodyPr/>
                    <a:lstStyle/>
                    <a:p>
                      <a:pPr>
                        <a:lnSpc>
                          <a:spcPct val="115000"/>
                        </a:lnSpc>
                        <a:spcAft>
                          <a:spcPts val="0"/>
                        </a:spcAft>
                      </a:pPr>
                      <a:r>
                        <a:rPr lang="en-IN" sz="1400" dirty="0" smtClean="0">
                          <a:solidFill>
                            <a:srgbClr val="000000"/>
                          </a:solidFill>
                          <a:latin typeface="Calibri"/>
                          <a:ea typeface="Times New Roman"/>
                          <a:cs typeface="Times New Roman"/>
                        </a:rPr>
                        <a:t>South Korea</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8883.99</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1.17</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Germany</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23664.33</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1.01</a:t>
                      </a:r>
                      <a:endParaRPr lang="en-IN" sz="1400">
                        <a:latin typeface="Calibri"/>
                        <a:ea typeface="Calibri"/>
                        <a:cs typeface="Times New Roman"/>
                      </a:endParaRPr>
                    </a:p>
                  </a:txBody>
                  <a:tcPr marL="68580" marR="68580" marT="0" marB="0" anchor="b"/>
                </a:tc>
              </a:tr>
              <a:tr h="445813">
                <a:tc>
                  <a:txBody>
                    <a:bodyPr/>
                    <a:lstStyle/>
                    <a:p>
                      <a:pPr>
                        <a:lnSpc>
                          <a:spcPct val="115000"/>
                        </a:lnSpc>
                        <a:spcAft>
                          <a:spcPts val="0"/>
                        </a:spcAft>
                      </a:pPr>
                      <a:r>
                        <a:rPr lang="en-IN" sz="1400">
                          <a:solidFill>
                            <a:srgbClr val="000000"/>
                          </a:solidFill>
                          <a:latin typeface="Calibri"/>
                          <a:ea typeface="Times New Roman"/>
                          <a:cs typeface="Times New Roman"/>
                        </a:rPr>
                        <a:t>Singapore</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8307.6</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1.09</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Other Asia, nes</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20590.88</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0.88</a:t>
                      </a:r>
                      <a:endParaRPr lang="en-IN" sz="1400">
                        <a:latin typeface="Calibri"/>
                        <a:ea typeface="Calibri"/>
                        <a:cs typeface="Times New Roman"/>
                      </a:endParaRPr>
                    </a:p>
                  </a:txBody>
                  <a:tcPr marL="68580" marR="68580" marT="0" marB="0" anchor="b"/>
                </a:tc>
              </a:tr>
              <a:tr h="445813">
                <a:tc>
                  <a:txBody>
                    <a:bodyPr/>
                    <a:lstStyle/>
                    <a:p>
                      <a:pPr>
                        <a:lnSpc>
                          <a:spcPct val="115000"/>
                        </a:lnSpc>
                        <a:spcAft>
                          <a:spcPts val="0"/>
                        </a:spcAft>
                      </a:pPr>
                      <a:r>
                        <a:rPr lang="en-IN" sz="1400">
                          <a:solidFill>
                            <a:srgbClr val="000000"/>
                          </a:solidFill>
                          <a:latin typeface="Calibri"/>
                          <a:ea typeface="Times New Roman"/>
                          <a:cs typeface="Times New Roman"/>
                        </a:rPr>
                        <a:t>Other Asia, nes</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6615.14</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0.87</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Singapore</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16056.51</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0.69</a:t>
                      </a:r>
                      <a:endParaRPr lang="en-IN" sz="1400">
                        <a:latin typeface="Calibri"/>
                        <a:ea typeface="Calibri"/>
                        <a:cs typeface="Times New Roman"/>
                      </a:endParaRPr>
                    </a:p>
                  </a:txBody>
                  <a:tcPr marL="68580" marR="68580" marT="0" marB="0" anchor="b"/>
                </a:tc>
              </a:tr>
              <a:tr h="256988">
                <a:tc>
                  <a:txBody>
                    <a:bodyPr/>
                    <a:lstStyle/>
                    <a:p>
                      <a:pPr>
                        <a:lnSpc>
                          <a:spcPct val="115000"/>
                        </a:lnSpc>
                        <a:spcAft>
                          <a:spcPts val="0"/>
                        </a:spcAft>
                      </a:pPr>
                      <a:r>
                        <a:rPr lang="en-IN" sz="1400">
                          <a:solidFill>
                            <a:srgbClr val="000000"/>
                          </a:solidFill>
                          <a:latin typeface="Calibri"/>
                          <a:ea typeface="Times New Roman"/>
                          <a:cs typeface="Times New Roman"/>
                        </a:rPr>
                        <a:t>Malaysia</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5479.77</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0.72</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India</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14804.07</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0.63</a:t>
                      </a:r>
                      <a:endParaRPr lang="en-IN" sz="1400">
                        <a:latin typeface="Calibri"/>
                        <a:ea typeface="Calibri"/>
                        <a:cs typeface="Times New Roman"/>
                      </a:endParaRPr>
                    </a:p>
                  </a:txBody>
                  <a:tcPr marL="68580" marR="68580" marT="0" marB="0" anchor="b"/>
                </a:tc>
              </a:tr>
              <a:tr h="445813">
                <a:tc>
                  <a:txBody>
                    <a:bodyPr/>
                    <a:lstStyle/>
                    <a:p>
                      <a:pPr>
                        <a:lnSpc>
                          <a:spcPct val="115000"/>
                        </a:lnSpc>
                        <a:spcAft>
                          <a:spcPts val="0"/>
                        </a:spcAft>
                      </a:pPr>
                      <a:r>
                        <a:rPr lang="en-IN" sz="1400" dirty="0">
                          <a:solidFill>
                            <a:srgbClr val="000000"/>
                          </a:solidFill>
                          <a:latin typeface="Calibri"/>
                          <a:ea typeface="Times New Roman"/>
                          <a:cs typeface="Times New Roman"/>
                        </a:rPr>
                        <a:t>United Kingdom</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5117.83</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0.67</a:t>
                      </a:r>
                      <a:endParaRPr lang="en-IN" sz="1400">
                        <a:latin typeface="Calibri"/>
                        <a:ea typeface="Calibri"/>
                        <a:cs typeface="Times New Roman"/>
                      </a:endParaRPr>
                    </a:p>
                  </a:txBody>
                  <a:tcPr marL="68580" marR="68580" marT="0" marB="0" anchor="b"/>
                </a:tc>
                <a:tc>
                  <a:txBody>
                    <a:bodyPr/>
                    <a:lstStyle/>
                    <a:p>
                      <a:pPr>
                        <a:lnSpc>
                          <a:spcPct val="115000"/>
                        </a:lnSpc>
                        <a:spcAft>
                          <a:spcPts val="0"/>
                        </a:spcAft>
                      </a:pPr>
                      <a:r>
                        <a:rPr lang="en-IN" sz="1400">
                          <a:solidFill>
                            <a:srgbClr val="000000"/>
                          </a:solidFill>
                          <a:latin typeface="Calibri"/>
                          <a:ea typeface="Times New Roman"/>
                          <a:cs typeface="Times New Roman"/>
                        </a:rPr>
                        <a:t>United Kingdom</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13950.97</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0.60</a:t>
                      </a:r>
                      <a:endParaRPr lang="en-IN" sz="1400" dirty="0">
                        <a:latin typeface="Calibri"/>
                        <a:ea typeface="Calibri"/>
                        <a:cs typeface="Times New Roman"/>
                      </a:endParaRPr>
                    </a:p>
                  </a:txBody>
                  <a:tcPr marL="68580" marR="68580" marT="0" marB="0" anchor="b"/>
                </a:tc>
              </a:tr>
            </a:tbl>
          </a:graphicData>
        </a:graphic>
      </p:graphicFrame>
      <p:sp>
        <p:nvSpPr>
          <p:cNvPr id="8" name="TextBox 7"/>
          <p:cNvSpPr txBox="1"/>
          <p:nvPr/>
        </p:nvSpPr>
        <p:spPr>
          <a:xfrm>
            <a:off x="1403648" y="6021288"/>
            <a:ext cx="7272808" cy="584775"/>
          </a:xfrm>
          <a:prstGeom prst="rect">
            <a:avLst/>
          </a:prstGeom>
          <a:noFill/>
        </p:spPr>
        <p:txBody>
          <a:bodyPr wrap="square" rtlCol="0">
            <a:spAutoFit/>
          </a:bodyPr>
          <a:lstStyle/>
          <a:p>
            <a:r>
              <a:rPr lang="en-US" dirty="0" smtClean="0"/>
              <a:t>Note: </a:t>
            </a:r>
            <a:r>
              <a:rPr lang="en-US" sz="1400" dirty="0" smtClean="0"/>
              <a:t>Relative Ranks of others in BICS: In 2005: SA (33), Brazil (24), India (12);  In 2014: SA (30),  Brazil (16)</a:t>
            </a:r>
            <a:endParaRPr lang="en-IN" sz="1400" dirty="0"/>
          </a:p>
        </p:txBody>
      </p:sp>
    </p:spTree>
    <p:extLst>
      <p:ext uri="{BB962C8B-B14F-4D97-AF65-F5344CB8AC3E}">
        <p14:creationId xmlns:p14="http://schemas.microsoft.com/office/powerpoint/2010/main" val="24644604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9632" y="0"/>
            <a:ext cx="7406640" cy="908720"/>
          </a:xfrm>
        </p:spPr>
        <p:txBody>
          <a:bodyPr>
            <a:noAutofit/>
          </a:bodyPr>
          <a:lstStyle/>
          <a:p>
            <a:r>
              <a:rPr lang="en-IN" sz="2400" b="1" dirty="0" smtClean="0">
                <a:solidFill>
                  <a:srgbClr val="990000"/>
                </a:solidFill>
              </a:rPr>
              <a:t>South Africa’s Top Ten Export Destinations for HTP in 2005 and 2014</a:t>
            </a:r>
            <a:endParaRPr lang="en-IN" sz="2400" dirty="0">
              <a:solidFill>
                <a:srgbClr val="990000"/>
              </a:solidFill>
            </a:endParaRPr>
          </a:p>
        </p:txBody>
      </p:sp>
      <p:sp>
        <p:nvSpPr>
          <p:cNvPr id="4" name="Rectangle 3"/>
          <p:cNvSpPr/>
          <p:nvPr/>
        </p:nvSpPr>
        <p:spPr>
          <a:xfrm>
            <a:off x="1259632" y="6021288"/>
            <a:ext cx="1527982" cy="276999"/>
          </a:xfrm>
          <a:prstGeom prst="rect">
            <a:avLst/>
          </a:prstGeom>
        </p:spPr>
        <p:txBody>
          <a:bodyPr wrap="none">
            <a:spAutoFit/>
          </a:bodyPr>
          <a:lstStyle/>
          <a:p>
            <a:r>
              <a:rPr lang="en-US" sz="1200" dirty="0" smtClean="0"/>
              <a:t>Source:  WITS Online</a:t>
            </a:r>
            <a:endParaRPr lang="en-IN" sz="1200" dirty="0"/>
          </a:p>
        </p:txBody>
      </p:sp>
      <p:sp>
        <p:nvSpPr>
          <p:cNvPr id="6" name="Slide Number Placeholder 5"/>
          <p:cNvSpPr>
            <a:spLocks noGrp="1"/>
          </p:cNvSpPr>
          <p:nvPr>
            <p:ph type="sldNum" sz="quarter" idx="12"/>
          </p:nvPr>
        </p:nvSpPr>
        <p:spPr/>
        <p:txBody>
          <a:bodyPr/>
          <a:lstStyle/>
          <a:p>
            <a:fld id="{7569D82A-A673-45F2-9ED4-E58C6EA15B1B}" type="slidenum">
              <a:rPr lang="en-IN" smtClean="0"/>
              <a:pPr/>
              <a:t>15</a:t>
            </a:fld>
            <a:endParaRPr lang="en-IN"/>
          </a:p>
        </p:txBody>
      </p:sp>
      <p:graphicFrame>
        <p:nvGraphicFramePr>
          <p:cNvPr id="5" name="Table 4"/>
          <p:cNvGraphicFramePr>
            <a:graphicFrameLocks noGrp="1"/>
          </p:cNvGraphicFramePr>
          <p:nvPr/>
        </p:nvGraphicFramePr>
        <p:xfrm>
          <a:off x="1259632" y="980728"/>
          <a:ext cx="7488834" cy="4975218"/>
        </p:xfrm>
        <a:graphic>
          <a:graphicData uri="http://schemas.openxmlformats.org/drawingml/2006/table">
            <a:tbl>
              <a:tblPr firstRow="1" bandRow="1">
                <a:tableStyleId>{5C22544A-7EE6-4342-B048-85BDC9FD1C3A}</a:tableStyleId>
              </a:tblPr>
              <a:tblGrid>
                <a:gridCol w="1248139"/>
                <a:gridCol w="1248139"/>
                <a:gridCol w="1248139"/>
                <a:gridCol w="1248139"/>
                <a:gridCol w="1248139"/>
                <a:gridCol w="1248139"/>
              </a:tblGrid>
              <a:tr h="354344">
                <a:tc gridSpan="3">
                  <a:txBody>
                    <a:bodyPr/>
                    <a:lstStyle/>
                    <a:p>
                      <a:pPr algn="ctr">
                        <a:lnSpc>
                          <a:spcPct val="115000"/>
                        </a:lnSpc>
                        <a:spcAft>
                          <a:spcPts val="0"/>
                        </a:spcAft>
                      </a:pPr>
                      <a:r>
                        <a:rPr lang="en-IN" sz="1400" b="1" dirty="0">
                          <a:solidFill>
                            <a:srgbClr val="000000"/>
                          </a:solidFill>
                          <a:latin typeface="Calibri"/>
                          <a:ea typeface="Times New Roman"/>
                          <a:cs typeface="Times New Roman"/>
                        </a:rPr>
                        <a:t>In the Year 2005</a:t>
                      </a:r>
                      <a:endParaRPr lang="en-IN" sz="1400" dirty="0">
                        <a:latin typeface="Calibri"/>
                        <a:ea typeface="Calibri"/>
                        <a:cs typeface="Times New Roman"/>
                      </a:endParaRPr>
                    </a:p>
                  </a:txBody>
                  <a:tcPr marL="68580" marR="68580" marT="0" marB="0" anchor="b"/>
                </a:tc>
                <a:tc hMerge="1">
                  <a:txBody>
                    <a:bodyPr/>
                    <a:lstStyle/>
                    <a:p>
                      <a:endParaRPr lang="en-IN"/>
                    </a:p>
                  </a:txBody>
                  <a:tcPr/>
                </a:tc>
                <a:tc hMerge="1">
                  <a:txBody>
                    <a:bodyPr/>
                    <a:lstStyle/>
                    <a:p>
                      <a:endParaRPr lang="en-IN"/>
                    </a:p>
                  </a:txBody>
                  <a:tcPr/>
                </a:tc>
                <a:tc gridSpan="3">
                  <a:txBody>
                    <a:bodyPr/>
                    <a:lstStyle/>
                    <a:p>
                      <a:pPr algn="ctr">
                        <a:lnSpc>
                          <a:spcPct val="115000"/>
                        </a:lnSpc>
                        <a:spcAft>
                          <a:spcPts val="0"/>
                        </a:spcAft>
                      </a:pPr>
                      <a:r>
                        <a:rPr lang="en-IN" sz="1400" b="1">
                          <a:solidFill>
                            <a:srgbClr val="000000"/>
                          </a:solidFill>
                          <a:latin typeface="Calibri"/>
                          <a:ea typeface="Times New Roman"/>
                          <a:cs typeface="Times New Roman"/>
                        </a:rPr>
                        <a:t>In the Year 2014</a:t>
                      </a:r>
                      <a:endParaRPr lang="en-IN" sz="1400">
                        <a:latin typeface="Calibri"/>
                        <a:ea typeface="Calibri"/>
                        <a:cs typeface="Times New Roman"/>
                      </a:endParaRPr>
                    </a:p>
                  </a:txBody>
                  <a:tcPr marL="68580" marR="68580" marT="0" marB="0" anchor="b"/>
                </a:tc>
                <a:tc hMerge="1">
                  <a:txBody>
                    <a:bodyPr/>
                    <a:lstStyle/>
                    <a:p>
                      <a:endParaRPr lang="en-IN"/>
                    </a:p>
                  </a:txBody>
                  <a:tcPr/>
                </a:tc>
                <a:tc hMerge="1">
                  <a:txBody>
                    <a:bodyPr/>
                    <a:lstStyle/>
                    <a:p>
                      <a:endParaRPr lang="en-IN"/>
                    </a:p>
                  </a:txBody>
                  <a:tcPr/>
                </a:tc>
              </a:tr>
              <a:tr h="552632">
                <a:tc>
                  <a:txBody>
                    <a:bodyPr/>
                    <a:lstStyle/>
                    <a:p>
                      <a:pPr algn="ctr">
                        <a:lnSpc>
                          <a:spcPct val="115000"/>
                        </a:lnSpc>
                        <a:spcAft>
                          <a:spcPts val="0"/>
                        </a:spcAft>
                      </a:pPr>
                      <a:r>
                        <a:rPr lang="en-IN" sz="1400" b="1" dirty="0">
                          <a:solidFill>
                            <a:srgbClr val="000000"/>
                          </a:solidFill>
                          <a:latin typeface="Calibri"/>
                          <a:ea typeface="Times New Roman"/>
                          <a:cs typeface="Times New Roman"/>
                        </a:rPr>
                        <a:t>Countries</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dirty="0">
                          <a:solidFill>
                            <a:srgbClr val="000000"/>
                          </a:solidFill>
                          <a:latin typeface="Calibri"/>
                          <a:ea typeface="Times New Roman"/>
                          <a:cs typeface="Times New Roman"/>
                        </a:rPr>
                        <a:t>Export Value in US $ million</a:t>
                      </a:r>
                      <a:endParaRPr lang="en-IN" sz="1400" dirty="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a:solidFill>
                            <a:srgbClr val="000000"/>
                          </a:solidFill>
                          <a:latin typeface="Calibri"/>
                          <a:ea typeface="Times New Roman"/>
                          <a:cs typeface="Times New Roman"/>
                        </a:rPr>
                        <a:t>Percentage share of South Africa’s Total Exports</a:t>
                      </a:r>
                      <a:endParaRPr lang="en-IN" sz="140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a:solidFill>
                            <a:srgbClr val="000000"/>
                          </a:solidFill>
                          <a:latin typeface="Calibri"/>
                          <a:ea typeface="Times New Roman"/>
                          <a:cs typeface="Times New Roman"/>
                        </a:rPr>
                        <a:t>Countries</a:t>
                      </a:r>
                      <a:endParaRPr lang="en-IN" sz="140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a:solidFill>
                            <a:srgbClr val="000000"/>
                          </a:solidFill>
                          <a:latin typeface="Calibri"/>
                          <a:ea typeface="Times New Roman"/>
                          <a:cs typeface="Times New Roman"/>
                        </a:rPr>
                        <a:t>Export Value in US $ million</a:t>
                      </a:r>
                      <a:endParaRPr lang="en-IN" sz="1400">
                        <a:latin typeface="Calibri"/>
                        <a:ea typeface="Calibri"/>
                        <a:cs typeface="Times New Roman"/>
                      </a:endParaRPr>
                    </a:p>
                  </a:txBody>
                  <a:tcPr marL="68580" marR="68580" marT="0" marB="0" anchor="b"/>
                </a:tc>
                <a:tc>
                  <a:txBody>
                    <a:bodyPr/>
                    <a:lstStyle/>
                    <a:p>
                      <a:pPr algn="ctr">
                        <a:lnSpc>
                          <a:spcPct val="115000"/>
                        </a:lnSpc>
                        <a:spcAft>
                          <a:spcPts val="0"/>
                        </a:spcAft>
                      </a:pPr>
                      <a:r>
                        <a:rPr lang="en-IN" sz="1400" b="1">
                          <a:solidFill>
                            <a:srgbClr val="000000"/>
                          </a:solidFill>
                          <a:latin typeface="Calibri"/>
                          <a:ea typeface="Times New Roman"/>
                          <a:cs typeface="Times New Roman"/>
                        </a:rPr>
                        <a:t>Percentage share of South Africa’s Total Exports</a:t>
                      </a:r>
                      <a:endParaRPr lang="en-IN" sz="1400">
                        <a:latin typeface="Calibri"/>
                        <a:ea typeface="Calibri"/>
                        <a:cs typeface="Times New Roman"/>
                      </a:endParaRPr>
                    </a:p>
                  </a:txBody>
                  <a:tcPr marL="68580" marR="68580" marT="0" marB="0" anchor="b"/>
                </a:tc>
              </a:tr>
              <a:tr h="354344">
                <a:tc>
                  <a:txBody>
                    <a:bodyPr/>
                    <a:lstStyle/>
                    <a:p>
                      <a:pPr algn="l" fontAlgn="b"/>
                      <a:r>
                        <a:rPr lang="en-IN" sz="1400" b="0" i="0" u="none" strike="noStrike" dirty="0">
                          <a:solidFill>
                            <a:srgbClr val="000000"/>
                          </a:solidFill>
                          <a:latin typeface="Calibri"/>
                        </a:rPr>
                        <a:t>India</a:t>
                      </a:r>
                    </a:p>
                  </a:txBody>
                  <a:tcPr marL="9525" marR="9525" marT="9525" marB="0" anchor="b"/>
                </a:tc>
                <a:tc>
                  <a:txBody>
                    <a:bodyPr/>
                    <a:lstStyle/>
                    <a:p>
                      <a:pPr algn="r" fontAlgn="b"/>
                      <a:r>
                        <a:rPr lang="en-IN" sz="1400" b="0" i="0" u="none" strike="noStrike" dirty="0">
                          <a:solidFill>
                            <a:srgbClr val="000000"/>
                          </a:solidFill>
                          <a:latin typeface="Calibri"/>
                        </a:rPr>
                        <a:t>268.93</a:t>
                      </a:r>
                    </a:p>
                  </a:txBody>
                  <a:tcPr marL="9525" marR="9525" marT="9525" marB="0" anchor="b"/>
                </a:tc>
                <a:tc>
                  <a:txBody>
                    <a:bodyPr/>
                    <a:lstStyle/>
                    <a:p>
                      <a:pPr algn="r" fontAlgn="b"/>
                      <a:r>
                        <a:rPr lang="en-IN" sz="1400" b="0" i="0" u="none" strike="noStrike">
                          <a:solidFill>
                            <a:srgbClr val="000000"/>
                          </a:solidFill>
                          <a:latin typeface="Calibri"/>
                        </a:rPr>
                        <a:t>0.57</a:t>
                      </a:r>
                    </a:p>
                  </a:txBody>
                  <a:tcPr marL="9525" marR="9525" marT="9525" marB="0" anchor="b"/>
                </a:tc>
                <a:tc>
                  <a:txBody>
                    <a:bodyPr/>
                    <a:lstStyle/>
                    <a:p>
                      <a:pPr algn="l" fontAlgn="b"/>
                      <a:r>
                        <a:rPr lang="en-IN" sz="1400" b="0" i="0" u="none" strike="noStrike" dirty="0">
                          <a:solidFill>
                            <a:srgbClr val="000000"/>
                          </a:solidFill>
                          <a:latin typeface="Calibri"/>
                        </a:rPr>
                        <a:t>Namibia</a:t>
                      </a:r>
                    </a:p>
                  </a:txBody>
                  <a:tcPr marL="9525" marR="9525" marT="9525" marB="0" anchor="b"/>
                </a:tc>
                <a:tc>
                  <a:txBody>
                    <a:bodyPr/>
                    <a:lstStyle/>
                    <a:p>
                      <a:pPr algn="r" fontAlgn="b"/>
                      <a:r>
                        <a:rPr lang="en-IN" sz="1400" b="0" i="0" u="none" strike="noStrike">
                          <a:solidFill>
                            <a:srgbClr val="000000"/>
                          </a:solidFill>
                          <a:latin typeface="Calibri"/>
                        </a:rPr>
                        <a:t>315.07</a:t>
                      </a:r>
                    </a:p>
                  </a:txBody>
                  <a:tcPr marL="9525" marR="9525" marT="9525" marB="0" anchor="b"/>
                </a:tc>
                <a:tc>
                  <a:txBody>
                    <a:bodyPr/>
                    <a:lstStyle/>
                    <a:p>
                      <a:pPr algn="r" fontAlgn="b"/>
                      <a:r>
                        <a:rPr lang="en-IN" sz="1400" b="0" i="0" u="none" strike="noStrike">
                          <a:solidFill>
                            <a:srgbClr val="000000"/>
                          </a:solidFill>
                          <a:latin typeface="Calibri"/>
                        </a:rPr>
                        <a:t>0.35</a:t>
                      </a:r>
                    </a:p>
                  </a:txBody>
                  <a:tcPr marL="9525" marR="9525" marT="9525" marB="0" anchor="b"/>
                </a:tc>
              </a:tr>
              <a:tr h="354344">
                <a:tc>
                  <a:txBody>
                    <a:bodyPr/>
                    <a:lstStyle/>
                    <a:p>
                      <a:pPr algn="l" fontAlgn="b"/>
                      <a:r>
                        <a:rPr lang="en-IN" sz="1400" b="0" i="0" u="none" strike="noStrike" dirty="0">
                          <a:solidFill>
                            <a:srgbClr val="000000"/>
                          </a:solidFill>
                          <a:latin typeface="Calibri"/>
                        </a:rPr>
                        <a:t>United States</a:t>
                      </a:r>
                    </a:p>
                  </a:txBody>
                  <a:tcPr marL="9525" marR="9525" marT="9525" marB="0" anchor="b"/>
                </a:tc>
                <a:tc>
                  <a:txBody>
                    <a:bodyPr/>
                    <a:lstStyle/>
                    <a:p>
                      <a:pPr algn="r" fontAlgn="b"/>
                      <a:r>
                        <a:rPr lang="en-IN" sz="1400" b="0" i="0" u="none" strike="noStrike" dirty="0">
                          <a:solidFill>
                            <a:srgbClr val="000000"/>
                          </a:solidFill>
                          <a:latin typeface="Calibri"/>
                        </a:rPr>
                        <a:t>163.59</a:t>
                      </a:r>
                    </a:p>
                  </a:txBody>
                  <a:tcPr marL="9525" marR="9525" marT="9525" marB="0" anchor="b"/>
                </a:tc>
                <a:tc>
                  <a:txBody>
                    <a:bodyPr/>
                    <a:lstStyle/>
                    <a:p>
                      <a:pPr algn="r" fontAlgn="b"/>
                      <a:r>
                        <a:rPr lang="en-IN" sz="1400" b="0" i="0" u="none" strike="noStrike">
                          <a:solidFill>
                            <a:srgbClr val="000000"/>
                          </a:solidFill>
                          <a:latin typeface="Calibri"/>
                        </a:rPr>
                        <a:t>0.35</a:t>
                      </a:r>
                    </a:p>
                  </a:txBody>
                  <a:tcPr marL="9525" marR="9525" marT="9525" marB="0" anchor="b"/>
                </a:tc>
                <a:tc>
                  <a:txBody>
                    <a:bodyPr/>
                    <a:lstStyle/>
                    <a:p>
                      <a:pPr algn="l" fontAlgn="b"/>
                      <a:r>
                        <a:rPr lang="en-IN" sz="1400" b="0" i="0" u="none" strike="noStrike">
                          <a:solidFill>
                            <a:srgbClr val="000000"/>
                          </a:solidFill>
                          <a:latin typeface="Calibri"/>
                        </a:rPr>
                        <a:t>Botswana</a:t>
                      </a:r>
                    </a:p>
                  </a:txBody>
                  <a:tcPr marL="9525" marR="9525" marT="9525" marB="0" anchor="b"/>
                </a:tc>
                <a:tc>
                  <a:txBody>
                    <a:bodyPr/>
                    <a:lstStyle/>
                    <a:p>
                      <a:pPr algn="r" fontAlgn="b"/>
                      <a:r>
                        <a:rPr lang="en-IN" sz="1400" b="0" i="0" u="none" strike="noStrike">
                          <a:solidFill>
                            <a:srgbClr val="000000"/>
                          </a:solidFill>
                          <a:latin typeface="Calibri"/>
                        </a:rPr>
                        <a:t>240.81</a:t>
                      </a:r>
                    </a:p>
                  </a:txBody>
                  <a:tcPr marL="9525" marR="9525" marT="9525" marB="0" anchor="b"/>
                </a:tc>
                <a:tc>
                  <a:txBody>
                    <a:bodyPr/>
                    <a:lstStyle/>
                    <a:p>
                      <a:pPr algn="r" fontAlgn="b"/>
                      <a:r>
                        <a:rPr lang="en-IN" sz="1400" b="0" i="0" u="none" strike="noStrike">
                          <a:solidFill>
                            <a:srgbClr val="000000"/>
                          </a:solidFill>
                          <a:latin typeface="Calibri"/>
                        </a:rPr>
                        <a:t>0.27</a:t>
                      </a:r>
                    </a:p>
                  </a:txBody>
                  <a:tcPr marL="9525" marR="9525" marT="9525" marB="0" anchor="b"/>
                </a:tc>
              </a:tr>
              <a:tr h="354344">
                <a:tc>
                  <a:txBody>
                    <a:bodyPr/>
                    <a:lstStyle/>
                    <a:p>
                      <a:pPr algn="l" fontAlgn="b"/>
                      <a:r>
                        <a:rPr lang="en-IN" sz="1400" b="0" i="0" u="none" strike="noStrike" dirty="0">
                          <a:solidFill>
                            <a:srgbClr val="000000"/>
                          </a:solidFill>
                          <a:latin typeface="Calibri"/>
                        </a:rPr>
                        <a:t>Netherlands</a:t>
                      </a:r>
                    </a:p>
                  </a:txBody>
                  <a:tcPr marL="9525" marR="9525" marT="9525" marB="0" anchor="b"/>
                </a:tc>
                <a:tc>
                  <a:txBody>
                    <a:bodyPr/>
                    <a:lstStyle/>
                    <a:p>
                      <a:pPr algn="r" fontAlgn="b"/>
                      <a:r>
                        <a:rPr lang="en-IN" sz="1400" b="0" i="0" u="none" strike="noStrike" dirty="0">
                          <a:solidFill>
                            <a:srgbClr val="000000"/>
                          </a:solidFill>
                          <a:latin typeface="Calibri"/>
                        </a:rPr>
                        <a:t>149.24</a:t>
                      </a:r>
                    </a:p>
                  </a:txBody>
                  <a:tcPr marL="9525" marR="9525" marT="9525" marB="0" anchor="b"/>
                </a:tc>
                <a:tc>
                  <a:txBody>
                    <a:bodyPr/>
                    <a:lstStyle/>
                    <a:p>
                      <a:pPr algn="r" fontAlgn="b"/>
                      <a:r>
                        <a:rPr lang="en-IN" sz="1400" b="0" i="0" u="none" strike="noStrike" dirty="0">
                          <a:solidFill>
                            <a:srgbClr val="000000"/>
                          </a:solidFill>
                          <a:latin typeface="Calibri"/>
                        </a:rPr>
                        <a:t>0.32</a:t>
                      </a:r>
                    </a:p>
                  </a:txBody>
                  <a:tcPr marL="9525" marR="9525" marT="9525" marB="0" anchor="b"/>
                </a:tc>
                <a:tc>
                  <a:txBody>
                    <a:bodyPr/>
                    <a:lstStyle/>
                    <a:p>
                      <a:pPr algn="l" fontAlgn="b"/>
                      <a:r>
                        <a:rPr lang="en-IN" sz="1400" b="0" i="0" u="none" strike="noStrike">
                          <a:solidFill>
                            <a:srgbClr val="000000"/>
                          </a:solidFill>
                          <a:latin typeface="Calibri"/>
                        </a:rPr>
                        <a:t>Zambia</a:t>
                      </a:r>
                    </a:p>
                  </a:txBody>
                  <a:tcPr marL="9525" marR="9525" marT="9525" marB="0" anchor="b"/>
                </a:tc>
                <a:tc>
                  <a:txBody>
                    <a:bodyPr/>
                    <a:lstStyle/>
                    <a:p>
                      <a:pPr algn="r" fontAlgn="b"/>
                      <a:r>
                        <a:rPr lang="en-IN" sz="1400" b="0" i="0" u="none" strike="noStrike">
                          <a:solidFill>
                            <a:srgbClr val="000000"/>
                          </a:solidFill>
                          <a:latin typeface="Calibri"/>
                        </a:rPr>
                        <a:t>220.35</a:t>
                      </a:r>
                    </a:p>
                  </a:txBody>
                  <a:tcPr marL="9525" marR="9525" marT="9525" marB="0" anchor="b"/>
                </a:tc>
                <a:tc>
                  <a:txBody>
                    <a:bodyPr/>
                    <a:lstStyle/>
                    <a:p>
                      <a:pPr algn="r" fontAlgn="b"/>
                      <a:r>
                        <a:rPr lang="en-IN" sz="1400" b="0" i="0" u="none" strike="noStrike">
                          <a:solidFill>
                            <a:srgbClr val="000000"/>
                          </a:solidFill>
                          <a:latin typeface="Calibri"/>
                        </a:rPr>
                        <a:t>0.24</a:t>
                      </a:r>
                    </a:p>
                  </a:txBody>
                  <a:tcPr marL="9525" marR="9525" marT="9525" marB="0" anchor="b"/>
                </a:tc>
              </a:tr>
              <a:tr h="354344">
                <a:tc>
                  <a:txBody>
                    <a:bodyPr/>
                    <a:lstStyle/>
                    <a:p>
                      <a:pPr algn="l" fontAlgn="b"/>
                      <a:r>
                        <a:rPr lang="en-IN" sz="1400" b="0" i="0" u="none" strike="noStrike" dirty="0">
                          <a:solidFill>
                            <a:srgbClr val="000000"/>
                          </a:solidFill>
                          <a:latin typeface="Calibri"/>
                        </a:rPr>
                        <a:t>France</a:t>
                      </a:r>
                    </a:p>
                  </a:txBody>
                  <a:tcPr marL="9525" marR="9525" marT="9525" marB="0" anchor="b"/>
                </a:tc>
                <a:tc>
                  <a:txBody>
                    <a:bodyPr/>
                    <a:lstStyle/>
                    <a:p>
                      <a:pPr algn="r" fontAlgn="b"/>
                      <a:r>
                        <a:rPr lang="en-IN" sz="1400" b="0" i="0" u="none" strike="noStrike">
                          <a:solidFill>
                            <a:srgbClr val="000000"/>
                          </a:solidFill>
                          <a:latin typeface="Calibri"/>
                        </a:rPr>
                        <a:t>137.43</a:t>
                      </a:r>
                    </a:p>
                  </a:txBody>
                  <a:tcPr marL="9525" marR="9525" marT="9525" marB="0" anchor="b"/>
                </a:tc>
                <a:tc>
                  <a:txBody>
                    <a:bodyPr/>
                    <a:lstStyle/>
                    <a:p>
                      <a:pPr algn="r" fontAlgn="b"/>
                      <a:r>
                        <a:rPr lang="en-IN" sz="1400" b="0" i="0" u="none" strike="noStrike" dirty="0">
                          <a:solidFill>
                            <a:srgbClr val="000000"/>
                          </a:solidFill>
                          <a:latin typeface="Calibri"/>
                        </a:rPr>
                        <a:t>0.29</a:t>
                      </a:r>
                    </a:p>
                  </a:txBody>
                  <a:tcPr marL="9525" marR="9525" marT="9525" marB="0" anchor="b"/>
                </a:tc>
                <a:tc>
                  <a:txBody>
                    <a:bodyPr/>
                    <a:lstStyle/>
                    <a:p>
                      <a:pPr algn="l" fontAlgn="b"/>
                      <a:r>
                        <a:rPr lang="en-IN" sz="1400" b="0" i="0" u="none" strike="noStrike">
                          <a:solidFill>
                            <a:srgbClr val="000000"/>
                          </a:solidFill>
                          <a:latin typeface="Calibri"/>
                        </a:rPr>
                        <a:t>United Arab Emirates</a:t>
                      </a:r>
                    </a:p>
                  </a:txBody>
                  <a:tcPr marL="9525" marR="9525" marT="9525" marB="0" anchor="b"/>
                </a:tc>
                <a:tc>
                  <a:txBody>
                    <a:bodyPr/>
                    <a:lstStyle/>
                    <a:p>
                      <a:pPr algn="r" fontAlgn="b"/>
                      <a:r>
                        <a:rPr lang="en-IN" sz="1400" b="0" i="0" u="none" strike="noStrike">
                          <a:solidFill>
                            <a:srgbClr val="000000"/>
                          </a:solidFill>
                          <a:latin typeface="Calibri"/>
                        </a:rPr>
                        <a:t>207.80</a:t>
                      </a:r>
                    </a:p>
                  </a:txBody>
                  <a:tcPr marL="9525" marR="9525" marT="9525" marB="0" anchor="b"/>
                </a:tc>
                <a:tc>
                  <a:txBody>
                    <a:bodyPr/>
                    <a:lstStyle/>
                    <a:p>
                      <a:pPr algn="r" fontAlgn="b"/>
                      <a:r>
                        <a:rPr lang="en-IN" sz="1400" b="0" i="0" u="none" strike="noStrike">
                          <a:solidFill>
                            <a:srgbClr val="000000"/>
                          </a:solidFill>
                          <a:latin typeface="Calibri"/>
                        </a:rPr>
                        <a:t>0.23</a:t>
                      </a:r>
                    </a:p>
                  </a:txBody>
                  <a:tcPr marL="9525" marR="9525" marT="9525" marB="0" anchor="b"/>
                </a:tc>
              </a:tr>
              <a:tr h="354344">
                <a:tc>
                  <a:txBody>
                    <a:bodyPr/>
                    <a:lstStyle/>
                    <a:p>
                      <a:pPr algn="l" fontAlgn="b"/>
                      <a:r>
                        <a:rPr lang="en-IN" sz="1400" b="0" i="0" u="none" strike="noStrike" dirty="0">
                          <a:solidFill>
                            <a:srgbClr val="000000"/>
                          </a:solidFill>
                          <a:latin typeface="Calibri"/>
                        </a:rPr>
                        <a:t>United Kingdom</a:t>
                      </a:r>
                    </a:p>
                  </a:txBody>
                  <a:tcPr marL="9525" marR="9525" marT="9525" marB="0" anchor="b"/>
                </a:tc>
                <a:tc>
                  <a:txBody>
                    <a:bodyPr/>
                    <a:lstStyle/>
                    <a:p>
                      <a:pPr algn="r" fontAlgn="b"/>
                      <a:r>
                        <a:rPr lang="en-IN" sz="1400" b="0" i="0" u="none" strike="noStrike">
                          <a:solidFill>
                            <a:srgbClr val="000000"/>
                          </a:solidFill>
                          <a:latin typeface="Calibri"/>
                        </a:rPr>
                        <a:t>107.93</a:t>
                      </a:r>
                    </a:p>
                  </a:txBody>
                  <a:tcPr marL="9525" marR="9525" marT="9525" marB="0" anchor="b"/>
                </a:tc>
                <a:tc>
                  <a:txBody>
                    <a:bodyPr/>
                    <a:lstStyle/>
                    <a:p>
                      <a:pPr algn="r" fontAlgn="b"/>
                      <a:r>
                        <a:rPr lang="en-IN" sz="1400" b="0" i="0" u="none" strike="noStrike" dirty="0">
                          <a:solidFill>
                            <a:srgbClr val="000000"/>
                          </a:solidFill>
                          <a:latin typeface="Calibri"/>
                        </a:rPr>
                        <a:t>0.23</a:t>
                      </a:r>
                    </a:p>
                  </a:txBody>
                  <a:tcPr marL="9525" marR="9525" marT="9525" marB="0" anchor="b"/>
                </a:tc>
                <a:tc>
                  <a:txBody>
                    <a:bodyPr/>
                    <a:lstStyle/>
                    <a:p>
                      <a:pPr algn="l" fontAlgn="b"/>
                      <a:r>
                        <a:rPr lang="en-IN" sz="1400" b="0" i="0" u="none" strike="noStrike">
                          <a:solidFill>
                            <a:srgbClr val="000000"/>
                          </a:solidFill>
                          <a:latin typeface="Calibri"/>
                        </a:rPr>
                        <a:t>United States</a:t>
                      </a:r>
                    </a:p>
                  </a:txBody>
                  <a:tcPr marL="9525" marR="9525" marT="9525" marB="0" anchor="b"/>
                </a:tc>
                <a:tc>
                  <a:txBody>
                    <a:bodyPr/>
                    <a:lstStyle/>
                    <a:p>
                      <a:pPr algn="r" fontAlgn="b"/>
                      <a:r>
                        <a:rPr lang="en-IN" sz="1400" b="0" i="0" u="none" strike="noStrike">
                          <a:solidFill>
                            <a:srgbClr val="000000"/>
                          </a:solidFill>
                          <a:latin typeface="Calibri"/>
                        </a:rPr>
                        <a:t>187.23</a:t>
                      </a:r>
                    </a:p>
                  </a:txBody>
                  <a:tcPr marL="9525" marR="9525" marT="9525" marB="0" anchor="b"/>
                </a:tc>
                <a:tc>
                  <a:txBody>
                    <a:bodyPr/>
                    <a:lstStyle/>
                    <a:p>
                      <a:pPr algn="r" fontAlgn="b"/>
                      <a:r>
                        <a:rPr lang="en-IN" sz="1400" b="0" i="0" u="none" strike="noStrike">
                          <a:solidFill>
                            <a:srgbClr val="000000"/>
                          </a:solidFill>
                          <a:latin typeface="Calibri"/>
                        </a:rPr>
                        <a:t>0.21</a:t>
                      </a:r>
                    </a:p>
                  </a:txBody>
                  <a:tcPr marL="9525" marR="9525" marT="9525" marB="0" anchor="b"/>
                </a:tc>
              </a:tr>
              <a:tr h="354344">
                <a:tc>
                  <a:txBody>
                    <a:bodyPr/>
                    <a:lstStyle/>
                    <a:p>
                      <a:pPr algn="l" fontAlgn="b"/>
                      <a:r>
                        <a:rPr lang="en-IN" sz="1400" b="0" i="0" u="none" strike="noStrike" dirty="0">
                          <a:solidFill>
                            <a:srgbClr val="000000"/>
                          </a:solidFill>
                          <a:latin typeface="Calibri"/>
                        </a:rPr>
                        <a:t>Germany</a:t>
                      </a:r>
                    </a:p>
                  </a:txBody>
                  <a:tcPr marL="9525" marR="9525" marT="9525" marB="0" anchor="b"/>
                </a:tc>
                <a:tc>
                  <a:txBody>
                    <a:bodyPr/>
                    <a:lstStyle/>
                    <a:p>
                      <a:pPr algn="r" fontAlgn="b"/>
                      <a:r>
                        <a:rPr lang="en-IN" sz="1400" b="0" i="0" u="none" strike="noStrike">
                          <a:solidFill>
                            <a:srgbClr val="000000"/>
                          </a:solidFill>
                          <a:latin typeface="Calibri"/>
                        </a:rPr>
                        <a:t>91.44</a:t>
                      </a:r>
                    </a:p>
                  </a:txBody>
                  <a:tcPr marL="9525" marR="9525" marT="9525" marB="0" anchor="b"/>
                </a:tc>
                <a:tc>
                  <a:txBody>
                    <a:bodyPr/>
                    <a:lstStyle/>
                    <a:p>
                      <a:pPr algn="r" fontAlgn="b"/>
                      <a:r>
                        <a:rPr lang="en-IN" sz="1400" b="0" i="0" u="none" strike="noStrike" dirty="0">
                          <a:solidFill>
                            <a:srgbClr val="000000"/>
                          </a:solidFill>
                          <a:latin typeface="Calibri"/>
                        </a:rPr>
                        <a:t>0.19</a:t>
                      </a:r>
                    </a:p>
                  </a:txBody>
                  <a:tcPr marL="9525" marR="9525" marT="9525" marB="0" anchor="b"/>
                </a:tc>
                <a:tc>
                  <a:txBody>
                    <a:bodyPr/>
                    <a:lstStyle/>
                    <a:p>
                      <a:pPr algn="l" fontAlgn="b"/>
                      <a:r>
                        <a:rPr lang="en-IN" sz="1400" b="0" i="0" u="none" strike="noStrike">
                          <a:solidFill>
                            <a:srgbClr val="000000"/>
                          </a:solidFill>
                          <a:latin typeface="Calibri"/>
                        </a:rPr>
                        <a:t>Mozambique</a:t>
                      </a:r>
                    </a:p>
                  </a:txBody>
                  <a:tcPr marL="9525" marR="9525" marT="9525" marB="0" anchor="b"/>
                </a:tc>
                <a:tc>
                  <a:txBody>
                    <a:bodyPr/>
                    <a:lstStyle/>
                    <a:p>
                      <a:pPr algn="r" fontAlgn="b"/>
                      <a:r>
                        <a:rPr lang="en-IN" sz="1400" b="0" i="0" u="none" strike="noStrike">
                          <a:solidFill>
                            <a:srgbClr val="000000"/>
                          </a:solidFill>
                          <a:latin typeface="Calibri"/>
                        </a:rPr>
                        <a:t>175.70</a:t>
                      </a:r>
                    </a:p>
                  </a:txBody>
                  <a:tcPr marL="9525" marR="9525" marT="9525" marB="0" anchor="b"/>
                </a:tc>
                <a:tc>
                  <a:txBody>
                    <a:bodyPr/>
                    <a:lstStyle/>
                    <a:p>
                      <a:pPr algn="r" fontAlgn="b"/>
                      <a:r>
                        <a:rPr lang="en-IN" sz="1400" b="0" i="0" u="none" strike="noStrike">
                          <a:solidFill>
                            <a:srgbClr val="000000"/>
                          </a:solidFill>
                          <a:latin typeface="Calibri"/>
                        </a:rPr>
                        <a:t>0.19</a:t>
                      </a:r>
                    </a:p>
                  </a:txBody>
                  <a:tcPr marL="9525" marR="9525" marT="9525" marB="0" anchor="b"/>
                </a:tc>
              </a:tr>
              <a:tr h="354344">
                <a:tc>
                  <a:txBody>
                    <a:bodyPr/>
                    <a:lstStyle/>
                    <a:p>
                      <a:pPr algn="l" fontAlgn="b"/>
                      <a:r>
                        <a:rPr lang="en-IN" sz="1400" b="0" i="0" u="none" strike="noStrike" dirty="0">
                          <a:solidFill>
                            <a:srgbClr val="000000"/>
                          </a:solidFill>
                          <a:latin typeface="Calibri"/>
                        </a:rPr>
                        <a:t>Nigeria</a:t>
                      </a:r>
                    </a:p>
                  </a:txBody>
                  <a:tcPr marL="9525" marR="9525" marT="9525" marB="0" anchor="b"/>
                </a:tc>
                <a:tc>
                  <a:txBody>
                    <a:bodyPr/>
                    <a:lstStyle/>
                    <a:p>
                      <a:pPr algn="r" fontAlgn="b"/>
                      <a:r>
                        <a:rPr lang="en-IN" sz="1400" b="0" i="0" u="none" strike="noStrike">
                          <a:solidFill>
                            <a:srgbClr val="000000"/>
                          </a:solidFill>
                          <a:latin typeface="Calibri"/>
                        </a:rPr>
                        <a:t>83.61</a:t>
                      </a:r>
                    </a:p>
                  </a:txBody>
                  <a:tcPr marL="9525" marR="9525" marT="9525" marB="0" anchor="b"/>
                </a:tc>
                <a:tc>
                  <a:txBody>
                    <a:bodyPr/>
                    <a:lstStyle/>
                    <a:p>
                      <a:pPr algn="r" fontAlgn="b"/>
                      <a:r>
                        <a:rPr lang="en-IN" sz="1400" b="0" i="0" u="none" strike="noStrike" dirty="0">
                          <a:solidFill>
                            <a:srgbClr val="000000"/>
                          </a:solidFill>
                          <a:latin typeface="Calibri"/>
                        </a:rPr>
                        <a:t>0.18</a:t>
                      </a:r>
                    </a:p>
                  </a:txBody>
                  <a:tcPr marL="9525" marR="9525" marT="9525" marB="0" anchor="b"/>
                </a:tc>
                <a:tc>
                  <a:txBody>
                    <a:bodyPr/>
                    <a:lstStyle/>
                    <a:p>
                      <a:pPr algn="l" fontAlgn="b"/>
                      <a:r>
                        <a:rPr lang="en-IN" sz="1400" b="0" i="0" u="none" strike="noStrike">
                          <a:solidFill>
                            <a:srgbClr val="000000"/>
                          </a:solidFill>
                          <a:latin typeface="Calibri"/>
                        </a:rPr>
                        <a:t>United Kingdom</a:t>
                      </a:r>
                    </a:p>
                  </a:txBody>
                  <a:tcPr marL="9525" marR="9525" marT="9525" marB="0" anchor="b"/>
                </a:tc>
                <a:tc>
                  <a:txBody>
                    <a:bodyPr/>
                    <a:lstStyle/>
                    <a:p>
                      <a:pPr algn="r" fontAlgn="b"/>
                      <a:r>
                        <a:rPr lang="en-IN" sz="1400" b="0" i="0" u="none" strike="noStrike">
                          <a:solidFill>
                            <a:srgbClr val="000000"/>
                          </a:solidFill>
                          <a:latin typeface="Calibri"/>
                        </a:rPr>
                        <a:t>134.16</a:t>
                      </a:r>
                    </a:p>
                  </a:txBody>
                  <a:tcPr marL="9525" marR="9525" marT="9525" marB="0" anchor="b"/>
                </a:tc>
                <a:tc>
                  <a:txBody>
                    <a:bodyPr/>
                    <a:lstStyle/>
                    <a:p>
                      <a:pPr algn="r" fontAlgn="b"/>
                      <a:r>
                        <a:rPr lang="en-IN" sz="1400" b="0" i="0" u="none" strike="noStrike">
                          <a:solidFill>
                            <a:srgbClr val="000000"/>
                          </a:solidFill>
                          <a:latin typeface="Calibri"/>
                        </a:rPr>
                        <a:t>0.15</a:t>
                      </a:r>
                    </a:p>
                  </a:txBody>
                  <a:tcPr marL="9525" marR="9525" marT="9525" marB="0" anchor="b"/>
                </a:tc>
              </a:tr>
              <a:tr h="368421">
                <a:tc>
                  <a:txBody>
                    <a:bodyPr/>
                    <a:lstStyle/>
                    <a:p>
                      <a:pPr algn="l" fontAlgn="b"/>
                      <a:r>
                        <a:rPr lang="en-IN" sz="1400" b="0" i="0" u="none" strike="noStrike" dirty="0">
                          <a:solidFill>
                            <a:srgbClr val="000000"/>
                          </a:solidFill>
                          <a:latin typeface="Calibri"/>
                        </a:rPr>
                        <a:t>Angola</a:t>
                      </a:r>
                    </a:p>
                  </a:txBody>
                  <a:tcPr marL="9525" marR="9525" marT="9525" marB="0" anchor="b"/>
                </a:tc>
                <a:tc>
                  <a:txBody>
                    <a:bodyPr/>
                    <a:lstStyle/>
                    <a:p>
                      <a:pPr algn="r" fontAlgn="b"/>
                      <a:r>
                        <a:rPr lang="en-IN" sz="1400" b="0" i="0" u="none" strike="noStrike">
                          <a:solidFill>
                            <a:srgbClr val="000000"/>
                          </a:solidFill>
                          <a:latin typeface="Calibri"/>
                        </a:rPr>
                        <a:t>75.88</a:t>
                      </a:r>
                    </a:p>
                  </a:txBody>
                  <a:tcPr marL="9525" marR="9525" marT="9525" marB="0" anchor="b"/>
                </a:tc>
                <a:tc>
                  <a:txBody>
                    <a:bodyPr/>
                    <a:lstStyle/>
                    <a:p>
                      <a:pPr algn="r" fontAlgn="b"/>
                      <a:r>
                        <a:rPr lang="en-IN" sz="1400" b="0" i="0" u="none" strike="noStrike" dirty="0">
                          <a:solidFill>
                            <a:srgbClr val="000000"/>
                          </a:solidFill>
                          <a:latin typeface="Calibri"/>
                        </a:rPr>
                        <a:t>0.16</a:t>
                      </a:r>
                    </a:p>
                  </a:txBody>
                  <a:tcPr marL="9525" marR="9525" marT="9525" marB="0" anchor="b"/>
                </a:tc>
                <a:tc>
                  <a:txBody>
                    <a:bodyPr/>
                    <a:lstStyle/>
                    <a:p>
                      <a:pPr algn="l" fontAlgn="b"/>
                      <a:r>
                        <a:rPr lang="en-IN" sz="1400" b="0" i="0" u="none" strike="noStrike">
                          <a:solidFill>
                            <a:srgbClr val="000000"/>
                          </a:solidFill>
                          <a:latin typeface="Calibri"/>
                        </a:rPr>
                        <a:t>Zimbabwe</a:t>
                      </a:r>
                    </a:p>
                  </a:txBody>
                  <a:tcPr marL="9525" marR="9525" marT="9525" marB="0" anchor="b"/>
                </a:tc>
                <a:tc>
                  <a:txBody>
                    <a:bodyPr/>
                    <a:lstStyle/>
                    <a:p>
                      <a:pPr algn="r" fontAlgn="b"/>
                      <a:r>
                        <a:rPr lang="en-IN" sz="1400" b="0" i="0" u="none" strike="noStrike">
                          <a:solidFill>
                            <a:srgbClr val="000000"/>
                          </a:solidFill>
                          <a:latin typeface="Calibri"/>
                        </a:rPr>
                        <a:t>128.80</a:t>
                      </a:r>
                    </a:p>
                  </a:txBody>
                  <a:tcPr marL="9525" marR="9525" marT="9525" marB="0" anchor="b"/>
                </a:tc>
                <a:tc>
                  <a:txBody>
                    <a:bodyPr/>
                    <a:lstStyle/>
                    <a:p>
                      <a:pPr algn="r" fontAlgn="b"/>
                      <a:r>
                        <a:rPr lang="en-IN" sz="1400" b="0" i="0" u="none" strike="noStrike">
                          <a:solidFill>
                            <a:srgbClr val="000000"/>
                          </a:solidFill>
                          <a:latin typeface="Calibri"/>
                        </a:rPr>
                        <a:t>0.14</a:t>
                      </a:r>
                    </a:p>
                  </a:txBody>
                  <a:tcPr marL="9525" marR="9525" marT="9525" marB="0" anchor="b"/>
                </a:tc>
              </a:tr>
              <a:tr h="354344">
                <a:tc>
                  <a:txBody>
                    <a:bodyPr/>
                    <a:lstStyle/>
                    <a:p>
                      <a:pPr algn="l" fontAlgn="b"/>
                      <a:r>
                        <a:rPr lang="en-IN" sz="1400" b="0" i="0" u="none" strike="noStrike" dirty="0">
                          <a:solidFill>
                            <a:srgbClr val="000000"/>
                          </a:solidFill>
                          <a:latin typeface="Calibri"/>
                        </a:rPr>
                        <a:t>Zimbabwe</a:t>
                      </a:r>
                    </a:p>
                  </a:txBody>
                  <a:tcPr marL="9525" marR="9525" marT="9525" marB="0" anchor="b"/>
                </a:tc>
                <a:tc>
                  <a:txBody>
                    <a:bodyPr/>
                    <a:lstStyle/>
                    <a:p>
                      <a:pPr algn="r" fontAlgn="b"/>
                      <a:r>
                        <a:rPr lang="en-IN" sz="1400" b="0" i="0" u="none" strike="noStrike">
                          <a:solidFill>
                            <a:srgbClr val="000000"/>
                          </a:solidFill>
                          <a:latin typeface="Calibri"/>
                        </a:rPr>
                        <a:t>57.51</a:t>
                      </a:r>
                    </a:p>
                  </a:txBody>
                  <a:tcPr marL="9525" marR="9525" marT="9525" marB="0" anchor="b"/>
                </a:tc>
                <a:tc>
                  <a:txBody>
                    <a:bodyPr/>
                    <a:lstStyle/>
                    <a:p>
                      <a:pPr algn="r" fontAlgn="b"/>
                      <a:r>
                        <a:rPr lang="en-IN" sz="1400" b="0" i="0" u="none" strike="noStrike" dirty="0">
                          <a:solidFill>
                            <a:srgbClr val="000000"/>
                          </a:solidFill>
                          <a:latin typeface="Calibri"/>
                        </a:rPr>
                        <a:t>0.12</a:t>
                      </a:r>
                    </a:p>
                  </a:txBody>
                  <a:tcPr marL="9525" marR="9525" marT="9525" marB="0" anchor="b"/>
                </a:tc>
                <a:tc>
                  <a:txBody>
                    <a:bodyPr/>
                    <a:lstStyle/>
                    <a:p>
                      <a:pPr algn="l" fontAlgn="b"/>
                      <a:r>
                        <a:rPr lang="en-IN" sz="1400" b="0" i="0" u="none" strike="noStrike">
                          <a:solidFill>
                            <a:srgbClr val="000000"/>
                          </a:solidFill>
                          <a:latin typeface="Calibri"/>
                        </a:rPr>
                        <a:t>Nigeria</a:t>
                      </a:r>
                    </a:p>
                  </a:txBody>
                  <a:tcPr marL="9525" marR="9525" marT="9525" marB="0" anchor="b"/>
                </a:tc>
                <a:tc>
                  <a:txBody>
                    <a:bodyPr/>
                    <a:lstStyle/>
                    <a:p>
                      <a:pPr algn="r" fontAlgn="b"/>
                      <a:r>
                        <a:rPr lang="en-IN" sz="1400" b="0" i="0" u="none" strike="noStrike">
                          <a:solidFill>
                            <a:srgbClr val="000000"/>
                          </a:solidFill>
                          <a:latin typeface="Calibri"/>
                        </a:rPr>
                        <a:t>123.46</a:t>
                      </a:r>
                    </a:p>
                  </a:txBody>
                  <a:tcPr marL="9525" marR="9525" marT="9525" marB="0" anchor="b"/>
                </a:tc>
                <a:tc>
                  <a:txBody>
                    <a:bodyPr/>
                    <a:lstStyle/>
                    <a:p>
                      <a:pPr algn="r" fontAlgn="b"/>
                      <a:r>
                        <a:rPr lang="en-IN" sz="1400" b="0" i="0" u="none" strike="noStrike">
                          <a:solidFill>
                            <a:srgbClr val="000000"/>
                          </a:solidFill>
                          <a:latin typeface="Calibri"/>
                        </a:rPr>
                        <a:t>0.14</a:t>
                      </a:r>
                    </a:p>
                  </a:txBody>
                  <a:tcPr marL="9525" marR="9525" marT="9525" marB="0" anchor="b"/>
                </a:tc>
              </a:tr>
              <a:tr h="354344">
                <a:tc>
                  <a:txBody>
                    <a:bodyPr/>
                    <a:lstStyle/>
                    <a:p>
                      <a:pPr algn="l" fontAlgn="b"/>
                      <a:r>
                        <a:rPr lang="en-IN" sz="1400" b="0" i="0" u="none" strike="noStrike" dirty="0">
                          <a:solidFill>
                            <a:srgbClr val="000000"/>
                          </a:solidFill>
                          <a:latin typeface="Calibri"/>
                        </a:rPr>
                        <a:t>Mozambique</a:t>
                      </a:r>
                    </a:p>
                  </a:txBody>
                  <a:tcPr marL="9525" marR="9525" marT="9525" marB="0" anchor="b"/>
                </a:tc>
                <a:tc>
                  <a:txBody>
                    <a:bodyPr/>
                    <a:lstStyle/>
                    <a:p>
                      <a:pPr algn="r" fontAlgn="b"/>
                      <a:r>
                        <a:rPr lang="en-IN" sz="1400" b="0" i="0" u="none" strike="noStrike" dirty="0">
                          <a:solidFill>
                            <a:srgbClr val="000000"/>
                          </a:solidFill>
                          <a:latin typeface="Calibri"/>
                        </a:rPr>
                        <a:t>50.74</a:t>
                      </a:r>
                    </a:p>
                  </a:txBody>
                  <a:tcPr marL="9525" marR="9525" marT="9525" marB="0" anchor="b"/>
                </a:tc>
                <a:tc>
                  <a:txBody>
                    <a:bodyPr/>
                    <a:lstStyle/>
                    <a:p>
                      <a:pPr algn="r" fontAlgn="b"/>
                      <a:r>
                        <a:rPr lang="en-IN" sz="1400" b="0" i="0" u="none" strike="noStrike" dirty="0">
                          <a:solidFill>
                            <a:srgbClr val="000000"/>
                          </a:solidFill>
                          <a:latin typeface="Calibri"/>
                        </a:rPr>
                        <a:t>0.11</a:t>
                      </a:r>
                    </a:p>
                  </a:txBody>
                  <a:tcPr marL="9525" marR="9525" marT="9525" marB="0" anchor="b"/>
                </a:tc>
                <a:tc>
                  <a:txBody>
                    <a:bodyPr/>
                    <a:lstStyle/>
                    <a:p>
                      <a:pPr algn="l" fontAlgn="b"/>
                      <a:r>
                        <a:rPr lang="en-IN" sz="1400" b="0" i="0" u="none" strike="noStrike" dirty="0">
                          <a:solidFill>
                            <a:srgbClr val="000000"/>
                          </a:solidFill>
                          <a:latin typeface="Calibri"/>
                        </a:rPr>
                        <a:t>Germany</a:t>
                      </a:r>
                    </a:p>
                  </a:txBody>
                  <a:tcPr marL="9525" marR="9525" marT="9525" marB="0" anchor="b"/>
                </a:tc>
                <a:tc>
                  <a:txBody>
                    <a:bodyPr/>
                    <a:lstStyle/>
                    <a:p>
                      <a:pPr algn="r" fontAlgn="b"/>
                      <a:r>
                        <a:rPr lang="en-IN" sz="1400" b="0" i="0" u="none" strike="noStrike" dirty="0">
                          <a:solidFill>
                            <a:srgbClr val="000000"/>
                          </a:solidFill>
                          <a:latin typeface="Calibri"/>
                        </a:rPr>
                        <a:t>120.66</a:t>
                      </a:r>
                    </a:p>
                  </a:txBody>
                  <a:tcPr marL="9525" marR="9525" marT="9525" marB="0" anchor="b"/>
                </a:tc>
                <a:tc>
                  <a:txBody>
                    <a:bodyPr/>
                    <a:lstStyle/>
                    <a:p>
                      <a:pPr algn="r" fontAlgn="b"/>
                      <a:r>
                        <a:rPr lang="en-IN" sz="1400" b="0" i="0" u="none" strike="noStrike" dirty="0">
                          <a:solidFill>
                            <a:srgbClr val="000000"/>
                          </a:solidFill>
                          <a:latin typeface="Calibri"/>
                        </a:rPr>
                        <a:t>0.13</a:t>
                      </a:r>
                    </a:p>
                  </a:txBody>
                  <a:tcPr marL="9525" marR="9525" marT="9525" marB="0" anchor="b"/>
                </a:tc>
              </a:tr>
            </a:tbl>
          </a:graphicData>
        </a:graphic>
      </p:graphicFrame>
      <p:sp>
        <p:nvSpPr>
          <p:cNvPr id="7" name="Rectangle 6"/>
          <p:cNvSpPr/>
          <p:nvPr/>
        </p:nvSpPr>
        <p:spPr>
          <a:xfrm>
            <a:off x="1187624" y="6211669"/>
            <a:ext cx="7560840" cy="584775"/>
          </a:xfrm>
          <a:prstGeom prst="rect">
            <a:avLst/>
          </a:prstGeom>
        </p:spPr>
        <p:txBody>
          <a:bodyPr wrap="square">
            <a:spAutoFit/>
          </a:bodyPr>
          <a:lstStyle/>
          <a:p>
            <a:r>
              <a:rPr lang="en-US" sz="1600" dirty="0" smtClean="0"/>
              <a:t>Note: Relative Ranks of others in BICS: In 2005: China (38), Brazil (46);  In 2014: India (17),  Brazil (44), China (34)</a:t>
            </a:r>
            <a:endParaRPr lang="en-IN" sz="1600" dirty="0"/>
          </a:p>
        </p:txBody>
      </p:sp>
    </p:spTree>
    <p:extLst>
      <p:ext uri="{BB962C8B-B14F-4D97-AF65-F5344CB8AC3E}">
        <p14:creationId xmlns:p14="http://schemas.microsoft.com/office/powerpoint/2010/main" val="30772371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06090"/>
          </a:xfrm>
        </p:spPr>
        <p:txBody>
          <a:bodyPr>
            <a:normAutofit/>
          </a:bodyPr>
          <a:lstStyle/>
          <a:p>
            <a:r>
              <a:rPr lang="en-US" sz="2800" b="1" dirty="0" smtClean="0">
                <a:solidFill>
                  <a:srgbClr val="990000"/>
                </a:solidFill>
                <a:latin typeface="Times New Roman" panose="02020603050405020304" pitchFamily="18" charset="0"/>
                <a:cs typeface="Times New Roman" panose="02020603050405020304" pitchFamily="18" charset="0"/>
              </a:rPr>
              <a:t>Global Governance in High Technology</a:t>
            </a:r>
            <a:endParaRPr lang="en-IN" sz="2800" b="1" dirty="0">
              <a:solidFill>
                <a:srgbClr val="99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04800" y="980728"/>
            <a:ext cx="8628888" cy="5496272"/>
          </a:xfrm>
        </p:spPr>
        <p:txBody>
          <a:bodyPr>
            <a:normAutofit fontScale="25000" lnSpcReduction="20000"/>
          </a:bodyPr>
          <a:lstStyle/>
          <a:p>
            <a:pPr lvl="0"/>
            <a:r>
              <a:rPr lang="en-IN" sz="7400" dirty="0" smtClean="0">
                <a:solidFill>
                  <a:srgbClr val="990000"/>
                </a:solidFill>
                <a:latin typeface="Times New Roman" panose="02020603050405020304" pitchFamily="18" charset="0"/>
                <a:cs typeface="Times New Roman" panose="02020603050405020304" pitchFamily="18" charset="0"/>
              </a:rPr>
              <a:t>Despite major jump in the share of high-technology trade, the contribution of the BRICS economies in the global governance and regulation of </a:t>
            </a:r>
            <a:r>
              <a:rPr lang="en-IN" sz="7400" dirty="0" err="1" smtClean="0">
                <a:solidFill>
                  <a:srgbClr val="990000"/>
                </a:solidFill>
                <a:latin typeface="Times New Roman" panose="02020603050405020304" pitchFamily="18" charset="0"/>
                <a:cs typeface="Times New Roman" panose="02020603050405020304" pitchFamily="18" charset="0"/>
              </a:rPr>
              <a:t>sectoral</a:t>
            </a:r>
            <a:r>
              <a:rPr lang="en-IN" sz="7400" dirty="0" smtClean="0">
                <a:solidFill>
                  <a:srgbClr val="990000"/>
                </a:solidFill>
                <a:latin typeface="Times New Roman" panose="02020603050405020304" pitchFamily="18" charset="0"/>
                <a:cs typeface="Times New Roman" panose="02020603050405020304" pitchFamily="18" charset="0"/>
              </a:rPr>
              <a:t> policies is extremely limited.  </a:t>
            </a:r>
          </a:p>
          <a:p>
            <a:pPr lvl="0"/>
            <a:endParaRPr lang="en-IN" sz="7400" dirty="0" smtClean="0">
              <a:solidFill>
                <a:srgbClr val="990000"/>
              </a:solidFill>
              <a:latin typeface="Times New Roman" panose="02020603050405020304" pitchFamily="18" charset="0"/>
              <a:cs typeface="Times New Roman" panose="02020603050405020304" pitchFamily="18" charset="0"/>
            </a:endParaRPr>
          </a:p>
          <a:p>
            <a:pPr lvl="0"/>
            <a:r>
              <a:rPr lang="en-IN" sz="7400" dirty="0" smtClean="0">
                <a:solidFill>
                  <a:srgbClr val="990000"/>
                </a:solidFill>
                <a:latin typeface="Times New Roman" panose="02020603050405020304" pitchFamily="18" charset="0"/>
                <a:cs typeface="Times New Roman" panose="02020603050405020304" pitchFamily="18" charset="0"/>
              </a:rPr>
              <a:t>The Ministerial Declaration on Trade in Information Technology Products (ITA) was concluded by 29 participants at the Singapore Ministerial Conference in December 1996. </a:t>
            </a:r>
          </a:p>
          <a:p>
            <a:pPr lvl="0"/>
            <a:endParaRPr lang="en-IN" sz="7400" dirty="0">
              <a:solidFill>
                <a:srgbClr val="990000"/>
              </a:solidFill>
              <a:latin typeface="Times New Roman" panose="02020603050405020304" pitchFamily="18" charset="0"/>
              <a:cs typeface="Times New Roman" panose="02020603050405020304" pitchFamily="18" charset="0"/>
            </a:endParaRPr>
          </a:p>
          <a:p>
            <a:pPr lvl="0"/>
            <a:r>
              <a:rPr lang="en-IN" sz="7400" dirty="0" smtClean="0">
                <a:solidFill>
                  <a:srgbClr val="990000"/>
                </a:solidFill>
                <a:latin typeface="Times New Roman" panose="02020603050405020304" pitchFamily="18" charset="0"/>
                <a:cs typeface="Times New Roman" panose="02020603050405020304" pitchFamily="18" charset="0"/>
              </a:rPr>
              <a:t>Number of participants 80</a:t>
            </a:r>
            <a:r>
              <a:rPr lang="en-IN" sz="7400" dirty="0">
                <a:solidFill>
                  <a:srgbClr val="990000"/>
                </a:solidFill>
                <a:latin typeface="Times New Roman" panose="02020603050405020304" pitchFamily="18" charset="0"/>
                <a:cs typeface="Times New Roman" panose="02020603050405020304" pitchFamily="18" charset="0"/>
              </a:rPr>
              <a:t> </a:t>
            </a:r>
            <a:r>
              <a:rPr lang="en-IN" sz="7400" dirty="0" smtClean="0">
                <a:solidFill>
                  <a:srgbClr val="990000"/>
                </a:solidFill>
                <a:latin typeface="Times New Roman" panose="02020603050405020304" pitchFamily="18" charset="0"/>
                <a:cs typeface="Times New Roman" panose="02020603050405020304" pitchFamily="18" charset="0"/>
              </a:rPr>
              <a:t>(97 per cent of world trade in IT products).  The ITA provides for participants to completely eliminate duties on IT products covered by the Agreement.</a:t>
            </a:r>
          </a:p>
          <a:p>
            <a:pPr marL="0" lvl="0" indent="0">
              <a:buNone/>
            </a:pPr>
            <a:endParaRPr lang="en-IN" sz="7400" dirty="0" smtClean="0">
              <a:solidFill>
                <a:srgbClr val="990000"/>
              </a:solidFill>
              <a:latin typeface="Times New Roman" panose="02020603050405020304" pitchFamily="18" charset="0"/>
              <a:cs typeface="Times New Roman" panose="02020603050405020304" pitchFamily="18" charset="0"/>
            </a:endParaRPr>
          </a:p>
          <a:p>
            <a:pPr lvl="0"/>
            <a:r>
              <a:rPr lang="en-IN" sz="7400" dirty="0" smtClean="0">
                <a:solidFill>
                  <a:srgbClr val="990000"/>
                </a:solidFill>
                <a:latin typeface="Times New Roman" panose="02020603050405020304" pitchFamily="18" charset="0"/>
                <a:cs typeface="Times New Roman" panose="02020603050405020304" pitchFamily="18" charset="0"/>
              </a:rPr>
              <a:t>USA has been one of the biggest beneficiaries of the ITA. Exports in particular product categories like semiconductor increase (US presently holds 50 percent market share in semiconductors globally) after ITA was adopted by the signatories, ITA also provided a big push to the expansion of GPNs of US ICT companies (Ernst, 2014). </a:t>
            </a:r>
          </a:p>
          <a:p>
            <a:pPr marL="0" lvl="0" indent="0">
              <a:buNone/>
            </a:pPr>
            <a:endParaRPr lang="en-IN" sz="7400" dirty="0" smtClean="0">
              <a:solidFill>
                <a:srgbClr val="990000"/>
              </a:solidFill>
              <a:latin typeface="Times New Roman" panose="02020603050405020304" pitchFamily="18" charset="0"/>
              <a:cs typeface="Times New Roman" panose="02020603050405020304" pitchFamily="18" charset="0"/>
            </a:endParaRPr>
          </a:p>
          <a:p>
            <a:pPr lvl="0"/>
            <a:r>
              <a:rPr lang="en-IN" sz="7400" dirty="0" smtClean="0">
                <a:solidFill>
                  <a:srgbClr val="990000"/>
                </a:solidFill>
                <a:latin typeface="Times New Roman" panose="02020603050405020304" pitchFamily="18" charset="0"/>
                <a:cs typeface="Times New Roman" panose="02020603050405020304" pitchFamily="18" charset="0"/>
              </a:rPr>
              <a:t>US MNCs were increasingly investing in manufacturing in Low cost countries like China. EU and Japan have been ahead in manufacturing and innovations of IT products and are aggressive players in the ITA.</a:t>
            </a:r>
          </a:p>
          <a:p>
            <a:endParaRPr lang="en-IN" dirty="0"/>
          </a:p>
        </p:txBody>
      </p:sp>
      <p:sp>
        <p:nvSpPr>
          <p:cNvPr id="4" name="Slide Number Placeholder 3"/>
          <p:cNvSpPr>
            <a:spLocks noGrp="1"/>
          </p:cNvSpPr>
          <p:nvPr>
            <p:ph type="sldNum" sz="quarter" idx="12"/>
          </p:nvPr>
        </p:nvSpPr>
        <p:spPr/>
        <p:txBody>
          <a:bodyPr/>
          <a:lstStyle/>
          <a:p>
            <a:fld id="{7569D82A-A673-45F2-9ED4-E58C6EA15B1B}" type="slidenum">
              <a:rPr lang="en-IN" smtClean="0"/>
              <a:pPr/>
              <a:t>16</a:t>
            </a:fld>
            <a:endParaRPr lang="en-IN"/>
          </a:p>
        </p:txBody>
      </p:sp>
    </p:spTree>
    <p:extLst>
      <p:ext uri="{BB962C8B-B14F-4D97-AF65-F5344CB8AC3E}">
        <p14:creationId xmlns:p14="http://schemas.microsoft.com/office/powerpoint/2010/main" val="8306079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990000"/>
                </a:solidFill>
              </a:rPr>
              <a:t>Global Governance in High Technology</a:t>
            </a:r>
            <a:endParaRPr lang="en-IN" dirty="0">
              <a:solidFill>
                <a:srgbClr val="990000"/>
              </a:solidFill>
            </a:endParaRPr>
          </a:p>
        </p:txBody>
      </p:sp>
      <p:sp>
        <p:nvSpPr>
          <p:cNvPr id="3" name="Content Placeholder 2"/>
          <p:cNvSpPr>
            <a:spLocks noGrp="1"/>
          </p:cNvSpPr>
          <p:nvPr>
            <p:ph idx="1"/>
          </p:nvPr>
        </p:nvSpPr>
        <p:spPr/>
        <p:txBody>
          <a:bodyPr>
            <a:normAutofit fontScale="62500" lnSpcReduction="20000"/>
          </a:bodyPr>
          <a:lstStyle/>
          <a:p>
            <a:pPr lvl="0"/>
            <a:r>
              <a:rPr lang="en-IN" dirty="0" smtClean="0">
                <a:solidFill>
                  <a:srgbClr val="990000"/>
                </a:solidFill>
              </a:rPr>
              <a:t>China has benefitted most among developing countries in terms of production and export of IT goods. </a:t>
            </a:r>
          </a:p>
          <a:p>
            <a:pPr lvl="0"/>
            <a:endParaRPr lang="en-IN" dirty="0" smtClean="0">
              <a:solidFill>
                <a:srgbClr val="990000"/>
              </a:solidFill>
            </a:endParaRPr>
          </a:p>
          <a:p>
            <a:pPr lvl="0"/>
            <a:r>
              <a:rPr lang="en-IN" dirty="0" smtClean="0">
                <a:solidFill>
                  <a:srgbClr val="990000"/>
                </a:solidFill>
              </a:rPr>
              <a:t>China overtook the United States in 2004 to become the world’s leading exporter of information and communications technology (ICT) goods such as mobile phones, laptop computers and digital cameras (OECD).</a:t>
            </a:r>
          </a:p>
          <a:p>
            <a:pPr lvl="0"/>
            <a:endParaRPr lang="en-IN" dirty="0" smtClean="0">
              <a:solidFill>
                <a:srgbClr val="990000"/>
              </a:solidFill>
            </a:endParaRPr>
          </a:p>
          <a:p>
            <a:pPr lvl="0"/>
            <a:r>
              <a:rPr lang="en-IN" dirty="0" smtClean="0">
                <a:solidFill>
                  <a:srgbClr val="990000"/>
                </a:solidFill>
              </a:rPr>
              <a:t>China remains the world's top exporter of all main categories of ICT goods. China is also the top importer of ICT goods, accounting for 18 per cent of world imports and 34 per cent of all electronic component imports, including re-imports from Hong Kong (China) (UNCTAD)</a:t>
            </a:r>
          </a:p>
          <a:p>
            <a:pPr lvl="0"/>
            <a:endParaRPr lang="en-IN" dirty="0" smtClean="0">
              <a:solidFill>
                <a:srgbClr val="990000"/>
              </a:solidFill>
            </a:endParaRPr>
          </a:p>
          <a:p>
            <a:pPr lvl="0"/>
            <a:r>
              <a:rPr lang="en-IN" dirty="0" smtClean="0">
                <a:solidFill>
                  <a:srgbClr val="990000"/>
                </a:solidFill>
              </a:rPr>
              <a:t>Economies in East and South East Asia remain among the only net exporters of ICT goods. All other developing and transition economies represented a very modest share of global ICT goods trade, with 4 per cent of total exports and about 8.5 per cent of total imports (UNCTAD).</a:t>
            </a:r>
          </a:p>
          <a:p>
            <a:endParaRPr lang="en-IN" dirty="0"/>
          </a:p>
        </p:txBody>
      </p:sp>
      <p:sp>
        <p:nvSpPr>
          <p:cNvPr id="4" name="Slide Number Placeholder 3"/>
          <p:cNvSpPr>
            <a:spLocks noGrp="1"/>
          </p:cNvSpPr>
          <p:nvPr>
            <p:ph type="sldNum" sz="quarter" idx="12"/>
          </p:nvPr>
        </p:nvSpPr>
        <p:spPr/>
        <p:txBody>
          <a:bodyPr/>
          <a:lstStyle/>
          <a:p>
            <a:fld id="{7569D82A-A673-45F2-9ED4-E58C6EA15B1B}" type="slidenum">
              <a:rPr lang="en-IN" smtClean="0"/>
              <a:pPr/>
              <a:t>17</a:t>
            </a:fld>
            <a:endParaRPr lang="en-IN"/>
          </a:p>
        </p:txBody>
      </p:sp>
    </p:spTree>
    <p:extLst>
      <p:ext uri="{BB962C8B-B14F-4D97-AF65-F5344CB8AC3E}">
        <p14:creationId xmlns:p14="http://schemas.microsoft.com/office/powerpoint/2010/main" val="12968334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3648" y="404664"/>
            <a:ext cx="7498080" cy="926976"/>
          </a:xfrm>
        </p:spPr>
        <p:txBody>
          <a:bodyPr>
            <a:normAutofit fontScale="90000"/>
          </a:bodyPr>
          <a:lstStyle/>
          <a:p>
            <a:r>
              <a:rPr lang="en-IN" sz="3600" b="1" dirty="0" smtClean="0"/>
              <a:t/>
            </a:r>
            <a:br>
              <a:rPr lang="en-IN" sz="3600" b="1" dirty="0" smtClean="0"/>
            </a:br>
            <a:r>
              <a:rPr lang="en-IN" sz="3100" b="1" dirty="0" smtClean="0"/>
              <a:t>Exports of Information Technology Products</a:t>
            </a:r>
            <a:r>
              <a:rPr lang="en-IN" sz="2000" b="1" baseline="30000" dirty="0" smtClean="0"/>
              <a:t>@</a:t>
            </a:r>
            <a:r>
              <a:rPr lang="en-IN" sz="3100" b="1" dirty="0" smtClean="0"/>
              <a:t> of Selected Countries (US $ billion)</a:t>
            </a:r>
            <a:r>
              <a:rPr lang="en-IN" dirty="0" smtClean="0"/>
              <a:t/>
            </a:r>
            <a:br>
              <a:rPr lang="en-IN" dirty="0" smtClean="0"/>
            </a:br>
            <a:endParaRPr lang="en-IN" dirty="0"/>
          </a:p>
        </p:txBody>
      </p:sp>
      <p:graphicFrame>
        <p:nvGraphicFramePr>
          <p:cNvPr id="4" name="Table 3"/>
          <p:cNvGraphicFramePr>
            <a:graphicFrameLocks noGrp="1"/>
          </p:cNvGraphicFramePr>
          <p:nvPr/>
        </p:nvGraphicFramePr>
        <p:xfrm>
          <a:off x="1403648" y="1541408"/>
          <a:ext cx="7488828" cy="4510866"/>
        </p:xfrm>
        <a:graphic>
          <a:graphicData uri="http://schemas.openxmlformats.org/drawingml/2006/table">
            <a:tbl>
              <a:tblPr firstRow="1" bandRow="1">
                <a:tableStyleId>{5C22544A-7EE6-4342-B048-85BDC9FD1C3A}</a:tableStyleId>
              </a:tblPr>
              <a:tblGrid>
                <a:gridCol w="936104"/>
                <a:gridCol w="728080"/>
                <a:gridCol w="832092"/>
                <a:gridCol w="832092"/>
                <a:gridCol w="832092"/>
                <a:gridCol w="832092"/>
                <a:gridCol w="832092"/>
                <a:gridCol w="832092"/>
                <a:gridCol w="832092"/>
              </a:tblGrid>
              <a:tr h="420341">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 </a:t>
                      </a:r>
                      <a:r>
                        <a:rPr kumimoji="0" lang="en-IN" sz="1600" b="1" i="0" u="none" strike="noStrike" kern="1200" dirty="0" smtClean="0">
                          <a:solidFill>
                            <a:srgbClr val="000000"/>
                          </a:solidFill>
                          <a:latin typeface="Calibri"/>
                          <a:ea typeface="+mn-ea"/>
                          <a:cs typeface="+mn-cs"/>
                        </a:rPr>
                        <a:t>Country</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1996</a:t>
                      </a: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2000</a:t>
                      </a: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2005</a:t>
                      </a: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2010</a:t>
                      </a: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2011</a:t>
                      </a: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2012</a:t>
                      </a: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2013</a:t>
                      </a:r>
                    </a:p>
                  </a:txBody>
                  <a:tcPr marL="9525" marR="9525" marT="9525" marB="0" anchor="ctr"/>
                </a:tc>
                <a:tc>
                  <a:txBody>
                    <a:bodyPr/>
                    <a:lstStyle/>
                    <a:p>
                      <a:pPr marL="0" algn="ctr" rtl="0" eaLnBrk="1" fontAlgn="t" latinLnBrk="0" hangingPunct="1"/>
                      <a:r>
                        <a:rPr kumimoji="0" lang="en-US" sz="1600" b="1" i="0" u="none" strike="noStrike" kern="1200" dirty="0" smtClean="0">
                          <a:solidFill>
                            <a:srgbClr val="000000"/>
                          </a:solidFill>
                          <a:latin typeface="Calibri"/>
                          <a:ea typeface="+mn-ea"/>
                          <a:cs typeface="+mn-cs"/>
                        </a:rPr>
                        <a:t>2014</a:t>
                      </a:r>
                      <a:endParaRPr kumimoji="0" lang="en-IN" sz="1600" b="1" i="0" u="none" strike="noStrike" kern="1200" dirty="0">
                        <a:solidFill>
                          <a:srgbClr val="000000"/>
                        </a:solidFill>
                        <a:latin typeface="Calibri"/>
                        <a:ea typeface="+mn-ea"/>
                        <a:cs typeface="+mn-cs"/>
                      </a:endParaRPr>
                    </a:p>
                  </a:txBody>
                  <a:tcPr marL="9525" marR="9525" marT="9525" marB="0" anchor="ctr"/>
                </a:tc>
              </a:tr>
              <a:tr h="420341">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Brazil</a:t>
                      </a:r>
                    </a:p>
                  </a:txBody>
                  <a:tcPr marL="9525" marR="9525" marT="9525" marB="0" anchor="ctr"/>
                </a:tc>
                <a:tc>
                  <a:txBody>
                    <a:bodyPr/>
                    <a:lstStyle/>
                    <a:p>
                      <a:pPr>
                        <a:lnSpc>
                          <a:spcPct val="115000"/>
                        </a:lnSpc>
                      </a:pPr>
                      <a:endParaRPr lang="en-IN" sz="1400" dirty="0">
                        <a:latin typeface="Calibri"/>
                        <a:ea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1.95</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3.91</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2.44</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2.58</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2.58</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2.00</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1.65</a:t>
                      </a:r>
                      <a:endParaRPr lang="en-IN" sz="1400">
                        <a:latin typeface="Calibri"/>
                        <a:ea typeface="Calibri"/>
                        <a:cs typeface="Times New Roman"/>
                      </a:endParaRPr>
                    </a:p>
                  </a:txBody>
                  <a:tcPr marL="68580" marR="68580" marT="0" marB="0" anchor="b"/>
                </a:tc>
              </a:tr>
              <a:tr h="420341">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China</a:t>
                      </a:r>
                    </a:p>
                  </a:txBody>
                  <a:tcPr marL="9525" marR="9525" marT="9525" marB="0" anchor="ctr"/>
                </a:tc>
                <a:tc>
                  <a:txBody>
                    <a:bodyPr/>
                    <a:lstStyle/>
                    <a:p>
                      <a:pPr algn="r">
                        <a:lnSpc>
                          <a:spcPct val="115000"/>
                        </a:lnSpc>
                        <a:spcAft>
                          <a:spcPts val="1000"/>
                        </a:spcAft>
                      </a:pPr>
                      <a:r>
                        <a:rPr lang="en-IN" sz="1400" dirty="0">
                          <a:solidFill>
                            <a:srgbClr val="000000"/>
                          </a:solidFill>
                          <a:latin typeface="Calibri"/>
                          <a:ea typeface="Calibri"/>
                          <a:cs typeface="Times New Roman"/>
                        </a:rPr>
                        <a:t>11.85</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31.77</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180.38</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418.19</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476.28</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524.35</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590.19</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594.83</a:t>
                      </a:r>
                      <a:endParaRPr lang="en-IN" sz="1400">
                        <a:latin typeface="Calibri"/>
                        <a:ea typeface="Calibri"/>
                        <a:cs typeface="Times New Roman"/>
                      </a:endParaRPr>
                    </a:p>
                  </a:txBody>
                  <a:tcPr marL="68580" marR="68580" marT="0" marB="0" anchor="b"/>
                </a:tc>
              </a:tr>
              <a:tr h="420341">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Germany</a:t>
                      </a:r>
                    </a:p>
                  </a:txBody>
                  <a:tcPr marL="9525" marR="9525" marT="9525" marB="0" anchor="ctr"/>
                </a:tc>
                <a:tc>
                  <a:txBody>
                    <a:bodyPr/>
                    <a:lstStyle/>
                    <a:p>
                      <a:pPr algn="r">
                        <a:lnSpc>
                          <a:spcPct val="115000"/>
                        </a:lnSpc>
                        <a:spcAft>
                          <a:spcPts val="1000"/>
                        </a:spcAft>
                      </a:pPr>
                      <a:r>
                        <a:rPr lang="en-IN" sz="1400">
                          <a:solidFill>
                            <a:srgbClr val="000000"/>
                          </a:solidFill>
                          <a:latin typeface="Calibri"/>
                          <a:ea typeface="Calibri"/>
                          <a:cs typeface="Times New Roman"/>
                        </a:rPr>
                        <a:t>47.61</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63.14</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109.40</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112.34</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125.91</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113.49</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116.23</a:t>
                      </a:r>
                      <a:endParaRPr lang="en-IN" sz="1400">
                        <a:latin typeface="Calibri"/>
                        <a:ea typeface="Calibri"/>
                        <a:cs typeface="Times New Roman"/>
                      </a:endParaRPr>
                    </a:p>
                  </a:txBody>
                  <a:tcPr marL="68580" marR="68580" marT="0" marB="0" anchor="b"/>
                </a:tc>
                <a:tc>
                  <a:txBody>
                    <a:bodyPr/>
                    <a:lstStyle/>
                    <a:p>
                      <a:pPr>
                        <a:lnSpc>
                          <a:spcPct val="115000"/>
                        </a:lnSpc>
                      </a:pPr>
                      <a:endParaRPr lang="en-IN" sz="1400">
                        <a:latin typeface="Calibri"/>
                        <a:ea typeface="Times New Roman"/>
                      </a:endParaRPr>
                    </a:p>
                  </a:txBody>
                  <a:tcPr marL="68580" marR="68580" marT="0" marB="0" anchor="b"/>
                </a:tc>
              </a:tr>
              <a:tr h="420341">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India</a:t>
                      </a:r>
                    </a:p>
                  </a:txBody>
                  <a:tcPr marL="9525" marR="9525" marT="9525" marB="0" anchor="ctr"/>
                </a:tc>
                <a:tc>
                  <a:txBody>
                    <a:bodyPr/>
                    <a:lstStyle/>
                    <a:p>
                      <a:pPr algn="r">
                        <a:lnSpc>
                          <a:spcPct val="115000"/>
                        </a:lnSpc>
                        <a:spcAft>
                          <a:spcPts val="1000"/>
                        </a:spcAft>
                      </a:pPr>
                      <a:r>
                        <a:rPr lang="en-IN" sz="1400">
                          <a:solidFill>
                            <a:srgbClr val="000000"/>
                          </a:solidFill>
                          <a:latin typeface="Calibri"/>
                          <a:ea typeface="Calibri"/>
                          <a:cs typeface="Times New Roman"/>
                        </a:rPr>
                        <a:t>0.72</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0.84</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1.87</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5.83</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8.81</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7.81</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7.36</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5.23</a:t>
                      </a:r>
                      <a:endParaRPr lang="en-IN" sz="1400">
                        <a:latin typeface="Calibri"/>
                        <a:ea typeface="Calibri"/>
                        <a:cs typeface="Times New Roman"/>
                      </a:endParaRPr>
                    </a:p>
                  </a:txBody>
                  <a:tcPr marL="68580" marR="68580" marT="0" marB="0" anchor="b"/>
                </a:tc>
              </a:tr>
              <a:tr h="420341">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Japan</a:t>
                      </a:r>
                    </a:p>
                  </a:txBody>
                  <a:tcPr marL="9525" marR="9525" marT="9525" marB="0" anchor="ctr"/>
                </a:tc>
                <a:tc>
                  <a:txBody>
                    <a:bodyPr/>
                    <a:lstStyle/>
                    <a:p>
                      <a:pPr algn="r">
                        <a:lnSpc>
                          <a:spcPct val="115000"/>
                        </a:lnSpc>
                        <a:spcAft>
                          <a:spcPts val="1000"/>
                        </a:spcAft>
                      </a:pPr>
                      <a:r>
                        <a:rPr lang="en-IN" sz="1400">
                          <a:solidFill>
                            <a:srgbClr val="000000"/>
                          </a:solidFill>
                          <a:latin typeface="Calibri"/>
                          <a:ea typeface="Calibri"/>
                          <a:cs typeface="Times New Roman"/>
                        </a:rPr>
                        <a:t>94.96</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131.07</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134.97</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137.05</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137.61</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127.07</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107.81</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105.41</a:t>
                      </a:r>
                      <a:endParaRPr lang="en-IN" sz="1400">
                        <a:latin typeface="Calibri"/>
                        <a:ea typeface="Calibri"/>
                        <a:cs typeface="Times New Roman"/>
                      </a:endParaRPr>
                    </a:p>
                  </a:txBody>
                  <a:tcPr marL="68580" marR="68580" marT="0" marB="0" anchor="b"/>
                </a:tc>
              </a:tr>
              <a:tr h="484442">
                <a:tc>
                  <a:txBody>
                    <a:bodyPr/>
                    <a:lstStyle/>
                    <a:p>
                      <a:pPr marL="0" algn="l" rtl="0" eaLnBrk="1" fontAlgn="t" latinLnBrk="0" hangingPunct="1"/>
                      <a:r>
                        <a:rPr kumimoji="0" lang="en-IN" sz="1600" b="1" i="0" u="none" strike="noStrike" kern="1200" dirty="0" smtClean="0">
                          <a:solidFill>
                            <a:srgbClr val="000000"/>
                          </a:solidFill>
                          <a:latin typeface="Calibri"/>
                          <a:ea typeface="+mn-ea"/>
                          <a:cs typeface="+mn-cs"/>
                        </a:rPr>
                        <a:t>South Korea</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algn="r">
                        <a:lnSpc>
                          <a:spcPct val="115000"/>
                        </a:lnSpc>
                        <a:spcAft>
                          <a:spcPts val="1000"/>
                        </a:spcAft>
                      </a:pPr>
                      <a:r>
                        <a:rPr lang="en-IN" sz="1400">
                          <a:solidFill>
                            <a:srgbClr val="000000"/>
                          </a:solidFill>
                          <a:latin typeface="Calibri"/>
                          <a:ea typeface="Calibri"/>
                          <a:cs typeface="Times New Roman"/>
                        </a:rPr>
                        <a:t>24.07</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49.99</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79.69</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107.80</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111.79</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109.21</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126.07</a:t>
                      </a:r>
                      <a:endParaRPr lang="en-IN" sz="1400">
                        <a:latin typeface="Calibri"/>
                        <a:ea typeface="Calibri"/>
                        <a:cs typeface="Times New Roman"/>
                      </a:endParaRPr>
                    </a:p>
                  </a:txBody>
                  <a:tcPr marL="68580" marR="68580" marT="0" marB="0" anchor="b"/>
                </a:tc>
                <a:tc>
                  <a:txBody>
                    <a:bodyPr/>
                    <a:lstStyle/>
                    <a:p>
                      <a:pPr>
                        <a:lnSpc>
                          <a:spcPct val="115000"/>
                        </a:lnSpc>
                      </a:pPr>
                      <a:endParaRPr lang="en-IN" sz="1400">
                        <a:latin typeface="Calibri"/>
                        <a:ea typeface="Times New Roman"/>
                      </a:endParaRPr>
                    </a:p>
                  </a:txBody>
                  <a:tcPr marL="68580" marR="68580" marT="0" marB="0" anchor="b"/>
                </a:tc>
              </a:tr>
              <a:tr h="484442">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South Africa</a:t>
                      </a:r>
                    </a:p>
                  </a:txBody>
                  <a:tcPr marL="9525" marR="9525" marT="9525" marB="0" anchor="ctr"/>
                </a:tc>
                <a:tc>
                  <a:txBody>
                    <a:bodyPr/>
                    <a:lstStyle/>
                    <a:p>
                      <a:pPr>
                        <a:lnSpc>
                          <a:spcPct val="115000"/>
                        </a:lnSpc>
                      </a:pPr>
                      <a:endParaRPr lang="en-IN" sz="1400">
                        <a:latin typeface="Calibri"/>
                        <a:ea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0.52</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0.70</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1.23</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1.45</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1.56</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1.47</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1.66</a:t>
                      </a:r>
                      <a:endParaRPr lang="en-IN" sz="1400">
                        <a:latin typeface="Calibri"/>
                        <a:ea typeface="Calibri"/>
                        <a:cs typeface="Times New Roman"/>
                      </a:endParaRPr>
                    </a:p>
                  </a:txBody>
                  <a:tcPr marL="68580" marR="68580" marT="0" marB="0" anchor="b"/>
                </a:tc>
              </a:tr>
              <a:tr h="494476">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United Kingdom</a:t>
                      </a:r>
                    </a:p>
                  </a:txBody>
                  <a:tcPr marL="9525" marR="9525" marT="9525" marB="0" anchor="ctr"/>
                </a:tc>
                <a:tc>
                  <a:txBody>
                    <a:bodyPr/>
                    <a:lstStyle/>
                    <a:p>
                      <a:pPr algn="r">
                        <a:lnSpc>
                          <a:spcPct val="115000"/>
                        </a:lnSpc>
                        <a:spcAft>
                          <a:spcPts val="1000"/>
                        </a:spcAft>
                      </a:pPr>
                      <a:r>
                        <a:rPr lang="en-IN" sz="1400">
                          <a:solidFill>
                            <a:srgbClr val="000000"/>
                          </a:solidFill>
                          <a:latin typeface="Calibri"/>
                          <a:ea typeface="Calibri"/>
                          <a:cs typeface="Times New Roman"/>
                        </a:rPr>
                        <a:t>39.46</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54.91</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58.30</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31.51</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32.88</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28.80</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29.93</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31.28</a:t>
                      </a:r>
                      <a:endParaRPr lang="en-IN" sz="1400">
                        <a:latin typeface="Calibri"/>
                        <a:ea typeface="Calibri"/>
                        <a:cs typeface="Times New Roman"/>
                      </a:endParaRPr>
                    </a:p>
                  </a:txBody>
                  <a:tcPr marL="68580" marR="68580" marT="0" marB="0" anchor="b"/>
                </a:tc>
              </a:tr>
              <a:tr h="494476">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United States</a:t>
                      </a:r>
                    </a:p>
                  </a:txBody>
                  <a:tcPr marL="9525" marR="9525" marT="9525" marB="0" anchor="ctr"/>
                </a:tc>
                <a:tc>
                  <a:txBody>
                    <a:bodyPr/>
                    <a:lstStyle/>
                    <a:p>
                      <a:pPr algn="r">
                        <a:lnSpc>
                          <a:spcPct val="115000"/>
                        </a:lnSpc>
                        <a:spcAft>
                          <a:spcPts val="1000"/>
                        </a:spcAft>
                      </a:pPr>
                      <a:r>
                        <a:rPr lang="en-IN" sz="1400">
                          <a:solidFill>
                            <a:srgbClr val="000000"/>
                          </a:solidFill>
                          <a:latin typeface="Calibri"/>
                          <a:ea typeface="Calibri"/>
                          <a:cs typeface="Times New Roman"/>
                        </a:rPr>
                        <a:t>127.45</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192.75</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162.25</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a:solidFill>
                            <a:srgbClr val="000000"/>
                          </a:solidFill>
                          <a:latin typeface="Calibri"/>
                          <a:ea typeface="Calibri"/>
                          <a:cs typeface="Times New Roman"/>
                        </a:rPr>
                        <a:t>176.83</a:t>
                      </a:r>
                      <a:endParaRPr lang="en-IN" sz="140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183.84</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185.48</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187.86</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1000"/>
                        </a:spcAft>
                      </a:pPr>
                      <a:r>
                        <a:rPr lang="en-IN" sz="1400" dirty="0">
                          <a:solidFill>
                            <a:srgbClr val="000000"/>
                          </a:solidFill>
                          <a:latin typeface="Calibri"/>
                          <a:ea typeface="Calibri"/>
                          <a:cs typeface="Times New Roman"/>
                        </a:rPr>
                        <a:t>195.19</a:t>
                      </a:r>
                      <a:endParaRPr lang="en-IN" sz="1400" dirty="0">
                        <a:latin typeface="Calibri"/>
                        <a:ea typeface="Calibri"/>
                        <a:cs typeface="Times New Roman"/>
                      </a:endParaRPr>
                    </a:p>
                  </a:txBody>
                  <a:tcPr marL="68580" marR="68580" marT="0" marB="0" anchor="b"/>
                </a:tc>
              </a:tr>
            </a:tbl>
          </a:graphicData>
        </a:graphic>
      </p:graphicFrame>
      <p:sp>
        <p:nvSpPr>
          <p:cNvPr id="5" name="TextBox 4"/>
          <p:cNvSpPr txBox="1"/>
          <p:nvPr/>
        </p:nvSpPr>
        <p:spPr>
          <a:xfrm>
            <a:off x="1187624" y="6165304"/>
            <a:ext cx="7416824" cy="523220"/>
          </a:xfrm>
          <a:prstGeom prst="rect">
            <a:avLst/>
          </a:prstGeom>
          <a:noFill/>
        </p:spPr>
        <p:txBody>
          <a:bodyPr wrap="square" rtlCol="0">
            <a:spAutoFit/>
          </a:bodyPr>
          <a:lstStyle/>
          <a:p>
            <a:r>
              <a:rPr lang="en-IN" sz="1400" b="1" baseline="30000" dirty="0" smtClean="0"/>
              <a:t>@</a:t>
            </a:r>
            <a:r>
              <a:rPr lang="en-IN" sz="1400" b="1" dirty="0" smtClean="0"/>
              <a:t> </a:t>
            </a:r>
            <a:r>
              <a:rPr lang="en-IN" sz="1400" dirty="0" smtClean="0"/>
              <a:t>Calculations based on ITA Product List (Attachment A, Sections 1 and 2) in HS 1996</a:t>
            </a:r>
            <a:endParaRPr lang="en-US" sz="1400" dirty="0" smtClean="0"/>
          </a:p>
          <a:p>
            <a:r>
              <a:rPr lang="en-US" sz="1400" dirty="0" smtClean="0"/>
              <a:t>Source:  WITS Online</a:t>
            </a:r>
            <a:endParaRPr lang="en-IN" sz="1400" dirty="0"/>
          </a:p>
        </p:txBody>
      </p:sp>
      <p:sp>
        <p:nvSpPr>
          <p:cNvPr id="6" name="Slide Number Placeholder 5"/>
          <p:cNvSpPr>
            <a:spLocks noGrp="1"/>
          </p:cNvSpPr>
          <p:nvPr>
            <p:ph type="sldNum" sz="quarter" idx="12"/>
          </p:nvPr>
        </p:nvSpPr>
        <p:spPr/>
        <p:txBody>
          <a:bodyPr/>
          <a:lstStyle/>
          <a:p>
            <a:fld id="{7569D82A-A673-45F2-9ED4-E58C6EA15B1B}" type="slidenum">
              <a:rPr lang="en-IN" smtClean="0"/>
              <a:pPr/>
              <a:t>18</a:t>
            </a:fld>
            <a:endParaRPr lang="en-IN"/>
          </a:p>
        </p:txBody>
      </p:sp>
    </p:spTree>
    <p:extLst>
      <p:ext uri="{BB962C8B-B14F-4D97-AF65-F5344CB8AC3E}">
        <p14:creationId xmlns:p14="http://schemas.microsoft.com/office/powerpoint/2010/main" val="14335069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smtClean="0"/>
              <a:t>Exports of Semiconductors (US$ Billions)</a:t>
            </a:r>
            <a:endParaRPr lang="en-IN" dirty="0"/>
          </a:p>
        </p:txBody>
      </p:sp>
      <p:graphicFrame>
        <p:nvGraphicFramePr>
          <p:cNvPr id="5" name="Content Placeholder 4"/>
          <p:cNvGraphicFramePr>
            <a:graphicFrameLocks noGrp="1"/>
          </p:cNvGraphicFramePr>
          <p:nvPr>
            <p:ph idx="1"/>
          </p:nvPr>
        </p:nvGraphicFramePr>
        <p:xfrm>
          <a:off x="1435101" y="1632168"/>
          <a:ext cx="7097340" cy="4248480"/>
        </p:xfrm>
        <a:graphic>
          <a:graphicData uri="http://schemas.openxmlformats.org/drawingml/2006/table">
            <a:tbl>
              <a:tblPr firstRow="1" bandRow="1">
                <a:tableStyleId>{5C22544A-7EE6-4342-B048-85BDC9FD1C3A}</a:tableStyleId>
              </a:tblPr>
              <a:tblGrid>
                <a:gridCol w="2365780"/>
                <a:gridCol w="2365780"/>
                <a:gridCol w="2365780"/>
              </a:tblGrid>
              <a:tr h="265530">
                <a:tc>
                  <a:txBody>
                    <a:bodyPr/>
                    <a:lstStyle/>
                    <a:p>
                      <a:pPr algn="ctr" fontAlgn="t"/>
                      <a:r>
                        <a:rPr lang="en-IN" sz="1600" b="1" i="0" u="none" strike="noStrike" dirty="0">
                          <a:solidFill>
                            <a:srgbClr val="000000"/>
                          </a:solidFill>
                          <a:latin typeface="Calibri"/>
                          <a:ea typeface="Times New Roman"/>
                        </a:rPr>
                        <a:t>Year</a:t>
                      </a:r>
                      <a:endParaRPr lang="en-IN" sz="1600" b="1" i="0" u="none" strike="noStrike" dirty="0">
                        <a:solidFill>
                          <a:srgbClr val="000000"/>
                        </a:solidFill>
                        <a:latin typeface="Calibri"/>
                      </a:endParaRPr>
                    </a:p>
                  </a:txBody>
                  <a:tcPr marL="9525" marR="9525" marT="9525" marB="0"/>
                </a:tc>
                <a:tc>
                  <a:txBody>
                    <a:bodyPr/>
                    <a:lstStyle/>
                    <a:p>
                      <a:pPr algn="ctr" fontAlgn="t"/>
                      <a:r>
                        <a:rPr lang="en-IN" sz="1600" b="1" i="0" u="none" strike="noStrike" dirty="0">
                          <a:solidFill>
                            <a:srgbClr val="000000"/>
                          </a:solidFill>
                          <a:latin typeface="Calibri"/>
                          <a:ea typeface="Times New Roman"/>
                        </a:rPr>
                        <a:t>China</a:t>
                      </a:r>
                      <a:endParaRPr lang="en-IN" sz="1600" b="1" i="0" u="none" strike="noStrike" dirty="0">
                        <a:solidFill>
                          <a:srgbClr val="000000"/>
                        </a:solidFill>
                        <a:latin typeface="Calibri"/>
                      </a:endParaRPr>
                    </a:p>
                  </a:txBody>
                  <a:tcPr marL="9525" marR="9525" marT="9525" marB="0"/>
                </a:tc>
                <a:tc>
                  <a:txBody>
                    <a:bodyPr/>
                    <a:lstStyle/>
                    <a:p>
                      <a:pPr algn="ctr" fontAlgn="t"/>
                      <a:r>
                        <a:rPr lang="en-IN" sz="1600" b="1" i="0" u="none" strike="noStrike" dirty="0">
                          <a:solidFill>
                            <a:srgbClr val="000000"/>
                          </a:solidFill>
                          <a:latin typeface="Calibri"/>
                          <a:ea typeface="Times New Roman"/>
                        </a:rPr>
                        <a:t>USA</a:t>
                      </a:r>
                      <a:endParaRPr lang="en-IN" sz="1600" b="1" i="0" u="none" strike="noStrike" dirty="0">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2000</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1.12</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29.47</a:t>
                      </a:r>
                      <a:endParaRPr lang="en-IN" sz="1600" b="0" i="0" u="none" strike="noStrike">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2001</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1.27</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21.32</a:t>
                      </a:r>
                      <a:endParaRPr lang="en-IN" sz="1600" b="0" i="0" u="none" strike="noStrike">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2002</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1.52</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18.24</a:t>
                      </a:r>
                      <a:endParaRPr lang="en-IN" sz="1600" b="0" i="0" u="none" strike="noStrike">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2003</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2.19</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18.19</a:t>
                      </a:r>
                      <a:endParaRPr lang="en-IN" sz="1600" b="0" i="0" u="none" strike="noStrike">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2004</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dirty="0">
                          <a:solidFill>
                            <a:srgbClr val="000000"/>
                          </a:solidFill>
                          <a:latin typeface="Calibri"/>
                          <a:ea typeface="Times New Roman"/>
                        </a:rPr>
                        <a:t>3.35</a:t>
                      </a:r>
                      <a:endParaRPr lang="en-IN" sz="1600" b="0"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26.14</a:t>
                      </a:r>
                      <a:endParaRPr lang="en-IN" sz="1600" b="0" i="0" u="none" strike="noStrike">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2005</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4.74</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25.73</a:t>
                      </a:r>
                      <a:endParaRPr lang="en-IN" sz="1600" b="0" i="0" u="none" strike="noStrike">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2006</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6.45</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30.87</a:t>
                      </a:r>
                      <a:endParaRPr lang="en-IN" sz="1600" b="0" i="0" u="none" strike="noStrike">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2007</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9.53</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33.23</a:t>
                      </a:r>
                      <a:endParaRPr lang="en-IN" sz="1600" b="0" i="0" u="none" strike="noStrike">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2008</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12.55</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28.58</a:t>
                      </a:r>
                      <a:endParaRPr lang="en-IN" sz="1600" b="0" i="0" u="none" strike="noStrike">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2009</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10.44</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21.28</a:t>
                      </a:r>
                      <a:endParaRPr lang="en-IN" sz="1600" b="0" i="0" u="none" strike="noStrike">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2010</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14.32</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32.62</a:t>
                      </a:r>
                      <a:endParaRPr lang="en-IN" sz="1600" b="0" i="0" u="none" strike="noStrike">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2011</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16.67</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31.96</a:t>
                      </a:r>
                      <a:endParaRPr lang="en-IN" sz="1600" b="0" i="0" u="none" strike="noStrike">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2012</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18.94</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31.56</a:t>
                      </a:r>
                      <a:endParaRPr lang="en-IN" sz="1600" b="0" i="0" u="none" strike="noStrike">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2013</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20.02</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dirty="0">
                          <a:solidFill>
                            <a:srgbClr val="000000"/>
                          </a:solidFill>
                          <a:latin typeface="Calibri"/>
                          <a:ea typeface="Times New Roman"/>
                        </a:rPr>
                        <a:t>31.96</a:t>
                      </a:r>
                      <a:endParaRPr lang="en-IN" sz="1600" b="0" i="0" u="none" strike="noStrike" dirty="0">
                        <a:solidFill>
                          <a:srgbClr val="000000"/>
                        </a:solidFill>
                        <a:latin typeface="Calibri"/>
                      </a:endParaRPr>
                    </a:p>
                  </a:txBody>
                  <a:tcPr marL="9525" marR="9525" marT="9525" marB="0"/>
                </a:tc>
              </a:tr>
              <a:tr h="265530">
                <a:tc>
                  <a:txBody>
                    <a:bodyPr/>
                    <a:lstStyle/>
                    <a:p>
                      <a:pPr algn="ctr" fontAlgn="t"/>
                      <a:r>
                        <a:rPr lang="en-IN" sz="1600" b="1" i="0" u="none" strike="noStrike" dirty="0">
                          <a:solidFill>
                            <a:srgbClr val="000000"/>
                          </a:solidFill>
                          <a:latin typeface="Calibri"/>
                          <a:ea typeface="Times New Roman"/>
                        </a:rPr>
                        <a:t>2014</a:t>
                      </a:r>
                      <a:endParaRPr lang="en-IN" sz="1600" b="1" i="0" u="none" strike="noStrike" dirty="0">
                        <a:solidFill>
                          <a:srgbClr val="000000"/>
                        </a:solidFill>
                        <a:latin typeface="Calibri"/>
                      </a:endParaRPr>
                    </a:p>
                  </a:txBody>
                  <a:tcPr marL="9525" marR="9525" marT="9525" marB="0"/>
                </a:tc>
                <a:tc>
                  <a:txBody>
                    <a:bodyPr/>
                    <a:lstStyle/>
                    <a:p>
                      <a:pPr algn="ctr" fontAlgn="t"/>
                      <a:r>
                        <a:rPr lang="en-IN" sz="1600" b="0" i="0" u="none" strike="noStrike">
                          <a:solidFill>
                            <a:srgbClr val="000000"/>
                          </a:solidFill>
                          <a:latin typeface="Calibri"/>
                          <a:ea typeface="Times New Roman"/>
                        </a:rPr>
                        <a:t>23.53</a:t>
                      </a:r>
                      <a:endParaRPr lang="en-IN" sz="1600" b="0" i="0" u="none" strike="noStrike">
                        <a:solidFill>
                          <a:srgbClr val="000000"/>
                        </a:solidFill>
                        <a:latin typeface="Calibri"/>
                      </a:endParaRPr>
                    </a:p>
                  </a:txBody>
                  <a:tcPr marL="9525" marR="9525" marT="9525" marB="0"/>
                </a:tc>
                <a:tc>
                  <a:txBody>
                    <a:bodyPr/>
                    <a:lstStyle/>
                    <a:p>
                      <a:pPr algn="ctr" fontAlgn="t"/>
                      <a:r>
                        <a:rPr lang="en-IN" sz="1600" b="0" i="0" u="none" strike="noStrike" dirty="0">
                          <a:solidFill>
                            <a:srgbClr val="000000"/>
                          </a:solidFill>
                          <a:latin typeface="Calibri"/>
                          <a:ea typeface="Times New Roman"/>
                        </a:rPr>
                        <a:t>34.27</a:t>
                      </a:r>
                      <a:endParaRPr lang="en-IN" sz="1600" b="0" i="0" u="none" strike="noStrike" dirty="0">
                        <a:solidFill>
                          <a:srgbClr val="000000"/>
                        </a:solidFill>
                        <a:latin typeface="Calibri"/>
                      </a:endParaRPr>
                    </a:p>
                  </a:txBody>
                  <a:tcPr marL="9525" marR="9525" marT="9525" marB="0"/>
                </a:tc>
              </a:tr>
            </a:tbl>
          </a:graphicData>
        </a:graphic>
      </p:graphicFrame>
      <p:sp>
        <p:nvSpPr>
          <p:cNvPr id="4" name="Slide Number Placeholder 3"/>
          <p:cNvSpPr>
            <a:spLocks noGrp="1"/>
          </p:cNvSpPr>
          <p:nvPr>
            <p:ph type="sldNum" sz="quarter" idx="12"/>
          </p:nvPr>
        </p:nvSpPr>
        <p:spPr/>
        <p:txBody>
          <a:bodyPr/>
          <a:lstStyle/>
          <a:p>
            <a:fld id="{7569D82A-A673-45F2-9ED4-E58C6EA15B1B}" type="slidenum">
              <a:rPr lang="en-IN" smtClean="0"/>
              <a:pPr/>
              <a:t>19</a:t>
            </a:fld>
            <a:endParaRPr lang="en-IN" dirty="0"/>
          </a:p>
        </p:txBody>
      </p:sp>
      <p:sp>
        <p:nvSpPr>
          <p:cNvPr id="6" name="TextBox 5"/>
          <p:cNvSpPr txBox="1"/>
          <p:nvPr/>
        </p:nvSpPr>
        <p:spPr>
          <a:xfrm>
            <a:off x="1475656" y="6165304"/>
            <a:ext cx="6192688" cy="584775"/>
          </a:xfrm>
          <a:prstGeom prst="rect">
            <a:avLst/>
          </a:prstGeom>
          <a:noFill/>
        </p:spPr>
        <p:txBody>
          <a:bodyPr wrap="square" rtlCol="0">
            <a:spAutoFit/>
          </a:bodyPr>
          <a:lstStyle/>
          <a:p>
            <a:r>
              <a:rPr lang="en-IN" sz="1600" dirty="0" smtClean="0"/>
              <a:t>Source: Author’s calculation. Data accessed from WITS. Calculations based on ITA Product list in HS 1996 (Attachment A, Sections 2)</a:t>
            </a:r>
            <a:endParaRPr lang="en-IN" sz="1600" dirty="0"/>
          </a:p>
        </p:txBody>
      </p:sp>
    </p:spTree>
    <p:extLst>
      <p:ext uri="{BB962C8B-B14F-4D97-AF65-F5344CB8AC3E}">
        <p14:creationId xmlns:p14="http://schemas.microsoft.com/office/powerpoint/2010/main" val="3117353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868362"/>
          </a:xfrm>
        </p:spPr>
        <p:txBody>
          <a:bodyPr>
            <a:normAutofit/>
          </a:bodyPr>
          <a:lstStyle/>
          <a:p>
            <a:r>
              <a:rPr lang="en-US" sz="3200" b="1" dirty="0" smtClean="0">
                <a:solidFill>
                  <a:srgbClr val="990000"/>
                </a:solidFill>
                <a:latin typeface="Times New Roman" pitchFamily="18" charset="0"/>
                <a:cs typeface="Times New Roman" pitchFamily="18" charset="0"/>
              </a:rPr>
              <a:t>Trade in HTPs</a:t>
            </a:r>
            <a:endParaRPr lang="en-US" sz="3200" b="1" dirty="0">
              <a:solidFill>
                <a:srgbClr val="990000"/>
              </a:solidFill>
              <a:latin typeface="Times New Roman" pitchFamily="18" charset="0"/>
              <a:cs typeface="Times New Roman" pitchFamily="18" charset="0"/>
            </a:endParaRPr>
          </a:p>
        </p:txBody>
      </p:sp>
      <p:sp>
        <p:nvSpPr>
          <p:cNvPr id="5" name="Content Placeholder 4"/>
          <p:cNvSpPr>
            <a:spLocks noGrp="1"/>
          </p:cNvSpPr>
          <p:nvPr>
            <p:ph idx="1"/>
          </p:nvPr>
        </p:nvSpPr>
        <p:spPr>
          <a:xfrm>
            <a:off x="457200" y="1143000"/>
            <a:ext cx="8229600" cy="4983163"/>
          </a:xfrm>
        </p:spPr>
        <p:txBody>
          <a:bodyPr>
            <a:normAutofit/>
          </a:bodyPr>
          <a:lstStyle/>
          <a:p>
            <a:pPr algn="just"/>
            <a:r>
              <a:rPr lang="en-IN" sz="2400" b="1" dirty="0" smtClean="0">
                <a:solidFill>
                  <a:srgbClr val="990000"/>
                </a:solidFill>
                <a:latin typeface="Times New Roman" pitchFamily="18" charset="0"/>
                <a:cs typeface="Times New Roman" pitchFamily="18" charset="0"/>
              </a:rPr>
              <a:t>BRICS:</a:t>
            </a:r>
            <a:r>
              <a:rPr lang="en-IN" sz="2400" dirty="0" smtClean="0">
                <a:solidFill>
                  <a:srgbClr val="990000"/>
                </a:solidFill>
                <a:latin typeface="Times New Roman" pitchFamily="18" charset="0"/>
                <a:cs typeface="Times New Roman" pitchFamily="18" charset="0"/>
              </a:rPr>
              <a:t> Fastest </a:t>
            </a:r>
            <a:r>
              <a:rPr lang="en-IN" sz="2400" dirty="0">
                <a:solidFill>
                  <a:srgbClr val="990000"/>
                </a:solidFill>
                <a:latin typeface="Times New Roman" pitchFamily="18" charset="0"/>
                <a:cs typeface="Times New Roman" pitchFamily="18" charset="0"/>
              </a:rPr>
              <a:t>growing and largest emerging market economies and contributed 22.03 percent of world’s GDP in 2014 (IMF). (</a:t>
            </a:r>
            <a:r>
              <a:rPr lang="en-IN" sz="2400" dirty="0" smtClean="0">
                <a:solidFill>
                  <a:srgbClr val="990000"/>
                </a:solidFill>
                <a:latin typeface="Times New Roman" pitchFamily="18" charset="0"/>
                <a:cs typeface="Times New Roman" pitchFamily="18" charset="0"/>
              </a:rPr>
              <a:t>1995 7.77 percent)</a:t>
            </a:r>
          </a:p>
          <a:p>
            <a:pPr marL="0" indent="0" algn="just">
              <a:buNone/>
            </a:pPr>
            <a:endParaRPr lang="en-IN" sz="2400" dirty="0">
              <a:solidFill>
                <a:srgbClr val="990000"/>
              </a:solidFill>
              <a:latin typeface="Times New Roman" pitchFamily="18" charset="0"/>
              <a:cs typeface="Times New Roman" pitchFamily="18" charset="0"/>
            </a:endParaRPr>
          </a:p>
          <a:p>
            <a:pPr algn="just"/>
            <a:r>
              <a:rPr lang="en-IN" sz="2400" dirty="0" smtClean="0">
                <a:solidFill>
                  <a:srgbClr val="990000"/>
                </a:solidFill>
                <a:latin typeface="Times New Roman" pitchFamily="18" charset="0"/>
                <a:cs typeface="Times New Roman" pitchFamily="18" charset="0"/>
              </a:rPr>
              <a:t>Shares </a:t>
            </a:r>
            <a:r>
              <a:rPr lang="en-IN" sz="2400" dirty="0">
                <a:solidFill>
                  <a:srgbClr val="990000"/>
                </a:solidFill>
                <a:latin typeface="Times New Roman" pitchFamily="18" charset="0"/>
                <a:cs typeface="Times New Roman" pitchFamily="18" charset="0"/>
              </a:rPr>
              <a:t>in world GDP in </a:t>
            </a:r>
            <a:r>
              <a:rPr lang="en-IN" sz="2400" dirty="0" smtClean="0">
                <a:solidFill>
                  <a:srgbClr val="990000"/>
                </a:solidFill>
                <a:latin typeface="Times New Roman" pitchFamily="18" charset="0"/>
                <a:cs typeface="Times New Roman" pitchFamily="18" charset="0"/>
              </a:rPr>
              <a:t>2014: </a:t>
            </a:r>
            <a:r>
              <a:rPr lang="en-IN" sz="2400" dirty="0">
                <a:solidFill>
                  <a:srgbClr val="990000"/>
                </a:solidFill>
                <a:latin typeface="Times New Roman" pitchFamily="18" charset="0"/>
                <a:cs typeface="Times New Roman" pitchFamily="18" charset="0"/>
              </a:rPr>
              <a:t>Brazil (2.9 percent), Russia (2.66 per cent), China (13.4 percent), India (2.65 percent) and South Africa (0.44 per cent)</a:t>
            </a:r>
          </a:p>
          <a:p>
            <a:pPr algn="just"/>
            <a:endParaRPr lang="en-IN" sz="2400" dirty="0" smtClean="0">
              <a:solidFill>
                <a:srgbClr val="990000"/>
              </a:solidFill>
              <a:latin typeface="Times New Roman" pitchFamily="18" charset="0"/>
              <a:cs typeface="Times New Roman" pitchFamily="18" charset="0"/>
            </a:endParaRPr>
          </a:p>
          <a:p>
            <a:pPr algn="just"/>
            <a:r>
              <a:rPr lang="en-IN" sz="2400" dirty="0" smtClean="0">
                <a:solidFill>
                  <a:srgbClr val="990000"/>
                </a:solidFill>
                <a:latin typeface="Times New Roman" pitchFamily="18" charset="0"/>
                <a:cs typeface="Times New Roman" pitchFamily="18" charset="0"/>
              </a:rPr>
              <a:t>HTPs </a:t>
            </a:r>
            <a:r>
              <a:rPr lang="en-IN" sz="2400" dirty="0">
                <a:solidFill>
                  <a:srgbClr val="990000"/>
                </a:solidFill>
                <a:latin typeface="Times New Roman" pitchFamily="18" charset="0"/>
                <a:cs typeface="Times New Roman" pitchFamily="18" charset="0"/>
              </a:rPr>
              <a:t>the share of OECD countries in exports and imports have drastically </a:t>
            </a:r>
            <a:r>
              <a:rPr lang="en-IN" sz="2400" dirty="0" smtClean="0">
                <a:solidFill>
                  <a:srgbClr val="990000"/>
                </a:solidFill>
                <a:latin typeface="Times New Roman" pitchFamily="18" charset="0"/>
                <a:cs typeface="Times New Roman" pitchFamily="18" charset="0"/>
              </a:rPr>
              <a:t>reduced. </a:t>
            </a:r>
          </a:p>
          <a:p>
            <a:pPr marL="0" indent="0" algn="just">
              <a:buNone/>
            </a:pPr>
            <a:r>
              <a:rPr lang="en-IN" sz="2400" dirty="0" smtClean="0">
                <a:solidFill>
                  <a:srgbClr val="990000"/>
                </a:solidFill>
                <a:latin typeface="Times New Roman" pitchFamily="18" charset="0"/>
                <a:cs typeface="Times New Roman" pitchFamily="18" charset="0"/>
              </a:rPr>
              <a:t>	-Exports: 2000 76.4 %: 2014: 45.4 %</a:t>
            </a:r>
          </a:p>
          <a:p>
            <a:pPr marL="0" indent="0" algn="just">
              <a:buNone/>
            </a:pPr>
            <a:r>
              <a:rPr lang="en-IN" sz="2400" dirty="0">
                <a:solidFill>
                  <a:srgbClr val="990000"/>
                </a:solidFill>
                <a:latin typeface="Times New Roman" pitchFamily="18" charset="0"/>
                <a:cs typeface="Times New Roman" pitchFamily="18" charset="0"/>
              </a:rPr>
              <a:t>	</a:t>
            </a:r>
            <a:r>
              <a:rPr lang="en-IN" sz="2400" dirty="0" smtClean="0">
                <a:solidFill>
                  <a:srgbClr val="990000"/>
                </a:solidFill>
                <a:latin typeface="Times New Roman" pitchFamily="18" charset="0"/>
                <a:cs typeface="Times New Roman" pitchFamily="18" charset="0"/>
              </a:rPr>
              <a:t>-Imports: 2000 69.3%; 2014: 45.7 </a:t>
            </a:r>
            <a:r>
              <a:rPr lang="en-IN" sz="2400" dirty="0">
                <a:solidFill>
                  <a:srgbClr val="990000"/>
                </a:solidFill>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3648" y="188640"/>
            <a:ext cx="7530040" cy="1656184"/>
          </a:xfrm>
        </p:spPr>
        <p:txBody>
          <a:bodyPr>
            <a:normAutofit fontScale="90000"/>
          </a:bodyPr>
          <a:lstStyle/>
          <a:p>
            <a:r>
              <a:rPr lang="en-US" dirty="0" smtClean="0"/>
              <a:t>Production &amp;Export of Leading Biotech Crops in 2011 - Brazil &amp; South Africa </a:t>
            </a:r>
            <a:endParaRPr lang="en-IN" dirty="0"/>
          </a:p>
        </p:txBody>
      </p:sp>
      <p:graphicFrame>
        <p:nvGraphicFramePr>
          <p:cNvPr id="4" name="Table 3"/>
          <p:cNvGraphicFramePr>
            <a:graphicFrameLocks noGrp="1"/>
          </p:cNvGraphicFramePr>
          <p:nvPr/>
        </p:nvGraphicFramePr>
        <p:xfrm>
          <a:off x="1259632" y="1916834"/>
          <a:ext cx="3744416" cy="3628741"/>
        </p:xfrm>
        <a:graphic>
          <a:graphicData uri="http://schemas.openxmlformats.org/drawingml/2006/table">
            <a:tbl>
              <a:tblPr>
                <a:tableStyleId>{69CF1AB2-1976-4502-BF36-3FF5EA218861}</a:tableStyleId>
              </a:tblPr>
              <a:tblGrid>
                <a:gridCol w="828258"/>
                <a:gridCol w="828258"/>
                <a:gridCol w="828258"/>
                <a:gridCol w="1259642"/>
              </a:tblGrid>
              <a:tr h="225025">
                <a:tc gridSpan="4">
                  <a:txBody>
                    <a:bodyPr/>
                    <a:lstStyle/>
                    <a:p>
                      <a:pPr algn="ctr" fontAlgn="b"/>
                      <a:r>
                        <a:rPr lang="en-IN" sz="1600" b="1" u="none" strike="noStrike" dirty="0"/>
                        <a:t>Brazil</a:t>
                      </a:r>
                      <a:endParaRPr lang="en-IN" sz="1600" b="1" i="0" u="none" strike="noStrike" dirty="0">
                        <a:solidFill>
                          <a:srgbClr val="000000"/>
                        </a:solidFill>
                        <a:latin typeface="Calibri"/>
                      </a:endParaRPr>
                    </a:p>
                  </a:txBody>
                  <a:tcPr marL="9525" marR="9525" marT="9525" marB="0" anchor="b"/>
                </a:tc>
                <a:tc hMerge="1">
                  <a:txBody>
                    <a:bodyPr/>
                    <a:lstStyle/>
                    <a:p>
                      <a:endParaRPr lang="en-IN"/>
                    </a:p>
                  </a:txBody>
                  <a:tcPr/>
                </a:tc>
                <a:tc hMerge="1">
                  <a:txBody>
                    <a:bodyPr/>
                    <a:lstStyle/>
                    <a:p>
                      <a:endParaRPr lang="en-IN"/>
                    </a:p>
                  </a:txBody>
                  <a:tcPr/>
                </a:tc>
                <a:tc hMerge="1">
                  <a:txBody>
                    <a:bodyPr/>
                    <a:lstStyle/>
                    <a:p>
                      <a:endParaRPr lang="en-IN"/>
                    </a:p>
                  </a:txBody>
                  <a:tcPr/>
                </a:tc>
              </a:tr>
              <a:tr h="450050">
                <a:tc>
                  <a:txBody>
                    <a:bodyPr/>
                    <a:lstStyle/>
                    <a:p>
                      <a:pPr algn="l" fontAlgn="ctr"/>
                      <a:r>
                        <a:rPr lang="en-IN" sz="1400" b="1" u="none" strike="noStrike" dirty="0"/>
                        <a:t>Production</a:t>
                      </a:r>
                      <a:endParaRPr lang="en-IN" sz="1400" b="1" i="0" u="none" strike="noStrike" dirty="0">
                        <a:solidFill>
                          <a:srgbClr val="000000"/>
                        </a:solidFill>
                        <a:latin typeface="Calibri"/>
                      </a:endParaRPr>
                    </a:p>
                  </a:txBody>
                  <a:tcPr marL="9525" marR="9525" marT="9525" marB="0" anchor="ctr"/>
                </a:tc>
                <a:tc>
                  <a:txBody>
                    <a:bodyPr/>
                    <a:lstStyle/>
                    <a:p>
                      <a:pPr algn="l" fontAlgn="ctr"/>
                      <a:r>
                        <a:rPr lang="en-IN" sz="1400" b="1" u="none" strike="noStrike" dirty="0"/>
                        <a:t>Qty (tonnes)</a:t>
                      </a:r>
                      <a:endParaRPr lang="en-IN" sz="1400" b="1" i="0" u="none" strike="noStrike" dirty="0">
                        <a:solidFill>
                          <a:srgbClr val="000000"/>
                        </a:solidFill>
                        <a:latin typeface="Calibri"/>
                      </a:endParaRPr>
                    </a:p>
                  </a:txBody>
                  <a:tcPr marL="9525" marR="9525" marT="9525" marB="0" anchor="ctr"/>
                </a:tc>
                <a:tc>
                  <a:txBody>
                    <a:bodyPr/>
                    <a:lstStyle/>
                    <a:p>
                      <a:pPr algn="l" fontAlgn="ctr"/>
                      <a:r>
                        <a:rPr lang="en-IN" sz="1400" b="1" u="none" strike="noStrike" dirty="0"/>
                        <a:t>Value (1000$)</a:t>
                      </a:r>
                      <a:endParaRPr lang="en-IN" sz="1400" b="1" i="0" u="none" strike="noStrike" dirty="0">
                        <a:solidFill>
                          <a:srgbClr val="000000"/>
                        </a:solidFill>
                        <a:latin typeface="Calibri"/>
                      </a:endParaRPr>
                    </a:p>
                  </a:txBody>
                  <a:tcPr marL="9525" marR="9525" marT="9525" marB="0" anchor="ctr"/>
                </a:tc>
                <a:tc>
                  <a:txBody>
                    <a:bodyPr/>
                    <a:lstStyle/>
                    <a:p>
                      <a:pPr algn="l" fontAlgn="b"/>
                      <a:r>
                        <a:rPr lang="en-IN" sz="1400" b="1" u="none" strike="noStrike" dirty="0"/>
                        <a:t> </a:t>
                      </a:r>
                      <a:endParaRPr lang="en-IN" sz="1400" b="1" i="0" u="none" strike="noStrike" dirty="0">
                        <a:solidFill>
                          <a:srgbClr val="000000"/>
                        </a:solidFill>
                        <a:latin typeface="Calibri"/>
                      </a:endParaRPr>
                    </a:p>
                  </a:txBody>
                  <a:tcPr marL="9525" marR="9525" marT="9525" marB="0" anchor="b"/>
                </a:tc>
              </a:tr>
              <a:tr h="450050">
                <a:tc>
                  <a:txBody>
                    <a:bodyPr/>
                    <a:lstStyle/>
                    <a:p>
                      <a:pPr algn="l" fontAlgn="b"/>
                      <a:r>
                        <a:rPr lang="en-IN" sz="1400" u="none" strike="noStrike" dirty="0"/>
                        <a:t>Soybeans</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74815447</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20082320</a:t>
                      </a:r>
                      <a:endParaRPr lang="en-IN" sz="1400" b="0" i="0" u="none" strike="noStrike" dirty="0">
                        <a:solidFill>
                          <a:srgbClr val="000000"/>
                        </a:solidFill>
                        <a:latin typeface="Calibri"/>
                      </a:endParaRPr>
                    </a:p>
                  </a:txBody>
                  <a:tcPr marL="9525" marR="9525" marT="9525" marB="0" anchor="b"/>
                </a:tc>
                <a:tc>
                  <a:txBody>
                    <a:bodyPr/>
                    <a:lstStyle/>
                    <a:p>
                      <a:pPr algn="l" fontAlgn="b"/>
                      <a:r>
                        <a:rPr lang="en-IN" sz="1400" u="none" strike="noStrike" dirty="0"/>
                        <a:t> </a:t>
                      </a:r>
                      <a:endParaRPr lang="en-IN" sz="1400" b="0" i="0" u="none" strike="noStrike" dirty="0">
                        <a:solidFill>
                          <a:srgbClr val="000000"/>
                        </a:solidFill>
                        <a:latin typeface="Calibri"/>
                      </a:endParaRPr>
                    </a:p>
                  </a:txBody>
                  <a:tcPr marL="9525" marR="9525" marT="9525" marB="0" anchor="b"/>
                </a:tc>
              </a:tr>
              <a:tr h="225025">
                <a:tc>
                  <a:txBody>
                    <a:bodyPr/>
                    <a:lstStyle/>
                    <a:p>
                      <a:pPr algn="l" fontAlgn="b"/>
                      <a:r>
                        <a:rPr lang="en-IN" sz="1400" u="none" strike="noStrike" dirty="0"/>
                        <a:t>Maize</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55660235</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2753012</a:t>
                      </a:r>
                      <a:endParaRPr lang="en-IN" sz="1400" b="0" i="0" u="none" strike="noStrike" dirty="0">
                        <a:solidFill>
                          <a:srgbClr val="000000"/>
                        </a:solidFill>
                        <a:latin typeface="Calibri"/>
                      </a:endParaRPr>
                    </a:p>
                  </a:txBody>
                  <a:tcPr marL="9525" marR="9525" marT="9525" marB="0" anchor="b"/>
                </a:tc>
                <a:tc>
                  <a:txBody>
                    <a:bodyPr/>
                    <a:lstStyle/>
                    <a:p>
                      <a:pPr algn="l" fontAlgn="b"/>
                      <a:r>
                        <a:rPr lang="en-IN" sz="1400" u="none" strike="noStrike" dirty="0"/>
                        <a:t> </a:t>
                      </a:r>
                      <a:endParaRPr lang="en-IN" sz="1400" b="0" i="0" u="none" strike="noStrike" dirty="0">
                        <a:solidFill>
                          <a:srgbClr val="000000"/>
                        </a:solidFill>
                        <a:latin typeface="Calibri"/>
                      </a:endParaRPr>
                    </a:p>
                  </a:txBody>
                  <a:tcPr marL="9525" marR="9525" marT="9525" marB="0" anchor="b"/>
                </a:tc>
              </a:tr>
              <a:tr h="675076">
                <a:tc>
                  <a:txBody>
                    <a:bodyPr/>
                    <a:lstStyle/>
                    <a:p>
                      <a:pPr algn="l" fontAlgn="t"/>
                      <a:r>
                        <a:rPr lang="en-IN" sz="1400" b="1" u="none" strike="noStrike" dirty="0"/>
                        <a:t>Exports</a:t>
                      </a:r>
                      <a:endParaRPr lang="en-IN" sz="1400" b="1" i="0" u="none" strike="noStrike" dirty="0">
                        <a:solidFill>
                          <a:srgbClr val="000000"/>
                        </a:solidFill>
                        <a:latin typeface="Calibri"/>
                      </a:endParaRPr>
                    </a:p>
                  </a:txBody>
                  <a:tcPr marL="9525" marR="9525" marT="9525" marB="0"/>
                </a:tc>
                <a:tc>
                  <a:txBody>
                    <a:bodyPr/>
                    <a:lstStyle/>
                    <a:p>
                      <a:pPr algn="l" fontAlgn="t"/>
                      <a:r>
                        <a:rPr lang="en-IN" sz="1400" b="1" u="none" strike="noStrike" dirty="0"/>
                        <a:t> </a:t>
                      </a:r>
                      <a:endParaRPr lang="en-IN" sz="1400" b="1" i="0" u="none" strike="noStrike" dirty="0">
                        <a:solidFill>
                          <a:srgbClr val="000000"/>
                        </a:solidFill>
                        <a:latin typeface="Calibri"/>
                      </a:endParaRPr>
                    </a:p>
                  </a:txBody>
                  <a:tcPr marL="9525" marR="9525" marT="9525" marB="0"/>
                </a:tc>
                <a:tc>
                  <a:txBody>
                    <a:bodyPr/>
                    <a:lstStyle/>
                    <a:p>
                      <a:pPr algn="l" fontAlgn="t"/>
                      <a:r>
                        <a:rPr lang="en-IN" sz="1400" b="1" u="none" strike="noStrike" dirty="0"/>
                        <a:t> </a:t>
                      </a:r>
                      <a:endParaRPr lang="en-IN" sz="1400" b="1" i="0" u="none" strike="noStrike" dirty="0">
                        <a:solidFill>
                          <a:srgbClr val="000000"/>
                        </a:solidFill>
                        <a:latin typeface="Calibri"/>
                      </a:endParaRPr>
                    </a:p>
                  </a:txBody>
                  <a:tcPr marL="9525" marR="9525" marT="9525" marB="0"/>
                </a:tc>
                <a:tc>
                  <a:txBody>
                    <a:bodyPr/>
                    <a:lstStyle/>
                    <a:p>
                      <a:pPr algn="l" fontAlgn="t"/>
                      <a:r>
                        <a:rPr lang="en-IN" sz="1400" b="1" u="none" strike="noStrike" dirty="0"/>
                        <a:t>Share of Export in Production</a:t>
                      </a:r>
                      <a:endParaRPr lang="en-IN" sz="1400" b="1" i="0" u="none" strike="noStrike" dirty="0">
                        <a:solidFill>
                          <a:srgbClr val="000000"/>
                        </a:solidFill>
                        <a:latin typeface="Calibri"/>
                      </a:endParaRPr>
                    </a:p>
                  </a:txBody>
                  <a:tcPr marL="9525" marR="9525" marT="9525" marB="0">
                    <a:solidFill>
                      <a:schemeClr val="accent1">
                        <a:lumMod val="60000"/>
                        <a:lumOff val="40000"/>
                      </a:schemeClr>
                    </a:solidFill>
                  </a:tcPr>
                </a:tc>
              </a:tr>
              <a:tr h="450050">
                <a:tc>
                  <a:txBody>
                    <a:bodyPr/>
                    <a:lstStyle/>
                    <a:p>
                      <a:pPr algn="l" fontAlgn="b"/>
                      <a:r>
                        <a:rPr lang="en-IN" sz="1400" u="none" strike="noStrike" dirty="0"/>
                        <a:t>Soybeans</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32985562</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16327287</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81.30</a:t>
                      </a:r>
                      <a:endParaRPr lang="en-IN" sz="1400" b="0" i="0" u="none" strike="noStrike" dirty="0">
                        <a:solidFill>
                          <a:srgbClr val="000000"/>
                        </a:solidFill>
                        <a:latin typeface="Calibri"/>
                      </a:endParaRPr>
                    </a:p>
                  </a:txBody>
                  <a:tcPr marL="9525" marR="9525" marT="9525" marB="0" anchor="b">
                    <a:solidFill>
                      <a:schemeClr val="accent1">
                        <a:lumMod val="60000"/>
                        <a:lumOff val="40000"/>
                      </a:schemeClr>
                    </a:solidFill>
                  </a:tcPr>
                </a:tc>
              </a:tr>
              <a:tr h="225025">
                <a:tc>
                  <a:txBody>
                    <a:bodyPr/>
                    <a:lstStyle/>
                    <a:p>
                      <a:pPr algn="l" fontAlgn="b"/>
                      <a:r>
                        <a:rPr lang="en-IN" sz="1400" u="none" strike="noStrike" dirty="0"/>
                        <a:t>Maize</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9486914</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2716354</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98.67</a:t>
                      </a:r>
                      <a:endParaRPr lang="en-IN" sz="1400" b="0" i="0" u="none" strike="noStrike" dirty="0">
                        <a:solidFill>
                          <a:srgbClr val="000000"/>
                        </a:solidFill>
                        <a:latin typeface="Calibri"/>
                      </a:endParaRPr>
                    </a:p>
                  </a:txBody>
                  <a:tcPr marL="9525" marR="9525" marT="9525" marB="0" anchor="b">
                    <a:solidFill>
                      <a:schemeClr val="accent1">
                        <a:lumMod val="60000"/>
                        <a:lumOff val="40000"/>
                      </a:schemeClr>
                    </a:solidFill>
                  </a:tcPr>
                </a:tc>
              </a:tr>
              <a:tr h="225025">
                <a:tc>
                  <a:txBody>
                    <a:bodyPr/>
                    <a:lstStyle/>
                    <a:p>
                      <a:pPr algn="l" fontAlgn="b"/>
                      <a:r>
                        <a:rPr lang="en-IN" sz="1400" b="1" u="none" strike="noStrike" dirty="0"/>
                        <a:t>Imports</a:t>
                      </a:r>
                      <a:endParaRPr lang="en-IN" sz="1400" b="1" i="0" u="none" strike="noStrike" dirty="0">
                        <a:solidFill>
                          <a:srgbClr val="000000"/>
                        </a:solidFill>
                        <a:latin typeface="Calibri"/>
                      </a:endParaRPr>
                    </a:p>
                  </a:txBody>
                  <a:tcPr marL="9525" marR="9525" marT="9525" marB="0" anchor="b"/>
                </a:tc>
                <a:tc>
                  <a:txBody>
                    <a:bodyPr/>
                    <a:lstStyle/>
                    <a:p>
                      <a:pPr algn="l" fontAlgn="b"/>
                      <a:r>
                        <a:rPr lang="en-IN" sz="1400" u="none" strike="noStrike" dirty="0"/>
                        <a:t> </a:t>
                      </a:r>
                      <a:endParaRPr lang="en-IN" sz="1400" b="0" i="0" u="none" strike="noStrike" dirty="0">
                        <a:solidFill>
                          <a:srgbClr val="000000"/>
                        </a:solidFill>
                        <a:latin typeface="Calibri"/>
                      </a:endParaRPr>
                    </a:p>
                  </a:txBody>
                  <a:tcPr marL="9525" marR="9525" marT="9525" marB="0" anchor="b"/>
                </a:tc>
                <a:tc>
                  <a:txBody>
                    <a:bodyPr/>
                    <a:lstStyle/>
                    <a:p>
                      <a:pPr algn="l" fontAlgn="b"/>
                      <a:r>
                        <a:rPr lang="en-IN" sz="1400" u="none" strike="noStrike" dirty="0"/>
                        <a:t> </a:t>
                      </a:r>
                      <a:endParaRPr lang="en-IN" sz="1400" b="0" i="0" u="none" strike="noStrike" dirty="0">
                        <a:solidFill>
                          <a:srgbClr val="000000"/>
                        </a:solidFill>
                        <a:latin typeface="Calibri"/>
                      </a:endParaRPr>
                    </a:p>
                  </a:txBody>
                  <a:tcPr marL="9525" marR="9525" marT="9525" marB="0" anchor="b"/>
                </a:tc>
                <a:tc>
                  <a:txBody>
                    <a:bodyPr/>
                    <a:lstStyle/>
                    <a:p>
                      <a:pPr algn="l" fontAlgn="b"/>
                      <a:r>
                        <a:rPr lang="en-IN" sz="1400" u="none" strike="noStrike" dirty="0"/>
                        <a:t> </a:t>
                      </a:r>
                      <a:endParaRPr lang="en-IN" sz="1400" b="0" i="0" u="none" strike="noStrike" dirty="0">
                        <a:solidFill>
                          <a:srgbClr val="000000"/>
                        </a:solidFill>
                        <a:latin typeface="Calibri"/>
                      </a:endParaRPr>
                    </a:p>
                  </a:txBody>
                  <a:tcPr marL="9525" marR="9525" marT="9525" marB="0" anchor="b"/>
                </a:tc>
              </a:tr>
              <a:tr h="450050">
                <a:tc>
                  <a:txBody>
                    <a:bodyPr/>
                    <a:lstStyle/>
                    <a:p>
                      <a:pPr algn="l" fontAlgn="b"/>
                      <a:r>
                        <a:rPr lang="en-IN" sz="1400" u="none" strike="noStrike"/>
                        <a:t>Soybeans</a:t>
                      </a:r>
                      <a:endParaRPr lang="en-IN" sz="1400" b="0" i="0" u="none" strike="noStrike">
                        <a:solidFill>
                          <a:srgbClr val="000000"/>
                        </a:solidFill>
                        <a:latin typeface="Calibri"/>
                      </a:endParaRPr>
                    </a:p>
                  </a:txBody>
                  <a:tcPr marL="9525" marR="9525" marT="9525" marB="0" anchor="b"/>
                </a:tc>
                <a:tc>
                  <a:txBody>
                    <a:bodyPr/>
                    <a:lstStyle/>
                    <a:p>
                      <a:pPr algn="l" fontAlgn="b"/>
                      <a:r>
                        <a:rPr lang="en-IN" sz="1400" u="none" strike="noStrike" dirty="0"/>
                        <a:t> </a:t>
                      </a:r>
                      <a:endParaRPr lang="en-IN" sz="1400" b="0" i="0" u="none" strike="noStrike" dirty="0">
                        <a:solidFill>
                          <a:srgbClr val="000000"/>
                        </a:solidFill>
                        <a:latin typeface="Calibri"/>
                      </a:endParaRPr>
                    </a:p>
                  </a:txBody>
                  <a:tcPr marL="9525" marR="9525" marT="9525" marB="0" anchor="b"/>
                </a:tc>
                <a:tc>
                  <a:txBody>
                    <a:bodyPr/>
                    <a:lstStyle/>
                    <a:p>
                      <a:pPr algn="l" fontAlgn="b"/>
                      <a:r>
                        <a:rPr lang="en-IN" sz="1400" u="none" strike="noStrike" dirty="0"/>
                        <a:t> </a:t>
                      </a:r>
                      <a:endParaRPr lang="en-IN" sz="1400" b="0" i="0" u="none" strike="noStrike" dirty="0">
                        <a:solidFill>
                          <a:srgbClr val="000000"/>
                        </a:solidFill>
                        <a:latin typeface="Calibri"/>
                      </a:endParaRPr>
                    </a:p>
                  </a:txBody>
                  <a:tcPr marL="9525" marR="9525" marT="9525" marB="0" anchor="b"/>
                </a:tc>
                <a:tc>
                  <a:txBody>
                    <a:bodyPr/>
                    <a:lstStyle/>
                    <a:p>
                      <a:pPr algn="l" fontAlgn="b"/>
                      <a:r>
                        <a:rPr lang="en-IN" sz="1400" u="none" strike="noStrike" dirty="0"/>
                        <a:t> </a:t>
                      </a:r>
                      <a:endParaRPr lang="en-IN" sz="1400" b="0" i="0" u="none" strike="noStrike" dirty="0">
                        <a:solidFill>
                          <a:srgbClr val="000000"/>
                        </a:solidFill>
                        <a:latin typeface="Calibri"/>
                      </a:endParaRPr>
                    </a:p>
                  </a:txBody>
                  <a:tcPr marL="9525" marR="9525" marT="9525" marB="0" anchor="b"/>
                </a:tc>
              </a:tr>
              <a:tr h="225025">
                <a:tc>
                  <a:txBody>
                    <a:bodyPr/>
                    <a:lstStyle/>
                    <a:p>
                      <a:pPr algn="l" fontAlgn="b"/>
                      <a:r>
                        <a:rPr lang="en-IN" sz="1400" u="none" strike="noStrike"/>
                        <a:t>Maize</a:t>
                      </a:r>
                      <a:endParaRPr lang="en-IN" sz="1400" b="0" i="0" u="none" strike="noStrike">
                        <a:solidFill>
                          <a:srgbClr val="000000"/>
                        </a:solidFill>
                        <a:latin typeface="Calibri"/>
                      </a:endParaRPr>
                    </a:p>
                  </a:txBody>
                  <a:tcPr marL="9525" marR="9525" marT="9525" marB="0" anchor="b"/>
                </a:tc>
                <a:tc>
                  <a:txBody>
                    <a:bodyPr/>
                    <a:lstStyle/>
                    <a:p>
                      <a:pPr algn="l" fontAlgn="b"/>
                      <a:r>
                        <a:rPr lang="en-IN" sz="1400" u="none" strike="noStrike" dirty="0"/>
                        <a:t> </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141307</a:t>
                      </a:r>
                      <a:endParaRPr lang="en-IN" sz="1400" b="0" i="0" u="none" strike="noStrike" dirty="0">
                        <a:solidFill>
                          <a:srgbClr val="000000"/>
                        </a:solidFill>
                        <a:latin typeface="Calibri"/>
                      </a:endParaRPr>
                    </a:p>
                  </a:txBody>
                  <a:tcPr marL="9525" marR="9525" marT="9525" marB="0" anchor="b"/>
                </a:tc>
                <a:tc>
                  <a:txBody>
                    <a:bodyPr/>
                    <a:lstStyle/>
                    <a:p>
                      <a:pPr algn="l" fontAlgn="b"/>
                      <a:r>
                        <a:rPr lang="en-IN" sz="1400" u="none" strike="noStrike" dirty="0"/>
                        <a:t> </a:t>
                      </a:r>
                      <a:endParaRPr lang="en-IN" sz="1400" b="0" i="0" u="none" strike="noStrike" dirty="0">
                        <a:solidFill>
                          <a:srgbClr val="000000"/>
                        </a:solidFill>
                        <a:latin typeface="Calibri"/>
                      </a:endParaRPr>
                    </a:p>
                  </a:txBody>
                  <a:tcPr marL="9525" marR="9525" marT="9525" marB="0" anchor="b"/>
                </a:tc>
              </a:tr>
            </a:tbl>
          </a:graphicData>
        </a:graphic>
      </p:graphicFrame>
      <p:graphicFrame>
        <p:nvGraphicFramePr>
          <p:cNvPr id="5" name="Table 4"/>
          <p:cNvGraphicFramePr>
            <a:graphicFrameLocks noGrp="1"/>
          </p:cNvGraphicFramePr>
          <p:nvPr/>
        </p:nvGraphicFramePr>
        <p:xfrm>
          <a:off x="5220072" y="1916831"/>
          <a:ext cx="3744416" cy="3528394"/>
        </p:xfrm>
        <a:graphic>
          <a:graphicData uri="http://schemas.openxmlformats.org/drawingml/2006/table">
            <a:tbl>
              <a:tblPr>
                <a:tableStyleId>{69CF1AB2-1976-4502-BF36-3FF5EA218861}</a:tableStyleId>
              </a:tblPr>
              <a:tblGrid>
                <a:gridCol w="1080120"/>
                <a:gridCol w="792088"/>
                <a:gridCol w="720080"/>
                <a:gridCol w="1152128"/>
              </a:tblGrid>
              <a:tr h="255066">
                <a:tc gridSpan="4">
                  <a:txBody>
                    <a:bodyPr/>
                    <a:lstStyle/>
                    <a:p>
                      <a:pPr algn="ctr" fontAlgn="b"/>
                      <a:r>
                        <a:rPr lang="en-IN" sz="1600" b="1" u="none" strike="noStrike" dirty="0"/>
                        <a:t>South Africa</a:t>
                      </a:r>
                      <a:endParaRPr lang="en-IN" sz="1600" b="1" i="0" u="none" strike="noStrike" dirty="0">
                        <a:solidFill>
                          <a:srgbClr val="000000"/>
                        </a:solidFill>
                        <a:latin typeface="Calibri"/>
                      </a:endParaRPr>
                    </a:p>
                  </a:txBody>
                  <a:tcPr marL="9525" marR="9525" marT="9525" marB="0" anchor="b"/>
                </a:tc>
                <a:tc hMerge="1">
                  <a:txBody>
                    <a:bodyPr/>
                    <a:lstStyle/>
                    <a:p>
                      <a:endParaRPr lang="en-IN"/>
                    </a:p>
                  </a:txBody>
                  <a:tcPr/>
                </a:tc>
                <a:tc hMerge="1">
                  <a:txBody>
                    <a:bodyPr/>
                    <a:lstStyle/>
                    <a:p>
                      <a:endParaRPr lang="en-IN"/>
                    </a:p>
                  </a:txBody>
                  <a:tcPr/>
                </a:tc>
                <a:tc hMerge="1">
                  <a:txBody>
                    <a:bodyPr/>
                    <a:lstStyle/>
                    <a:p>
                      <a:endParaRPr lang="en-IN"/>
                    </a:p>
                  </a:txBody>
                  <a:tcPr/>
                </a:tc>
              </a:tr>
              <a:tr h="935236">
                <a:tc>
                  <a:txBody>
                    <a:bodyPr/>
                    <a:lstStyle/>
                    <a:p>
                      <a:pPr algn="l" fontAlgn="ctr"/>
                      <a:r>
                        <a:rPr lang="en-IN" sz="1400" b="1" u="none" strike="noStrike" dirty="0"/>
                        <a:t>Production</a:t>
                      </a:r>
                      <a:endParaRPr lang="en-IN" sz="1400" b="1" i="0" u="none" strike="noStrike" dirty="0">
                        <a:solidFill>
                          <a:srgbClr val="000000"/>
                        </a:solidFill>
                        <a:latin typeface="Calibri"/>
                      </a:endParaRPr>
                    </a:p>
                  </a:txBody>
                  <a:tcPr marL="9525" marR="9525" marT="9525" marB="0" anchor="ctr"/>
                </a:tc>
                <a:tc>
                  <a:txBody>
                    <a:bodyPr/>
                    <a:lstStyle/>
                    <a:p>
                      <a:pPr algn="l" fontAlgn="ctr"/>
                      <a:r>
                        <a:rPr lang="en-IN" sz="1400" b="1" u="none" strike="noStrike" dirty="0"/>
                        <a:t>Qty (tonnes)</a:t>
                      </a:r>
                      <a:endParaRPr lang="en-IN" sz="1400" b="1" i="0" u="none" strike="noStrike" dirty="0">
                        <a:solidFill>
                          <a:srgbClr val="000000"/>
                        </a:solidFill>
                        <a:latin typeface="Calibri"/>
                      </a:endParaRPr>
                    </a:p>
                  </a:txBody>
                  <a:tcPr marL="9525" marR="9525" marT="9525" marB="0" anchor="ctr"/>
                </a:tc>
                <a:tc>
                  <a:txBody>
                    <a:bodyPr/>
                    <a:lstStyle/>
                    <a:p>
                      <a:pPr algn="l" fontAlgn="ctr"/>
                      <a:r>
                        <a:rPr lang="en-IN" sz="1400" b="1" u="none" strike="noStrike" dirty="0"/>
                        <a:t>Value (1000$)</a:t>
                      </a:r>
                      <a:endParaRPr lang="en-IN" sz="1400" b="1" i="0" u="none" strike="noStrike" dirty="0">
                        <a:solidFill>
                          <a:srgbClr val="000000"/>
                        </a:solidFill>
                        <a:latin typeface="Calibri"/>
                      </a:endParaRPr>
                    </a:p>
                  </a:txBody>
                  <a:tcPr marL="9525" marR="9525" marT="9525" marB="0" anchor="ctr"/>
                </a:tc>
                <a:tc>
                  <a:txBody>
                    <a:bodyPr/>
                    <a:lstStyle/>
                    <a:p>
                      <a:pPr algn="l" fontAlgn="b"/>
                      <a:r>
                        <a:rPr lang="en-IN" sz="1400" u="none" strike="noStrike" dirty="0"/>
                        <a:t> </a:t>
                      </a:r>
                      <a:endParaRPr lang="en-IN" sz="1400" b="0" i="0" u="none" strike="noStrike" dirty="0">
                        <a:solidFill>
                          <a:srgbClr val="000000"/>
                        </a:solidFill>
                        <a:latin typeface="Calibri"/>
                      </a:endParaRPr>
                    </a:p>
                  </a:txBody>
                  <a:tcPr marL="9525" marR="9525" marT="9525" marB="0" anchor="ctr"/>
                </a:tc>
              </a:tr>
              <a:tr h="467619">
                <a:tc>
                  <a:txBody>
                    <a:bodyPr/>
                    <a:lstStyle/>
                    <a:p>
                      <a:pPr algn="l" fontAlgn="b"/>
                      <a:r>
                        <a:rPr lang="en-IN" sz="1400" u="none" strike="noStrike" dirty="0"/>
                        <a:t>Maize</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10360000</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a:t>846296</a:t>
                      </a:r>
                      <a:endParaRPr lang="en-IN" sz="1400" b="0" i="0" u="none" strike="noStrike">
                        <a:solidFill>
                          <a:srgbClr val="000000"/>
                        </a:solidFill>
                        <a:latin typeface="Calibri"/>
                      </a:endParaRPr>
                    </a:p>
                  </a:txBody>
                  <a:tcPr marL="9525" marR="9525" marT="9525" marB="0" anchor="b"/>
                </a:tc>
                <a:tc>
                  <a:txBody>
                    <a:bodyPr/>
                    <a:lstStyle/>
                    <a:p>
                      <a:pPr algn="l" fontAlgn="b"/>
                      <a:r>
                        <a:rPr lang="en-IN" sz="1400" u="none" strike="noStrike"/>
                        <a:t> </a:t>
                      </a:r>
                      <a:endParaRPr lang="en-IN" sz="1400" b="0" i="0" u="none" strike="noStrike">
                        <a:solidFill>
                          <a:srgbClr val="000000"/>
                        </a:solidFill>
                        <a:latin typeface="Calibri"/>
                      </a:endParaRPr>
                    </a:p>
                  </a:txBody>
                  <a:tcPr marL="9525" marR="9525" marT="9525" marB="0" anchor="b"/>
                </a:tc>
              </a:tr>
              <a:tr h="1402854">
                <a:tc>
                  <a:txBody>
                    <a:bodyPr/>
                    <a:lstStyle/>
                    <a:p>
                      <a:pPr algn="l" fontAlgn="b"/>
                      <a:r>
                        <a:rPr lang="en-IN" sz="1400" b="1" u="none" strike="noStrike" dirty="0"/>
                        <a:t>Exports</a:t>
                      </a:r>
                      <a:endParaRPr lang="en-IN" sz="1400" b="1" i="0" u="none" strike="noStrike" dirty="0">
                        <a:solidFill>
                          <a:srgbClr val="000000"/>
                        </a:solidFill>
                        <a:latin typeface="Calibri"/>
                      </a:endParaRPr>
                    </a:p>
                  </a:txBody>
                  <a:tcPr marL="9525" marR="9525" marT="9525" marB="0" anchor="ctr"/>
                </a:tc>
                <a:tc>
                  <a:txBody>
                    <a:bodyPr/>
                    <a:lstStyle/>
                    <a:p>
                      <a:pPr algn="l" fontAlgn="b"/>
                      <a:r>
                        <a:rPr lang="en-IN" sz="1400" u="none" strike="noStrike" dirty="0"/>
                        <a:t> </a:t>
                      </a:r>
                      <a:endParaRPr lang="en-IN" sz="1400" b="0" i="0" u="none" strike="noStrike" dirty="0">
                        <a:solidFill>
                          <a:srgbClr val="000000"/>
                        </a:solidFill>
                        <a:latin typeface="Calibri"/>
                      </a:endParaRPr>
                    </a:p>
                  </a:txBody>
                  <a:tcPr marL="9525" marR="9525" marT="9525" marB="0" anchor="ctr"/>
                </a:tc>
                <a:tc>
                  <a:txBody>
                    <a:bodyPr/>
                    <a:lstStyle/>
                    <a:p>
                      <a:pPr algn="l" fontAlgn="b"/>
                      <a:r>
                        <a:rPr lang="en-IN" sz="1400" u="none" strike="noStrike" dirty="0"/>
                        <a:t> </a:t>
                      </a:r>
                      <a:endParaRPr lang="en-IN" sz="1400" b="0" i="0" u="none" strike="noStrike" dirty="0">
                        <a:solidFill>
                          <a:srgbClr val="000000"/>
                        </a:solidFill>
                        <a:latin typeface="Calibri"/>
                      </a:endParaRPr>
                    </a:p>
                  </a:txBody>
                  <a:tcPr marL="9525" marR="9525" marT="9525" marB="0" anchor="ctr"/>
                </a:tc>
                <a:tc>
                  <a:txBody>
                    <a:bodyPr/>
                    <a:lstStyle/>
                    <a:p>
                      <a:pPr algn="l" fontAlgn="b"/>
                      <a:r>
                        <a:rPr lang="en-IN" sz="1400" b="1" u="none" strike="noStrike" dirty="0"/>
                        <a:t>Share of Export in Production</a:t>
                      </a:r>
                      <a:endParaRPr lang="en-IN" sz="1400" b="1" i="0" u="none" strike="noStrike" dirty="0">
                        <a:solidFill>
                          <a:srgbClr val="000000"/>
                        </a:solidFill>
                        <a:latin typeface="Calibri"/>
                      </a:endParaRPr>
                    </a:p>
                  </a:txBody>
                  <a:tcPr marL="9525" marR="9525" marT="9525" marB="0" anchor="ctr">
                    <a:solidFill>
                      <a:schemeClr val="accent1">
                        <a:lumMod val="60000"/>
                        <a:lumOff val="40000"/>
                      </a:schemeClr>
                    </a:solidFill>
                  </a:tcPr>
                </a:tc>
              </a:tr>
              <a:tr h="467619">
                <a:tc>
                  <a:txBody>
                    <a:bodyPr/>
                    <a:lstStyle/>
                    <a:p>
                      <a:pPr algn="l" fontAlgn="b"/>
                      <a:r>
                        <a:rPr lang="en-IN" sz="1400" u="none" strike="noStrike" dirty="0"/>
                        <a:t>Maize</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2563159</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813731</a:t>
                      </a:r>
                      <a:endParaRPr lang="en-IN" sz="1400" b="0" i="0" u="none" strike="noStrike" dirty="0">
                        <a:solidFill>
                          <a:srgbClr val="000000"/>
                        </a:solidFill>
                        <a:latin typeface="Calibri"/>
                      </a:endParaRPr>
                    </a:p>
                  </a:txBody>
                  <a:tcPr marL="9525" marR="9525" marT="9525" marB="0" anchor="b"/>
                </a:tc>
                <a:tc>
                  <a:txBody>
                    <a:bodyPr/>
                    <a:lstStyle/>
                    <a:p>
                      <a:pPr algn="r" fontAlgn="b"/>
                      <a:r>
                        <a:rPr lang="en-IN" sz="1400" u="none" strike="noStrike" dirty="0"/>
                        <a:t>96.15</a:t>
                      </a:r>
                      <a:endParaRPr lang="en-IN" sz="1400" b="0" i="0" u="none" strike="noStrike" dirty="0">
                        <a:solidFill>
                          <a:srgbClr val="000000"/>
                        </a:solidFill>
                        <a:latin typeface="Calibri"/>
                      </a:endParaRPr>
                    </a:p>
                  </a:txBody>
                  <a:tcPr marL="9525" marR="9525" marT="9525" marB="0" anchor="b">
                    <a:solidFill>
                      <a:schemeClr val="accent1">
                        <a:lumMod val="60000"/>
                        <a:lumOff val="40000"/>
                      </a:schemeClr>
                    </a:solidFill>
                  </a:tcPr>
                </a:tc>
              </a:tr>
            </a:tbl>
          </a:graphicData>
        </a:graphic>
      </p:graphicFrame>
      <p:sp>
        <p:nvSpPr>
          <p:cNvPr id="6" name="TextBox 5"/>
          <p:cNvSpPr txBox="1"/>
          <p:nvPr/>
        </p:nvSpPr>
        <p:spPr>
          <a:xfrm>
            <a:off x="1187624" y="5733256"/>
            <a:ext cx="3384376" cy="369332"/>
          </a:xfrm>
          <a:prstGeom prst="rect">
            <a:avLst/>
          </a:prstGeom>
          <a:noFill/>
        </p:spPr>
        <p:txBody>
          <a:bodyPr wrap="square" rtlCol="0">
            <a:spAutoFit/>
          </a:bodyPr>
          <a:lstStyle/>
          <a:p>
            <a:r>
              <a:rPr lang="en-US" dirty="0" smtClean="0"/>
              <a:t>Source: FAO</a:t>
            </a:r>
            <a:endParaRPr lang="en-IN" dirty="0"/>
          </a:p>
        </p:txBody>
      </p:sp>
      <p:sp>
        <p:nvSpPr>
          <p:cNvPr id="7" name="Slide Number Placeholder 6"/>
          <p:cNvSpPr>
            <a:spLocks noGrp="1"/>
          </p:cNvSpPr>
          <p:nvPr>
            <p:ph type="sldNum" sz="quarter" idx="12"/>
          </p:nvPr>
        </p:nvSpPr>
        <p:spPr/>
        <p:txBody>
          <a:bodyPr/>
          <a:lstStyle/>
          <a:p>
            <a:fld id="{7569D82A-A673-45F2-9ED4-E58C6EA15B1B}" type="slidenum">
              <a:rPr lang="en-IN" smtClean="0"/>
              <a:pPr/>
              <a:t>20</a:t>
            </a:fld>
            <a:endParaRPr lang="en-IN"/>
          </a:p>
        </p:txBody>
      </p:sp>
    </p:spTree>
    <p:extLst>
      <p:ext uri="{BB962C8B-B14F-4D97-AF65-F5344CB8AC3E}">
        <p14:creationId xmlns:p14="http://schemas.microsoft.com/office/powerpoint/2010/main" val="40825991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990000"/>
                </a:solidFill>
              </a:rPr>
              <a:t>Policy Recommendations</a:t>
            </a:r>
            <a:endParaRPr lang="en-IN" dirty="0">
              <a:solidFill>
                <a:srgbClr val="990000"/>
              </a:solidFill>
            </a:endParaRPr>
          </a:p>
        </p:txBody>
      </p:sp>
      <p:sp>
        <p:nvSpPr>
          <p:cNvPr id="3" name="Content Placeholder 2"/>
          <p:cNvSpPr>
            <a:spLocks noGrp="1"/>
          </p:cNvSpPr>
          <p:nvPr>
            <p:ph idx="1"/>
          </p:nvPr>
        </p:nvSpPr>
        <p:spPr>
          <a:xfrm>
            <a:off x="1435608" y="1412776"/>
            <a:ext cx="7498080" cy="4835624"/>
          </a:xfrm>
        </p:spPr>
        <p:txBody>
          <a:bodyPr>
            <a:normAutofit fontScale="62500" lnSpcReduction="20000"/>
          </a:bodyPr>
          <a:lstStyle/>
          <a:p>
            <a:pPr lvl="0" algn="just">
              <a:lnSpc>
                <a:spcPct val="120000"/>
              </a:lnSpc>
            </a:pPr>
            <a:r>
              <a:rPr lang="en-IN" dirty="0" smtClean="0">
                <a:solidFill>
                  <a:srgbClr val="990000"/>
                </a:solidFill>
              </a:rPr>
              <a:t>The share of BRICS Economies in trade in HTPs has expanded but commensurate leveraging of trade architecture on rule making (like the WTO, where sector specific </a:t>
            </a:r>
            <a:r>
              <a:rPr lang="en-IN" dirty="0" err="1" smtClean="0">
                <a:solidFill>
                  <a:srgbClr val="990000"/>
                </a:solidFill>
              </a:rPr>
              <a:t>plurilateral</a:t>
            </a:r>
            <a:r>
              <a:rPr lang="en-IN" dirty="0" smtClean="0">
                <a:solidFill>
                  <a:srgbClr val="990000"/>
                </a:solidFill>
              </a:rPr>
              <a:t> agreements are signed and the Cartagena Bio-safety Protocol under the CBD) by BRICS has not happened. Contribution and engagement by BRICS in shaping such architecture is inadequate.</a:t>
            </a:r>
          </a:p>
          <a:p>
            <a:pPr lvl="0" algn="just">
              <a:lnSpc>
                <a:spcPct val="120000"/>
              </a:lnSpc>
            </a:pPr>
            <a:r>
              <a:rPr lang="en-IN" dirty="0" smtClean="0">
                <a:solidFill>
                  <a:srgbClr val="990000"/>
                </a:solidFill>
              </a:rPr>
              <a:t>BRICS should initiate creation of joint platforms where ideas can be exchanged. The BRICS Academic Forum should contribute more in this regard.</a:t>
            </a:r>
          </a:p>
          <a:p>
            <a:pPr lvl="0" algn="just">
              <a:lnSpc>
                <a:spcPct val="120000"/>
              </a:lnSpc>
            </a:pPr>
            <a:r>
              <a:rPr lang="en-IN" dirty="0" smtClean="0">
                <a:solidFill>
                  <a:srgbClr val="990000"/>
                </a:solidFill>
              </a:rPr>
              <a:t>Collective work among BRICS is needed in order to pursue other areas of international negotiations that have implications for access to HTPs, like in the realm of climate change under the UNFCCC and other forums.</a:t>
            </a:r>
            <a:endParaRPr lang="en-IN" dirty="0">
              <a:solidFill>
                <a:srgbClr val="990000"/>
              </a:solidFill>
            </a:endParaRPr>
          </a:p>
        </p:txBody>
      </p:sp>
      <p:sp>
        <p:nvSpPr>
          <p:cNvPr id="4" name="Slide Number Placeholder 3"/>
          <p:cNvSpPr>
            <a:spLocks noGrp="1"/>
          </p:cNvSpPr>
          <p:nvPr>
            <p:ph type="sldNum" sz="quarter" idx="12"/>
          </p:nvPr>
        </p:nvSpPr>
        <p:spPr/>
        <p:txBody>
          <a:bodyPr/>
          <a:lstStyle/>
          <a:p>
            <a:fld id="{7569D82A-A673-45F2-9ED4-E58C6EA15B1B}" type="slidenum">
              <a:rPr lang="en-IN" smtClean="0"/>
              <a:pPr/>
              <a:t>21</a:t>
            </a:fld>
            <a:endParaRPr lang="en-IN"/>
          </a:p>
        </p:txBody>
      </p:sp>
    </p:spTree>
    <p:extLst>
      <p:ext uri="{BB962C8B-B14F-4D97-AF65-F5344CB8AC3E}">
        <p14:creationId xmlns:p14="http://schemas.microsoft.com/office/powerpoint/2010/main" val="7696312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2060848"/>
            <a:ext cx="7498080" cy="1647056"/>
          </a:xfrm>
        </p:spPr>
        <p:txBody>
          <a:bodyPr/>
          <a:lstStyle/>
          <a:p>
            <a:pPr algn="ctr"/>
            <a:r>
              <a:rPr lang="en-US" dirty="0" smtClean="0"/>
              <a:t>Thank You</a:t>
            </a:r>
            <a:endParaRPr lang="en-IN" dirty="0"/>
          </a:p>
        </p:txBody>
      </p:sp>
      <p:sp>
        <p:nvSpPr>
          <p:cNvPr id="4" name="Slide Number Placeholder 3"/>
          <p:cNvSpPr>
            <a:spLocks noGrp="1"/>
          </p:cNvSpPr>
          <p:nvPr>
            <p:ph type="sldNum" sz="quarter" idx="12"/>
          </p:nvPr>
        </p:nvSpPr>
        <p:spPr/>
        <p:txBody>
          <a:bodyPr/>
          <a:lstStyle/>
          <a:p>
            <a:fld id="{7569D82A-A673-45F2-9ED4-E58C6EA15B1B}" type="slidenum">
              <a:rPr lang="en-IN" smtClean="0"/>
              <a:pPr/>
              <a:t>22</a:t>
            </a:fld>
            <a:endParaRPr lang="en-IN"/>
          </a:p>
        </p:txBody>
      </p:sp>
    </p:spTree>
    <p:extLst>
      <p:ext uri="{BB962C8B-B14F-4D97-AF65-F5344CB8AC3E}">
        <p14:creationId xmlns:p14="http://schemas.microsoft.com/office/powerpoint/2010/main" val="6924725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1640" y="260648"/>
            <a:ext cx="7507560" cy="1008112"/>
          </a:xfrm>
        </p:spPr>
        <p:txBody>
          <a:bodyPr>
            <a:normAutofit/>
          </a:bodyPr>
          <a:lstStyle/>
          <a:p>
            <a:r>
              <a:rPr lang="en-IN" sz="2800" b="1" dirty="0" smtClean="0"/>
              <a:t>Brazil’s Exports of HTP to BRICS (US$ million)</a:t>
            </a:r>
            <a:endParaRPr lang="en-IN" dirty="0"/>
          </a:p>
        </p:txBody>
      </p:sp>
      <p:graphicFrame>
        <p:nvGraphicFramePr>
          <p:cNvPr id="5" name="Table 4"/>
          <p:cNvGraphicFramePr>
            <a:graphicFrameLocks noGrp="1"/>
          </p:cNvGraphicFramePr>
          <p:nvPr/>
        </p:nvGraphicFramePr>
        <p:xfrm>
          <a:off x="1331640" y="1412777"/>
          <a:ext cx="7200798" cy="4666905"/>
        </p:xfrm>
        <a:graphic>
          <a:graphicData uri="http://schemas.openxmlformats.org/drawingml/2006/table">
            <a:tbl>
              <a:tblPr firstRow="1" bandRow="1">
                <a:tableStyleId>{5C22544A-7EE6-4342-B048-85BDC9FD1C3A}</a:tableStyleId>
              </a:tblPr>
              <a:tblGrid>
                <a:gridCol w="720080"/>
                <a:gridCol w="589156"/>
                <a:gridCol w="562972"/>
                <a:gridCol w="746264"/>
                <a:gridCol w="654618"/>
                <a:gridCol w="654618"/>
                <a:gridCol w="654618"/>
                <a:gridCol w="654618"/>
                <a:gridCol w="654618"/>
                <a:gridCol w="654618"/>
                <a:gridCol w="654618"/>
              </a:tblGrid>
              <a:tr h="855735">
                <a:tc rowSpan="2">
                  <a:txBody>
                    <a:bodyPr/>
                    <a:lstStyle/>
                    <a:p>
                      <a:pPr algn="ctr" fontAlgn="b"/>
                      <a:r>
                        <a:rPr lang="en-IN" sz="1600" b="1" i="0" u="none" strike="noStrike" dirty="0">
                          <a:solidFill>
                            <a:srgbClr val="000000"/>
                          </a:solidFill>
                          <a:latin typeface="Calibri"/>
                        </a:rPr>
                        <a:t>Year</a:t>
                      </a:r>
                    </a:p>
                  </a:txBody>
                  <a:tcPr marL="9525" marR="9525" marT="9525" marB="0" anchor="ctr"/>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China</a:t>
                      </a: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India</a:t>
                      </a: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Russian Federation</a:t>
                      </a: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South Africa</a:t>
                      </a: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gridSpan="2">
                  <a:txBody>
                    <a:bodyPr/>
                    <a:lstStyle/>
                    <a:p>
                      <a:pPr marL="0" algn="ctr" rtl="0" eaLnBrk="1" fontAlgn="b" latinLnBrk="0" hangingPunct="1"/>
                      <a:r>
                        <a:rPr kumimoji="0" lang="en-IN" sz="1600" b="1" i="0" u="none" strike="noStrike" kern="1200" dirty="0" smtClean="0">
                          <a:solidFill>
                            <a:srgbClr val="000000"/>
                          </a:solidFill>
                          <a:latin typeface="Calibri"/>
                          <a:ea typeface="+mn-ea"/>
                          <a:cs typeface="+mn-cs"/>
                        </a:rPr>
                        <a:t>Total</a:t>
                      </a:r>
                      <a:endParaRPr kumimoji="0" lang="en-IN" sz="1600" b="1" i="0" u="none" strike="noStrike" kern="1200" dirty="0">
                        <a:solidFill>
                          <a:srgbClr val="000000"/>
                        </a:solidFill>
                        <a:latin typeface="Calibri"/>
                        <a:ea typeface="+mn-ea"/>
                        <a:cs typeface="+mn-cs"/>
                      </a:endParaRP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r>
              <a:tr h="281676">
                <a:tc vMerge="1">
                  <a:txBody>
                    <a:bodyPr/>
                    <a:lstStyle/>
                    <a:p>
                      <a:pPr algn="ctr" fontAlgn="b"/>
                      <a:endParaRPr lang="en-IN" sz="1600" b="1" i="0" u="none" strike="noStrike" dirty="0">
                        <a:solidFill>
                          <a:srgbClr val="000000"/>
                        </a:solidFill>
                        <a:latin typeface="Calibri"/>
                      </a:endParaRPr>
                    </a:p>
                  </a:txBody>
                  <a:tcPr marL="9525" marR="9525" marT="9525" marB="0" anchor="b"/>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r>
              <a:tr h="281676">
                <a:tc>
                  <a:txBody>
                    <a:bodyPr/>
                    <a:lstStyle/>
                    <a:p>
                      <a:pPr algn="ctr" fontAlgn="b"/>
                      <a:r>
                        <a:rPr lang="en-IN" sz="1600" b="1" i="0" u="none" strike="noStrike" dirty="0">
                          <a:solidFill>
                            <a:srgbClr val="000000"/>
                          </a:solidFill>
                          <a:latin typeface="Calibri"/>
                        </a:rPr>
                        <a:t>2005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94.18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182.44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1.78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58.94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337.33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0.28</a:t>
                      </a:r>
                    </a:p>
                  </a:txBody>
                  <a:tcPr marL="9525" marR="9525" marT="9525" marB="0" anchor="b"/>
                </a:tc>
              </a:tr>
              <a:tr h="281676">
                <a:tc>
                  <a:txBody>
                    <a:bodyPr/>
                    <a:lstStyle/>
                    <a:p>
                      <a:pPr algn="ctr" fontAlgn="b"/>
                      <a:r>
                        <a:rPr lang="en-IN" sz="1600" b="1" i="0" u="none" strike="noStrike" dirty="0">
                          <a:solidFill>
                            <a:srgbClr val="000000"/>
                          </a:solidFill>
                          <a:latin typeface="Calibri"/>
                        </a:rPr>
                        <a:t>2006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117.66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122.14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9.18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70.93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319.92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0.23</a:t>
                      </a:r>
                    </a:p>
                  </a:txBody>
                  <a:tcPr marL="9525" marR="9525" marT="9525" marB="0" anchor="b"/>
                </a:tc>
              </a:tr>
              <a:tr h="281676">
                <a:tc>
                  <a:txBody>
                    <a:bodyPr/>
                    <a:lstStyle/>
                    <a:p>
                      <a:pPr algn="ctr" fontAlgn="b"/>
                      <a:r>
                        <a:rPr lang="en-IN" sz="1600" b="1" i="0" u="none" strike="noStrike" dirty="0">
                          <a:solidFill>
                            <a:srgbClr val="000000"/>
                          </a:solidFill>
                          <a:latin typeface="Calibri"/>
                        </a:rPr>
                        <a:t>2007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134.22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36.18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100.01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277.45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0.17</a:t>
                      </a:r>
                    </a:p>
                  </a:txBody>
                  <a:tcPr marL="9525" marR="9525" marT="9525" marB="0" anchor="b"/>
                </a:tc>
              </a:tr>
              <a:tr h="281676">
                <a:tc>
                  <a:txBody>
                    <a:bodyPr/>
                    <a:lstStyle/>
                    <a:p>
                      <a:pPr algn="ctr" fontAlgn="b"/>
                      <a:r>
                        <a:rPr lang="en-IN" sz="1600" b="1" i="0" u="none" strike="noStrike" dirty="0">
                          <a:solidFill>
                            <a:srgbClr val="000000"/>
                          </a:solidFill>
                          <a:latin typeface="Calibri"/>
                        </a:rPr>
                        <a:t>2008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342.59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81.67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smtClean="0">
                          <a:solidFill>
                            <a:srgbClr val="000000"/>
                          </a:solidFill>
                          <a:latin typeface="Calibri"/>
                          <a:ea typeface="+mn-ea"/>
                          <a:cs typeface="+mn-cs"/>
                        </a:rPr>
                        <a:t>34.35</a:t>
                      </a:r>
                      <a:endParaRPr kumimoji="0" lang="en-IN" sz="1600" b="0"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134.27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592.87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0.30</a:t>
                      </a:r>
                    </a:p>
                  </a:txBody>
                  <a:tcPr marL="9525" marR="9525" marT="9525" marB="0" anchor="b"/>
                </a:tc>
              </a:tr>
              <a:tr h="281676">
                <a:tc>
                  <a:txBody>
                    <a:bodyPr/>
                    <a:lstStyle/>
                    <a:p>
                      <a:pPr algn="ctr" fontAlgn="b"/>
                      <a:r>
                        <a:rPr lang="en-IN" sz="1600" b="1" i="0" u="none" strike="noStrike" dirty="0">
                          <a:solidFill>
                            <a:srgbClr val="000000"/>
                          </a:solidFill>
                          <a:latin typeface="Calibri"/>
                        </a:rPr>
                        <a:t>2009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473.25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0.31</a:t>
                      </a:r>
                    </a:p>
                  </a:txBody>
                  <a:tcPr marL="9525" marR="9525" marT="9525" marB="0" anchor="b"/>
                </a:tc>
                <a:tc>
                  <a:txBody>
                    <a:bodyPr/>
                    <a:lstStyle/>
                    <a:p>
                      <a:pPr marL="0" algn="r" rtl="0" eaLnBrk="1" fontAlgn="b" latinLnBrk="0" hangingPunct="1"/>
                      <a:r>
                        <a:rPr kumimoji="0" lang="en-IN" sz="1600" b="0" i="0" u="none" strike="noStrike" kern="1200" dirty="0" smtClean="0">
                          <a:solidFill>
                            <a:srgbClr val="000000"/>
                          </a:solidFill>
                          <a:latin typeface="Calibri"/>
                          <a:ea typeface="+mn-ea"/>
                          <a:cs typeface="+mn-cs"/>
                        </a:rPr>
                        <a:t>106.21</a:t>
                      </a:r>
                      <a:endParaRPr kumimoji="0" lang="en-IN" sz="1600" b="0"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2.94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72.11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654.51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0.43</a:t>
                      </a:r>
                    </a:p>
                  </a:txBody>
                  <a:tcPr marL="9525" marR="9525" marT="9525" marB="0" anchor="b"/>
                </a:tc>
              </a:tr>
              <a:tr h="281676">
                <a:tc>
                  <a:txBody>
                    <a:bodyPr/>
                    <a:lstStyle/>
                    <a:p>
                      <a:pPr algn="ctr" fontAlgn="b"/>
                      <a:r>
                        <a:rPr lang="en-IN" sz="1600" b="1" i="0" u="none" strike="noStrike" dirty="0">
                          <a:solidFill>
                            <a:srgbClr val="000000"/>
                          </a:solidFill>
                          <a:latin typeface="Calibri"/>
                        </a:rPr>
                        <a:t>2010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457.29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0.23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70.93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2.73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72.47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603.41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0.31</a:t>
                      </a:r>
                    </a:p>
                  </a:txBody>
                  <a:tcPr marL="9525" marR="9525" marT="9525" marB="0" anchor="b"/>
                </a:tc>
              </a:tr>
              <a:tr h="281676">
                <a:tc>
                  <a:txBody>
                    <a:bodyPr/>
                    <a:lstStyle/>
                    <a:p>
                      <a:pPr algn="ctr" fontAlgn="b"/>
                      <a:r>
                        <a:rPr lang="en-IN" sz="1600" b="1" i="0" u="none" strike="noStrike" dirty="0">
                          <a:solidFill>
                            <a:srgbClr val="000000"/>
                          </a:solidFill>
                          <a:latin typeface="Calibri"/>
                        </a:rPr>
                        <a:t>2011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760.22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0.30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57.21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31.86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100.82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950.11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0.37</a:t>
                      </a:r>
                    </a:p>
                  </a:txBody>
                  <a:tcPr marL="9525" marR="9525" marT="9525" marB="0" anchor="b"/>
                </a:tc>
              </a:tr>
              <a:tr h="432005">
                <a:tc>
                  <a:txBody>
                    <a:bodyPr/>
                    <a:lstStyle/>
                    <a:p>
                      <a:pPr algn="ctr" fontAlgn="b"/>
                      <a:r>
                        <a:rPr lang="en-IN" sz="1600" b="1" i="0" u="none" strike="noStrike" dirty="0">
                          <a:solidFill>
                            <a:srgbClr val="000000"/>
                          </a:solidFill>
                          <a:latin typeface="Calibri"/>
                        </a:rPr>
                        <a:t>2012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1040.21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0.43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214.52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6.99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92.87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1354.59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0.56</a:t>
                      </a:r>
                    </a:p>
                  </a:txBody>
                  <a:tcPr marL="9525" marR="9525" marT="9525" marB="0" anchor="b"/>
                </a:tc>
              </a:tr>
              <a:tr h="281676">
                <a:tc>
                  <a:txBody>
                    <a:bodyPr/>
                    <a:lstStyle/>
                    <a:p>
                      <a:pPr algn="ctr" fontAlgn="b"/>
                      <a:r>
                        <a:rPr lang="en-IN" sz="1600" b="1" i="0" u="none" strike="noStrike" dirty="0">
                          <a:solidFill>
                            <a:srgbClr val="000000"/>
                          </a:solidFill>
                          <a:latin typeface="Calibri"/>
                        </a:rPr>
                        <a:t>2013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454.2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71.27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32.21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98.87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656.55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0.27</a:t>
                      </a:r>
                    </a:p>
                  </a:txBody>
                  <a:tcPr marL="9525" marR="9525" marT="9525" marB="0" anchor="b"/>
                </a:tc>
              </a:tr>
              <a:tr h="281676">
                <a:tc>
                  <a:txBody>
                    <a:bodyPr/>
                    <a:lstStyle/>
                    <a:p>
                      <a:pPr algn="ctr" fontAlgn="b"/>
                      <a:r>
                        <a:rPr lang="en-IN" sz="1600" b="1" i="0" u="none" strike="noStrike" dirty="0">
                          <a:solidFill>
                            <a:srgbClr val="000000"/>
                          </a:solidFill>
                          <a:latin typeface="Calibri"/>
                        </a:rPr>
                        <a:t>2014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312.48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86.02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6.79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77.52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482.81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0.21</a:t>
                      </a:r>
                    </a:p>
                  </a:txBody>
                  <a:tcPr marL="9525" marR="9525" marT="9525" marB="0" anchor="b"/>
                </a:tc>
              </a:tr>
              <a:tr h="432005">
                <a:tc>
                  <a:txBody>
                    <a:bodyPr/>
                    <a:lstStyle/>
                    <a:p>
                      <a:pPr algn="ctr" fontAlgn="b"/>
                      <a:r>
                        <a:rPr lang="en-IN" sz="1600" b="1" i="0" u="none" strike="noStrike" dirty="0">
                          <a:solidFill>
                            <a:srgbClr val="000000"/>
                          </a:solidFill>
                          <a:latin typeface="Calibri"/>
                        </a:rPr>
                        <a:t>CAGR (%)</a:t>
                      </a: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12.74</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-7.24</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14.3</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2.78</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3.65</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r>
            </a:tbl>
          </a:graphicData>
        </a:graphic>
      </p:graphicFrame>
      <p:sp>
        <p:nvSpPr>
          <p:cNvPr id="4" name="Rectangle 3"/>
          <p:cNvSpPr/>
          <p:nvPr/>
        </p:nvSpPr>
        <p:spPr>
          <a:xfrm>
            <a:off x="1331640" y="6309320"/>
            <a:ext cx="1527982" cy="276999"/>
          </a:xfrm>
          <a:prstGeom prst="rect">
            <a:avLst/>
          </a:prstGeom>
        </p:spPr>
        <p:txBody>
          <a:bodyPr wrap="square">
            <a:spAutoFit/>
          </a:bodyPr>
          <a:lstStyle/>
          <a:p>
            <a:r>
              <a:rPr lang="en-US" sz="1200" dirty="0" smtClean="0"/>
              <a:t>Source:  WITS Online</a:t>
            </a:r>
            <a:endParaRPr lang="en-IN" sz="1200" dirty="0"/>
          </a:p>
        </p:txBody>
      </p:sp>
      <p:sp>
        <p:nvSpPr>
          <p:cNvPr id="6" name="Slide Number Placeholder 5"/>
          <p:cNvSpPr>
            <a:spLocks noGrp="1"/>
          </p:cNvSpPr>
          <p:nvPr>
            <p:ph type="sldNum" sz="quarter" idx="12"/>
          </p:nvPr>
        </p:nvSpPr>
        <p:spPr/>
        <p:txBody>
          <a:bodyPr/>
          <a:lstStyle/>
          <a:p>
            <a:fld id="{7569D82A-A673-45F2-9ED4-E58C6EA15B1B}" type="slidenum">
              <a:rPr lang="en-IN" smtClean="0"/>
              <a:pPr/>
              <a:t>23</a:t>
            </a:fld>
            <a:endParaRPr lang="en-IN"/>
          </a:p>
        </p:txBody>
      </p:sp>
    </p:spTree>
    <p:extLst>
      <p:ext uri="{BB962C8B-B14F-4D97-AF65-F5344CB8AC3E}">
        <p14:creationId xmlns:p14="http://schemas.microsoft.com/office/powerpoint/2010/main" val="28027809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1640" y="260648"/>
            <a:ext cx="7507560" cy="1152128"/>
          </a:xfrm>
        </p:spPr>
        <p:txBody>
          <a:bodyPr>
            <a:normAutofit/>
          </a:bodyPr>
          <a:lstStyle/>
          <a:p>
            <a:r>
              <a:rPr lang="en-IN" sz="2800" b="1" dirty="0" smtClean="0"/>
              <a:t>India’s Exports of HTP to BRICS (US$ million)</a:t>
            </a:r>
            <a:endParaRPr lang="en-IN" dirty="0"/>
          </a:p>
        </p:txBody>
      </p:sp>
      <p:graphicFrame>
        <p:nvGraphicFramePr>
          <p:cNvPr id="5" name="Table 4"/>
          <p:cNvGraphicFramePr>
            <a:graphicFrameLocks noGrp="1"/>
          </p:cNvGraphicFramePr>
          <p:nvPr/>
        </p:nvGraphicFramePr>
        <p:xfrm>
          <a:off x="1331640" y="1556790"/>
          <a:ext cx="7416827" cy="4824536"/>
        </p:xfrm>
        <a:graphic>
          <a:graphicData uri="http://schemas.openxmlformats.org/drawingml/2006/table">
            <a:tbl>
              <a:tblPr firstRow="1" bandRow="1">
                <a:tableStyleId>{5C22544A-7EE6-4342-B048-85BDC9FD1C3A}</a:tableStyleId>
              </a:tblPr>
              <a:tblGrid>
                <a:gridCol w="674257"/>
                <a:gridCol w="674257"/>
                <a:gridCol w="674257"/>
                <a:gridCol w="674257"/>
                <a:gridCol w="674257"/>
                <a:gridCol w="674257"/>
                <a:gridCol w="674257"/>
                <a:gridCol w="674257"/>
                <a:gridCol w="674257"/>
                <a:gridCol w="674257"/>
                <a:gridCol w="674257"/>
              </a:tblGrid>
              <a:tr h="502916">
                <a:tc rowSpan="2">
                  <a:txBody>
                    <a:bodyPr/>
                    <a:lstStyle/>
                    <a:p>
                      <a:pPr algn="ctr" fontAlgn="b"/>
                      <a:r>
                        <a:rPr lang="en-IN" sz="1600" b="1" i="0" u="none" strike="noStrike" dirty="0">
                          <a:solidFill>
                            <a:srgbClr val="000000"/>
                          </a:solidFill>
                          <a:latin typeface="Calibri"/>
                        </a:rPr>
                        <a:t>Year</a:t>
                      </a:r>
                    </a:p>
                  </a:txBody>
                  <a:tcPr marL="9525" marR="9525" marT="9525" marB="0" anchor="ctr"/>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Brazil</a:t>
                      </a: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China</a:t>
                      </a: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Russian Federation</a:t>
                      </a: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South Africa</a:t>
                      </a: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ctr"/>
                </a:tc>
                <a:tc gridSpan="2">
                  <a:txBody>
                    <a:bodyPr/>
                    <a:lstStyle/>
                    <a:p>
                      <a:pPr marL="0" algn="ctr" rtl="0" eaLnBrk="1" fontAlgn="b" latinLnBrk="0" hangingPunct="1"/>
                      <a:r>
                        <a:rPr kumimoji="0" lang="en-IN" sz="1600" b="1" i="0" u="none" strike="noStrike" kern="1200" dirty="0" smtClean="0">
                          <a:solidFill>
                            <a:srgbClr val="000000"/>
                          </a:solidFill>
                          <a:latin typeface="Calibri"/>
                          <a:ea typeface="+mn-ea"/>
                          <a:cs typeface="+mn-cs"/>
                        </a:rPr>
                        <a:t>Total</a:t>
                      </a:r>
                      <a:endParaRPr kumimoji="0" lang="en-IN" sz="1600" b="1" i="0" u="none" strike="noStrike" kern="1200" dirty="0">
                        <a:solidFill>
                          <a:srgbClr val="000000"/>
                        </a:solidFill>
                        <a:latin typeface="Calibri"/>
                        <a:ea typeface="+mn-ea"/>
                        <a:cs typeface="+mn-cs"/>
                      </a:endParaRP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r>
              <a:tr h="291404">
                <a:tc vMerge="1">
                  <a:txBody>
                    <a:bodyPr/>
                    <a:lstStyle/>
                    <a:p>
                      <a:pPr algn="ctr" fontAlgn="b"/>
                      <a:endParaRPr lang="en-IN" sz="1600" b="1" i="0" u="none" strike="noStrike" dirty="0">
                        <a:solidFill>
                          <a:srgbClr val="000000"/>
                        </a:solidFill>
                        <a:latin typeface="Calibri"/>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r>
              <a:tr h="291404">
                <a:tc>
                  <a:txBody>
                    <a:bodyPr/>
                    <a:lstStyle/>
                    <a:p>
                      <a:pPr algn="ctr" fontAlgn="b"/>
                      <a:r>
                        <a:rPr lang="en-IN" sz="1600" b="1" i="0" u="none" strike="noStrike" dirty="0">
                          <a:solidFill>
                            <a:srgbClr val="000000"/>
                          </a:solidFill>
                          <a:latin typeface="Calibri"/>
                        </a:rPr>
                        <a:t>2005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38.4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101.93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29.65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27.92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197.91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0.20</a:t>
                      </a:r>
                    </a:p>
                  </a:txBody>
                  <a:tcPr marL="9525" marR="9525" marT="9525" marB="0" anchor="b"/>
                </a:tc>
              </a:tr>
              <a:tr h="291404">
                <a:tc>
                  <a:txBody>
                    <a:bodyPr/>
                    <a:lstStyle/>
                    <a:p>
                      <a:pPr algn="ctr" fontAlgn="b"/>
                      <a:r>
                        <a:rPr lang="en-IN" sz="1600" b="1" i="0" u="none" strike="noStrike" dirty="0">
                          <a:solidFill>
                            <a:srgbClr val="000000"/>
                          </a:solidFill>
                          <a:latin typeface="Calibri"/>
                        </a:rPr>
                        <a:t>2006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40.59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107.96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53.81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42.09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244.45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0.20</a:t>
                      </a:r>
                    </a:p>
                  </a:txBody>
                  <a:tcPr marL="9525" marR="9525" marT="9525" marB="0" anchor="b"/>
                </a:tc>
              </a:tr>
              <a:tr h="291404">
                <a:tc>
                  <a:txBody>
                    <a:bodyPr/>
                    <a:lstStyle/>
                    <a:p>
                      <a:pPr algn="ctr" fontAlgn="b"/>
                      <a:r>
                        <a:rPr lang="en-IN" sz="1600" b="1" i="0" u="none" strike="noStrike" dirty="0">
                          <a:solidFill>
                            <a:srgbClr val="000000"/>
                          </a:solidFill>
                          <a:latin typeface="Calibri"/>
                        </a:rPr>
                        <a:t>2007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139.19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144.6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76.23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47.9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407.91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0.28</a:t>
                      </a:r>
                    </a:p>
                  </a:txBody>
                  <a:tcPr marL="9525" marR="9525" marT="9525" marB="0" anchor="b"/>
                </a:tc>
              </a:tr>
              <a:tr h="291404">
                <a:tc>
                  <a:txBody>
                    <a:bodyPr/>
                    <a:lstStyle/>
                    <a:p>
                      <a:pPr algn="ctr" fontAlgn="b"/>
                      <a:r>
                        <a:rPr lang="en-IN" sz="1600" b="1" i="0" u="none" strike="noStrike" dirty="0">
                          <a:solidFill>
                            <a:srgbClr val="000000"/>
                          </a:solidFill>
                          <a:latin typeface="Calibri"/>
                        </a:rPr>
                        <a:t>2008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262.35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159.94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127.93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75.35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625.58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0.34</a:t>
                      </a:r>
                    </a:p>
                  </a:txBody>
                  <a:tcPr marL="9525" marR="9525" marT="9525" marB="0" anchor="b"/>
                </a:tc>
              </a:tr>
              <a:tr h="291404">
                <a:tc>
                  <a:txBody>
                    <a:bodyPr/>
                    <a:lstStyle/>
                    <a:p>
                      <a:pPr algn="ctr" fontAlgn="b"/>
                      <a:r>
                        <a:rPr lang="en-IN" sz="1600" b="1" i="0" u="none" strike="noStrike" dirty="0">
                          <a:solidFill>
                            <a:srgbClr val="000000"/>
                          </a:solidFill>
                          <a:latin typeface="Calibri"/>
                        </a:rPr>
                        <a:t>2009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184.81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336.29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96.23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199.45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816.79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0.46</a:t>
                      </a:r>
                    </a:p>
                  </a:txBody>
                  <a:tcPr marL="9525" marR="9525" marT="9525" marB="0" anchor="b"/>
                </a:tc>
              </a:tr>
              <a:tr h="291404">
                <a:tc>
                  <a:txBody>
                    <a:bodyPr/>
                    <a:lstStyle/>
                    <a:p>
                      <a:pPr algn="ctr" fontAlgn="b"/>
                      <a:r>
                        <a:rPr lang="en-IN" sz="1600" b="1" i="0" u="none" strike="noStrike" dirty="0">
                          <a:solidFill>
                            <a:srgbClr val="000000"/>
                          </a:solidFill>
                          <a:latin typeface="Calibri"/>
                        </a:rPr>
                        <a:t>2010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120.48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306.95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111.65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152.25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691.34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0.31</a:t>
                      </a:r>
                    </a:p>
                  </a:txBody>
                  <a:tcPr marL="9525" marR="9525" marT="9525" marB="0" anchor="b"/>
                </a:tc>
              </a:tr>
              <a:tr h="497597">
                <a:tc>
                  <a:txBody>
                    <a:bodyPr/>
                    <a:lstStyle/>
                    <a:p>
                      <a:pPr algn="ctr" fontAlgn="b"/>
                      <a:r>
                        <a:rPr lang="en-IN" sz="1600" b="1" i="0" u="none" strike="noStrike" dirty="0">
                          <a:solidFill>
                            <a:srgbClr val="000000"/>
                          </a:solidFill>
                          <a:latin typeface="Calibri"/>
                        </a:rPr>
                        <a:t>2011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175.28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487.99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323.75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226.19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1213.21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0.40</a:t>
                      </a:r>
                    </a:p>
                  </a:txBody>
                  <a:tcPr marL="9525" marR="9525" marT="9525" marB="0" anchor="b"/>
                </a:tc>
              </a:tr>
              <a:tr h="497597">
                <a:tc>
                  <a:txBody>
                    <a:bodyPr/>
                    <a:lstStyle/>
                    <a:p>
                      <a:pPr algn="ctr" fontAlgn="b"/>
                      <a:r>
                        <a:rPr lang="en-IN" sz="1600" b="1" i="0" u="none" strike="noStrike" dirty="0">
                          <a:solidFill>
                            <a:srgbClr val="000000"/>
                          </a:solidFill>
                          <a:latin typeface="Calibri"/>
                        </a:rPr>
                        <a:t>2012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169.56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394.5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431.26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245.4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1240.72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0.43</a:t>
                      </a:r>
                    </a:p>
                  </a:txBody>
                  <a:tcPr marL="9525" marR="9525" marT="9525" marB="0" anchor="b"/>
                </a:tc>
              </a:tr>
              <a:tr h="291404">
                <a:tc>
                  <a:txBody>
                    <a:bodyPr/>
                    <a:lstStyle/>
                    <a:p>
                      <a:pPr algn="ctr" fontAlgn="b"/>
                      <a:r>
                        <a:rPr lang="en-IN" sz="1600" b="1" i="0" u="none" strike="noStrike" dirty="0">
                          <a:solidFill>
                            <a:srgbClr val="000000"/>
                          </a:solidFill>
                          <a:latin typeface="Calibri"/>
                        </a:rPr>
                        <a:t>2013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223.01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660.36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0.20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331.01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299.73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1514.1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0.45</a:t>
                      </a:r>
                    </a:p>
                  </a:txBody>
                  <a:tcPr marL="9525" marR="9525" marT="9525" marB="0" anchor="b"/>
                </a:tc>
              </a:tr>
              <a:tr h="497597">
                <a:tc>
                  <a:txBody>
                    <a:bodyPr/>
                    <a:lstStyle/>
                    <a:p>
                      <a:pPr algn="ctr" fontAlgn="b"/>
                      <a:r>
                        <a:rPr lang="en-IN" sz="1600" b="1" i="0" u="none" strike="noStrike" dirty="0">
                          <a:solidFill>
                            <a:srgbClr val="000000"/>
                          </a:solidFill>
                          <a:latin typeface="Calibri"/>
                        </a:rPr>
                        <a:t>2014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209.11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757.6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0.24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199.08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110.23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1276.01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0.40</a:t>
                      </a:r>
                    </a:p>
                  </a:txBody>
                  <a:tcPr marL="9525" marR="9525" marT="9525" marB="0" anchor="b"/>
                </a:tc>
              </a:tr>
              <a:tr h="497597">
                <a:tc>
                  <a:txBody>
                    <a:bodyPr/>
                    <a:lstStyle/>
                    <a:p>
                      <a:pPr algn="ctr" fontAlgn="b"/>
                      <a:r>
                        <a:rPr lang="en-IN" sz="1600" b="1" i="0" u="none" strike="noStrike" dirty="0">
                          <a:solidFill>
                            <a:srgbClr val="000000"/>
                          </a:solidFill>
                          <a:latin typeface="Calibri"/>
                        </a:rPr>
                        <a:t>CAGR (%)</a:t>
                      </a: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18.47</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22.21</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20.98</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14.72</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20.49</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r>
            </a:tbl>
          </a:graphicData>
        </a:graphic>
      </p:graphicFrame>
      <p:sp>
        <p:nvSpPr>
          <p:cNvPr id="4" name="Rectangle 3"/>
          <p:cNvSpPr/>
          <p:nvPr/>
        </p:nvSpPr>
        <p:spPr>
          <a:xfrm>
            <a:off x="1403648" y="6488668"/>
            <a:ext cx="1527982" cy="276999"/>
          </a:xfrm>
          <a:prstGeom prst="rect">
            <a:avLst/>
          </a:prstGeom>
        </p:spPr>
        <p:txBody>
          <a:bodyPr wrap="none">
            <a:spAutoFit/>
          </a:bodyPr>
          <a:lstStyle/>
          <a:p>
            <a:r>
              <a:rPr lang="en-US" sz="1200" dirty="0" smtClean="0"/>
              <a:t>Source:  WITS Online</a:t>
            </a:r>
            <a:endParaRPr lang="en-IN" sz="1200" dirty="0"/>
          </a:p>
        </p:txBody>
      </p:sp>
      <p:sp>
        <p:nvSpPr>
          <p:cNvPr id="6" name="Slide Number Placeholder 5"/>
          <p:cNvSpPr>
            <a:spLocks noGrp="1"/>
          </p:cNvSpPr>
          <p:nvPr>
            <p:ph type="sldNum" sz="quarter" idx="12"/>
          </p:nvPr>
        </p:nvSpPr>
        <p:spPr/>
        <p:txBody>
          <a:bodyPr/>
          <a:lstStyle/>
          <a:p>
            <a:fld id="{7569D82A-A673-45F2-9ED4-E58C6EA15B1B}" type="slidenum">
              <a:rPr lang="en-IN" smtClean="0"/>
              <a:pPr/>
              <a:t>24</a:t>
            </a:fld>
            <a:endParaRPr lang="en-IN"/>
          </a:p>
        </p:txBody>
      </p:sp>
    </p:spTree>
    <p:extLst>
      <p:ext uri="{BB962C8B-B14F-4D97-AF65-F5344CB8AC3E}">
        <p14:creationId xmlns:p14="http://schemas.microsoft.com/office/powerpoint/2010/main" val="34871878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9632" y="260648"/>
            <a:ext cx="7651576" cy="792088"/>
          </a:xfrm>
        </p:spPr>
        <p:txBody>
          <a:bodyPr>
            <a:noAutofit/>
          </a:bodyPr>
          <a:lstStyle/>
          <a:p>
            <a:r>
              <a:rPr lang="en-IN" sz="2800" b="1" dirty="0" smtClean="0"/>
              <a:t>China’s Exports of HTP to BRICS (US$ million)</a:t>
            </a:r>
            <a:endParaRPr lang="en-IN" sz="4000" dirty="0"/>
          </a:p>
        </p:txBody>
      </p:sp>
      <p:graphicFrame>
        <p:nvGraphicFramePr>
          <p:cNvPr id="5" name="Table 4"/>
          <p:cNvGraphicFramePr>
            <a:graphicFrameLocks noGrp="1"/>
          </p:cNvGraphicFramePr>
          <p:nvPr/>
        </p:nvGraphicFramePr>
        <p:xfrm>
          <a:off x="1331640" y="1196751"/>
          <a:ext cx="7560839" cy="5098950"/>
        </p:xfrm>
        <a:graphic>
          <a:graphicData uri="http://schemas.openxmlformats.org/drawingml/2006/table">
            <a:tbl>
              <a:tblPr firstRow="1" bandRow="1">
                <a:tableStyleId>{5C22544A-7EE6-4342-B048-85BDC9FD1C3A}</a:tableStyleId>
              </a:tblPr>
              <a:tblGrid>
                <a:gridCol w="687349"/>
                <a:gridCol w="687349"/>
                <a:gridCol w="687349"/>
                <a:gridCol w="687349"/>
                <a:gridCol w="687349"/>
                <a:gridCol w="687349"/>
                <a:gridCol w="687349"/>
                <a:gridCol w="687349"/>
                <a:gridCol w="687349"/>
                <a:gridCol w="687349"/>
                <a:gridCol w="687349"/>
              </a:tblGrid>
              <a:tr h="562024">
                <a:tc row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Year</a:t>
                      </a:r>
                    </a:p>
                  </a:txBody>
                  <a:tcPr marL="9525" marR="9525" marT="9525" marB="0" anchor="ctr"/>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Brazil</a:t>
                      </a:r>
                    </a:p>
                  </a:txBody>
                  <a:tcPr marL="9525" marR="9525" marT="9525" marB="0" anchor="ctr"/>
                </a:tc>
                <a:tc hMerge="1">
                  <a:txBody>
                    <a:bodyPr/>
                    <a:lstStyle/>
                    <a:p>
                      <a:pPr algn="ctr" fontAlgn="b"/>
                      <a:endParaRPr lang="en-IN" sz="1600" b="1" i="0" u="none" strike="noStrike" dirty="0">
                        <a:solidFill>
                          <a:srgbClr val="000000"/>
                        </a:solidFill>
                        <a:latin typeface="Calibri"/>
                      </a:endParaRPr>
                    </a:p>
                  </a:txBody>
                  <a:tcPr marL="9525" marR="9525" marT="9525" marB="0" anchor="ctr"/>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India</a:t>
                      </a:r>
                    </a:p>
                  </a:txBody>
                  <a:tcPr marL="9525" marR="9525" marT="9525" marB="0" anchor="ctr"/>
                </a:tc>
                <a:tc hMerge="1">
                  <a:txBody>
                    <a:bodyPr/>
                    <a:lstStyle/>
                    <a:p>
                      <a:pPr algn="ctr" fontAlgn="b"/>
                      <a:endParaRPr lang="en-IN" sz="1600" b="1" i="0" u="none" strike="noStrike" dirty="0">
                        <a:solidFill>
                          <a:srgbClr val="000000"/>
                        </a:solidFill>
                        <a:latin typeface="Calibri"/>
                      </a:endParaRPr>
                    </a:p>
                  </a:txBody>
                  <a:tcPr marL="9525" marR="9525" marT="9525" marB="0" anchor="ctr"/>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Russian Federation</a:t>
                      </a:r>
                    </a:p>
                  </a:txBody>
                  <a:tcPr marL="9525" marR="9525" marT="9525" marB="0" anchor="ctr"/>
                </a:tc>
                <a:tc hMerge="1">
                  <a:txBody>
                    <a:bodyPr/>
                    <a:lstStyle/>
                    <a:p>
                      <a:pPr algn="ctr" fontAlgn="b"/>
                      <a:endParaRPr lang="en-IN" sz="1600" b="1" i="0" u="none" strike="noStrike" dirty="0">
                        <a:solidFill>
                          <a:srgbClr val="000000"/>
                        </a:solidFill>
                        <a:latin typeface="Calibri"/>
                      </a:endParaRPr>
                    </a:p>
                  </a:txBody>
                  <a:tcPr marL="9525" marR="9525" marT="9525" marB="0" anchor="b"/>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South Africa</a:t>
                      </a:r>
                    </a:p>
                  </a:txBody>
                  <a:tcPr marL="9525" marR="9525" marT="9525" marB="0" anchor="ctr"/>
                </a:tc>
                <a:tc hMerge="1">
                  <a:txBody>
                    <a:bodyPr/>
                    <a:lstStyle/>
                    <a:p>
                      <a:pPr algn="ctr" fontAlgn="b"/>
                      <a:endParaRPr lang="en-IN" sz="1600" b="1" i="0" u="none" strike="noStrike" dirty="0">
                        <a:solidFill>
                          <a:srgbClr val="000000"/>
                        </a:solidFill>
                        <a:latin typeface="Calibri"/>
                      </a:endParaRPr>
                    </a:p>
                  </a:txBody>
                  <a:tcPr marL="9525" marR="9525" marT="9525" marB="0" anchor="b"/>
                </a:tc>
                <a:tc gridSpan="2">
                  <a:txBody>
                    <a:bodyPr/>
                    <a:lstStyle/>
                    <a:p>
                      <a:pPr marL="0" algn="ctr" rtl="0" eaLnBrk="1" fontAlgn="b" latinLnBrk="0" hangingPunct="1"/>
                      <a:r>
                        <a:rPr kumimoji="0" lang="en-IN" sz="1600" b="1" i="0" u="none" strike="noStrike" kern="1200" dirty="0" smtClean="0">
                          <a:solidFill>
                            <a:srgbClr val="000000"/>
                          </a:solidFill>
                          <a:latin typeface="Calibri"/>
                          <a:ea typeface="+mn-ea"/>
                          <a:cs typeface="+mn-cs"/>
                        </a:rPr>
                        <a:t>Total</a:t>
                      </a:r>
                      <a:endParaRPr kumimoji="0" lang="en-IN" sz="1600" b="1" i="0" u="none" strike="noStrike" kern="1200" dirty="0">
                        <a:solidFill>
                          <a:srgbClr val="000000"/>
                        </a:solidFill>
                        <a:latin typeface="Calibri"/>
                        <a:ea typeface="+mn-ea"/>
                        <a:cs typeface="+mn-cs"/>
                      </a:endParaRPr>
                    </a:p>
                  </a:txBody>
                  <a:tcPr marL="9525" marR="9525" marT="9525" marB="0" anchor="ctr"/>
                </a:tc>
                <a:tc hMerge="1">
                  <a:txBody>
                    <a:bodyPr/>
                    <a:lstStyle/>
                    <a:p>
                      <a:pPr algn="ctr" fontAlgn="b"/>
                      <a:endParaRPr lang="en-IN" sz="1600" b="1" i="0" u="none" strike="noStrike" dirty="0">
                        <a:solidFill>
                          <a:srgbClr val="000000"/>
                        </a:solidFill>
                        <a:latin typeface="Calibri"/>
                      </a:endParaRPr>
                    </a:p>
                  </a:txBody>
                  <a:tcPr marL="9525" marR="9525" marT="9525" marB="0" anchor="ctr"/>
                </a:tc>
              </a:tr>
              <a:tr h="264574">
                <a:tc vMerge="1">
                  <a:txBody>
                    <a:bodyPr/>
                    <a:lstStyle/>
                    <a:p>
                      <a:pPr algn="ctr" fontAlgn="b"/>
                      <a:endParaRPr lang="en-IN" sz="1600" b="1" i="0" u="none" strike="noStrike" dirty="0">
                        <a:solidFill>
                          <a:srgbClr val="000000"/>
                        </a:solidFill>
                        <a:latin typeface="Calibri"/>
                      </a:endParaRPr>
                    </a:p>
                  </a:txBody>
                  <a:tcPr marL="9525" marR="9525" marT="9525" marB="0" anchor="b"/>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r>
              <a:tr h="375315">
                <a:tc>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2005</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1646.51</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0.22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2617.9</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0.34</a:t>
                      </a:r>
                    </a:p>
                  </a:txBody>
                  <a:tcPr marL="9525" marR="9525" marT="9525" marB="0" anchor="b"/>
                </a:tc>
                <a:tc>
                  <a:txBody>
                    <a:bodyPr/>
                    <a:lstStyle/>
                    <a:p>
                      <a:pPr marL="0" algn="r" rtl="0" eaLnBrk="1" fontAlgn="b" latinLnBrk="0" hangingPunct="1"/>
                      <a:r>
                        <a:rPr kumimoji="0" lang="en-IN" sz="1200" b="0" i="0" u="none" strike="noStrike" kern="1200">
                          <a:solidFill>
                            <a:srgbClr val="000000"/>
                          </a:solidFill>
                          <a:latin typeface="Calibri"/>
                          <a:ea typeface="+mn-ea"/>
                          <a:cs typeface="+mn-cs"/>
                        </a:rPr>
                        <a:t>1273.56</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0.17</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576.81</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0.08</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6114.78</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0.80</a:t>
                      </a:r>
                    </a:p>
                  </a:txBody>
                  <a:tcPr marL="9525" marR="9525" marT="9525" marB="0" anchor="b"/>
                </a:tc>
              </a:tr>
              <a:tr h="375315">
                <a:tc>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2006</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2629.22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0.27</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4862.07</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0.50</a:t>
                      </a:r>
                    </a:p>
                  </a:txBody>
                  <a:tcPr marL="9525" marR="9525" marT="9525" marB="0" anchor="b"/>
                </a:tc>
                <a:tc>
                  <a:txBody>
                    <a:bodyPr/>
                    <a:lstStyle/>
                    <a:p>
                      <a:pPr marL="0" algn="r" rtl="0" eaLnBrk="1" fontAlgn="b" latinLnBrk="0" hangingPunct="1"/>
                      <a:r>
                        <a:rPr kumimoji="0" lang="en-IN" sz="1200" b="0" i="0" u="none" strike="noStrike" kern="1200">
                          <a:solidFill>
                            <a:srgbClr val="000000"/>
                          </a:solidFill>
                          <a:latin typeface="Calibri"/>
                          <a:ea typeface="+mn-ea"/>
                          <a:cs typeface="+mn-cs"/>
                        </a:rPr>
                        <a:t>2092.95</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0.22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904.22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0.09</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10488.46</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1.08</a:t>
                      </a:r>
                    </a:p>
                  </a:txBody>
                  <a:tcPr marL="9525" marR="9525" marT="9525" marB="0" anchor="b"/>
                </a:tc>
              </a:tr>
              <a:tr h="375315">
                <a:tc>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2007</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3765.52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0.31</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8531.7</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0.70</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3481.11</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0.29</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1189.86</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0.10</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16968.19</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1.39</a:t>
                      </a:r>
                    </a:p>
                  </a:txBody>
                  <a:tcPr marL="9525" marR="9525" marT="9525" marB="0" anchor="b"/>
                </a:tc>
              </a:tr>
              <a:tr h="375315">
                <a:tc>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2008</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6013.67</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0.42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10409.19</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0.73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4869.65</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0.34</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1613.6</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0.11</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22906.11</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1.60</a:t>
                      </a:r>
                    </a:p>
                  </a:txBody>
                  <a:tcPr marL="9525" marR="9525" marT="9525" marB="0" anchor="b"/>
                </a:tc>
              </a:tr>
              <a:tr h="375315">
                <a:tc>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2009</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5094.29</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0.42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11134.13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0.93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2710.83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0.23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1440.02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0.12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20379.28</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1.70</a:t>
                      </a:r>
                    </a:p>
                  </a:txBody>
                  <a:tcPr marL="9525" marR="9525" marT="9525" marB="0" anchor="b"/>
                </a:tc>
              </a:tr>
              <a:tr h="375315">
                <a:tc>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2010</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7803.69</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0.49</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13128.9</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0.83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5682.94</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0.36</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2264.62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0.14</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28880.14</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1.83</a:t>
                      </a:r>
                    </a:p>
                  </a:txBody>
                  <a:tcPr marL="9525" marR="9525" marT="9525" marB="0" anchor="b"/>
                </a:tc>
              </a:tr>
              <a:tr h="375315">
                <a:tc>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2011</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9378.34</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0.49</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14688.8</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0.77</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6802.23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0.36</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2473.86</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0.13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33343.23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1.76</a:t>
                      </a:r>
                    </a:p>
                  </a:txBody>
                  <a:tcPr marL="9525" marR="9525" marT="9525" marB="0" anchor="b"/>
                </a:tc>
              </a:tr>
              <a:tr h="375315">
                <a:tc>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2012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9573.53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0.47</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13673.78</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0.67</a:t>
                      </a:r>
                    </a:p>
                  </a:txBody>
                  <a:tcPr marL="9525" marR="9525" marT="9525" marB="0" anchor="b"/>
                </a:tc>
                <a:tc>
                  <a:txBody>
                    <a:bodyPr/>
                    <a:lstStyle/>
                    <a:p>
                      <a:pPr marL="0" algn="r" rtl="0" eaLnBrk="1" fontAlgn="b" latinLnBrk="0" hangingPunct="1"/>
                      <a:r>
                        <a:rPr kumimoji="0" lang="en-IN" sz="1200" b="0" i="0" u="none" strike="noStrike" kern="1200">
                          <a:solidFill>
                            <a:srgbClr val="000000"/>
                          </a:solidFill>
                          <a:latin typeface="Calibri"/>
                          <a:ea typeface="+mn-ea"/>
                          <a:cs typeface="+mn-cs"/>
                        </a:rPr>
                        <a:t>7734.11</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0.38</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2311.11</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0.11</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33292.52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1.62</a:t>
                      </a:r>
                    </a:p>
                  </a:txBody>
                  <a:tcPr marL="9525" marR="9525" marT="9525" marB="0" anchor="b"/>
                </a:tc>
              </a:tr>
              <a:tr h="375315">
                <a:tc>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2013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9994.23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0.45</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14367.62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0.65</a:t>
                      </a:r>
                    </a:p>
                  </a:txBody>
                  <a:tcPr marL="9525" marR="9525" marT="9525" marB="0" anchor="b"/>
                </a:tc>
                <a:tc>
                  <a:txBody>
                    <a:bodyPr/>
                    <a:lstStyle/>
                    <a:p>
                      <a:pPr marL="0" algn="r" rtl="0" eaLnBrk="1" fontAlgn="b" latinLnBrk="0" hangingPunct="1"/>
                      <a:r>
                        <a:rPr kumimoji="0" lang="en-IN" sz="1200" b="0" i="0" u="none" strike="noStrike" kern="1200">
                          <a:solidFill>
                            <a:srgbClr val="000000"/>
                          </a:solidFill>
                          <a:latin typeface="Calibri"/>
                          <a:ea typeface="+mn-ea"/>
                          <a:cs typeface="+mn-cs"/>
                        </a:rPr>
                        <a:t>7687.2</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0.35</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3260.01</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0.15</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35309.06</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1.60</a:t>
                      </a:r>
                    </a:p>
                  </a:txBody>
                  <a:tcPr marL="9525" marR="9525" marT="9525" marB="0" anchor="b"/>
                </a:tc>
              </a:tr>
              <a:tr h="375315">
                <a:tc>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2014</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8837.36</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0.38</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14804.07</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0.63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8856.51</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0.38</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3032.29</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0.13</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35530.24</a:t>
                      </a:r>
                    </a:p>
                  </a:txBody>
                  <a:tcPr marL="9525" marR="9525" marT="9525" marB="0" anchor="b"/>
                </a:tc>
                <a:tc>
                  <a:txBody>
                    <a:bodyPr/>
                    <a:lstStyle/>
                    <a:p>
                      <a:pPr marL="0" algn="r" rtl="0" eaLnBrk="1" fontAlgn="b" latinLnBrk="0" hangingPunct="1"/>
                      <a:r>
                        <a:rPr kumimoji="0" lang="en-IN" sz="1200" b="0" i="0" u="none" strike="noStrike" kern="1200" dirty="0">
                          <a:solidFill>
                            <a:srgbClr val="000000"/>
                          </a:solidFill>
                          <a:latin typeface="Calibri"/>
                          <a:ea typeface="+mn-ea"/>
                          <a:cs typeface="+mn-cs"/>
                        </a:rPr>
                        <a:t>1.52</a:t>
                      </a:r>
                    </a:p>
                  </a:txBody>
                  <a:tcPr marL="9525" marR="9525" marT="9525" marB="0" anchor="b"/>
                </a:tc>
              </a:tr>
              <a:tr h="519202">
                <a:tc>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CAGR (%)</a:t>
                      </a:r>
                    </a:p>
                  </a:txBody>
                  <a:tcPr marL="9525" marR="9525" marT="9525" marB="0" anchor="b"/>
                </a:tc>
                <a:tc>
                  <a:txBody>
                    <a:bodyPr/>
                    <a:lstStyle/>
                    <a:p>
                      <a:pPr marL="0" algn="r" rtl="0" eaLnBrk="1" fontAlgn="b" latinLnBrk="0" hangingPunct="1"/>
                      <a:r>
                        <a:rPr kumimoji="0" lang="en-IN" sz="1200" b="1" i="0" u="none" strike="noStrike" kern="1200" dirty="0">
                          <a:solidFill>
                            <a:srgbClr val="000000"/>
                          </a:solidFill>
                          <a:latin typeface="Calibri"/>
                          <a:ea typeface="+mn-ea"/>
                          <a:cs typeface="+mn-cs"/>
                        </a:rPr>
                        <a:t>18.3</a:t>
                      </a:r>
                    </a:p>
                  </a:txBody>
                  <a:tcPr marL="9525" marR="9525" marT="9525" marB="0" anchor="b"/>
                </a:tc>
                <a:tc>
                  <a:txBody>
                    <a:bodyPr/>
                    <a:lstStyle/>
                    <a:p>
                      <a:pPr marL="0" algn="r" rtl="0" eaLnBrk="1" fontAlgn="b" latinLnBrk="0" hangingPunct="1"/>
                      <a:endParaRPr kumimoji="0" lang="en-IN" sz="12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200" b="1" i="0" u="none" strike="noStrike" kern="1200" dirty="0">
                          <a:solidFill>
                            <a:srgbClr val="000000"/>
                          </a:solidFill>
                          <a:latin typeface="Calibri"/>
                          <a:ea typeface="+mn-ea"/>
                          <a:cs typeface="+mn-cs"/>
                        </a:rPr>
                        <a:t>18.92</a:t>
                      </a:r>
                    </a:p>
                  </a:txBody>
                  <a:tcPr marL="9525" marR="9525" marT="9525" marB="0" anchor="b"/>
                </a:tc>
                <a:tc>
                  <a:txBody>
                    <a:bodyPr/>
                    <a:lstStyle/>
                    <a:p>
                      <a:pPr marL="0" algn="r" rtl="0" eaLnBrk="1" fontAlgn="b" latinLnBrk="0" hangingPunct="1"/>
                      <a:endParaRPr kumimoji="0" lang="en-IN" sz="12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200" b="1" i="0" u="none" strike="noStrike" kern="1200" dirty="0">
                          <a:solidFill>
                            <a:srgbClr val="000000"/>
                          </a:solidFill>
                          <a:latin typeface="Calibri"/>
                          <a:ea typeface="+mn-ea"/>
                          <a:cs typeface="+mn-cs"/>
                        </a:rPr>
                        <a:t>21.4</a:t>
                      </a:r>
                    </a:p>
                  </a:txBody>
                  <a:tcPr marL="9525" marR="9525" marT="9525" marB="0" anchor="b"/>
                </a:tc>
                <a:tc>
                  <a:txBody>
                    <a:bodyPr/>
                    <a:lstStyle/>
                    <a:p>
                      <a:pPr marL="0" algn="r" rtl="0" eaLnBrk="1" fontAlgn="b" latinLnBrk="0" hangingPunct="1"/>
                      <a:endParaRPr kumimoji="0" lang="en-IN" sz="12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200" b="1" i="0" u="none" strike="noStrike" kern="1200" dirty="0">
                          <a:solidFill>
                            <a:srgbClr val="000000"/>
                          </a:solidFill>
                          <a:latin typeface="Calibri"/>
                          <a:ea typeface="+mn-ea"/>
                          <a:cs typeface="+mn-cs"/>
                        </a:rPr>
                        <a:t>18.05</a:t>
                      </a:r>
                    </a:p>
                  </a:txBody>
                  <a:tcPr marL="9525" marR="9525" marT="9525" marB="0" anchor="b"/>
                </a:tc>
                <a:tc>
                  <a:txBody>
                    <a:bodyPr/>
                    <a:lstStyle/>
                    <a:p>
                      <a:pPr marL="0" algn="r" rtl="0" eaLnBrk="1" fontAlgn="b" latinLnBrk="0" hangingPunct="1"/>
                      <a:endParaRPr kumimoji="0" lang="en-IN" sz="12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200" b="1" i="0" u="none" strike="noStrike" kern="1200" dirty="0">
                          <a:solidFill>
                            <a:srgbClr val="000000"/>
                          </a:solidFill>
                          <a:latin typeface="Calibri"/>
                          <a:ea typeface="+mn-ea"/>
                          <a:cs typeface="+mn-cs"/>
                        </a:rPr>
                        <a:t>19.24</a:t>
                      </a:r>
                    </a:p>
                  </a:txBody>
                  <a:tcPr marL="9525" marR="9525" marT="9525" marB="0" anchor="b"/>
                </a:tc>
                <a:tc>
                  <a:txBody>
                    <a:bodyPr/>
                    <a:lstStyle/>
                    <a:p>
                      <a:pPr marL="0" algn="r" rtl="0" eaLnBrk="1" fontAlgn="b" latinLnBrk="0" hangingPunct="1"/>
                      <a:endParaRPr kumimoji="0" lang="en-IN" sz="1200" b="1" i="0" u="none" strike="noStrike" kern="1200" dirty="0">
                        <a:solidFill>
                          <a:srgbClr val="000000"/>
                        </a:solidFill>
                        <a:latin typeface="Calibri"/>
                        <a:ea typeface="+mn-ea"/>
                        <a:cs typeface="+mn-cs"/>
                      </a:endParaRPr>
                    </a:p>
                  </a:txBody>
                  <a:tcPr marL="9525" marR="9525" marT="9525" marB="0" anchor="b"/>
                </a:tc>
              </a:tr>
            </a:tbl>
          </a:graphicData>
        </a:graphic>
      </p:graphicFrame>
      <p:sp>
        <p:nvSpPr>
          <p:cNvPr id="4" name="Rectangle 3"/>
          <p:cNvSpPr/>
          <p:nvPr/>
        </p:nvSpPr>
        <p:spPr>
          <a:xfrm>
            <a:off x="1475656" y="6381328"/>
            <a:ext cx="1446230" cy="261610"/>
          </a:xfrm>
          <a:prstGeom prst="rect">
            <a:avLst/>
          </a:prstGeom>
        </p:spPr>
        <p:txBody>
          <a:bodyPr wrap="none">
            <a:spAutoFit/>
          </a:bodyPr>
          <a:lstStyle/>
          <a:p>
            <a:r>
              <a:rPr lang="en-US" sz="1100" dirty="0" smtClean="0"/>
              <a:t>Source:  WITS Online</a:t>
            </a:r>
            <a:endParaRPr lang="en-IN" sz="1100" dirty="0"/>
          </a:p>
        </p:txBody>
      </p:sp>
      <p:sp>
        <p:nvSpPr>
          <p:cNvPr id="6" name="Slide Number Placeholder 5"/>
          <p:cNvSpPr>
            <a:spLocks noGrp="1"/>
          </p:cNvSpPr>
          <p:nvPr>
            <p:ph type="sldNum" sz="quarter" idx="12"/>
          </p:nvPr>
        </p:nvSpPr>
        <p:spPr/>
        <p:txBody>
          <a:bodyPr/>
          <a:lstStyle/>
          <a:p>
            <a:fld id="{7569D82A-A673-45F2-9ED4-E58C6EA15B1B}" type="slidenum">
              <a:rPr lang="en-IN" smtClean="0"/>
              <a:pPr/>
              <a:t>25</a:t>
            </a:fld>
            <a:endParaRPr lang="en-IN"/>
          </a:p>
        </p:txBody>
      </p:sp>
    </p:spTree>
    <p:extLst>
      <p:ext uri="{BB962C8B-B14F-4D97-AF65-F5344CB8AC3E}">
        <p14:creationId xmlns:p14="http://schemas.microsoft.com/office/powerpoint/2010/main" val="32951386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1640" y="260648"/>
            <a:ext cx="7507560" cy="1008112"/>
          </a:xfrm>
        </p:spPr>
        <p:txBody>
          <a:bodyPr>
            <a:normAutofit/>
          </a:bodyPr>
          <a:lstStyle/>
          <a:p>
            <a:r>
              <a:rPr lang="en-IN" sz="2800" b="1" dirty="0" smtClean="0"/>
              <a:t>South Africa’s Exports of HTP to BRICS (US$ million)</a:t>
            </a:r>
            <a:endParaRPr lang="en-IN" dirty="0"/>
          </a:p>
        </p:txBody>
      </p:sp>
      <p:graphicFrame>
        <p:nvGraphicFramePr>
          <p:cNvPr id="5" name="Table 4"/>
          <p:cNvGraphicFramePr>
            <a:graphicFrameLocks noGrp="1"/>
          </p:cNvGraphicFramePr>
          <p:nvPr/>
        </p:nvGraphicFramePr>
        <p:xfrm>
          <a:off x="1331640" y="1556793"/>
          <a:ext cx="6864429" cy="4577833"/>
        </p:xfrm>
        <a:graphic>
          <a:graphicData uri="http://schemas.openxmlformats.org/drawingml/2006/table">
            <a:tbl>
              <a:tblPr firstRow="1" bandRow="1">
                <a:tableStyleId>{5C22544A-7EE6-4342-B048-85BDC9FD1C3A}</a:tableStyleId>
              </a:tblPr>
              <a:tblGrid>
                <a:gridCol w="624039"/>
                <a:gridCol w="624039"/>
                <a:gridCol w="624039"/>
                <a:gridCol w="624039"/>
                <a:gridCol w="624039"/>
                <a:gridCol w="624039"/>
                <a:gridCol w="624039"/>
                <a:gridCol w="624039"/>
                <a:gridCol w="624039"/>
                <a:gridCol w="624039"/>
                <a:gridCol w="624039"/>
              </a:tblGrid>
              <a:tr h="504055">
                <a:tc rowSpan="2">
                  <a:txBody>
                    <a:bodyPr/>
                    <a:lstStyle/>
                    <a:p>
                      <a:pPr algn="ctr" fontAlgn="b"/>
                      <a:r>
                        <a:rPr lang="en-IN" sz="1600" b="1" i="0" u="none" strike="noStrike" dirty="0">
                          <a:solidFill>
                            <a:srgbClr val="000000"/>
                          </a:solidFill>
                          <a:latin typeface="Calibri"/>
                        </a:rPr>
                        <a:t>Year</a:t>
                      </a:r>
                    </a:p>
                  </a:txBody>
                  <a:tcPr marL="9525" marR="9525" marT="9525" marB="0" anchor="ctr"/>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Brazil</a:t>
                      </a: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China</a:t>
                      </a: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India</a:t>
                      </a: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gridSpan="2">
                  <a:txBody>
                    <a:bodyPr/>
                    <a:lstStyle/>
                    <a:p>
                      <a:pPr marL="0" algn="ctr" rtl="0" eaLnBrk="1" fontAlgn="b" latinLnBrk="0" hangingPunct="1"/>
                      <a:r>
                        <a:rPr kumimoji="0" lang="en-IN" sz="1600" b="1" i="0" u="none" strike="noStrike" kern="1200" dirty="0">
                          <a:solidFill>
                            <a:srgbClr val="000000"/>
                          </a:solidFill>
                          <a:latin typeface="Calibri"/>
                          <a:ea typeface="+mn-ea"/>
                          <a:cs typeface="+mn-cs"/>
                        </a:rPr>
                        <a:t>Russian Federation</a:t>
                      </a: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ctr"/>
                </a:tc>
                <a:tc gridSpan="2">
                  <a:txBody>
                    <a:bodyPr/>
                    <a:lstStyle/>
                    <a:p>
                      <a:pPr marL="0" algn="ctr" rtl="0" eaLnBrk="1" fontAlgn="b" latinLnBrk="0" hangingPunct="1"/>
                      <a:r>
                        <a:rPr kumimoji="0" lang="en-IN" sz="1600" b="1" i="0" u="none" strike="noStrike" kern="1200" dirty="0" smtClean="0">
                          <a:solidFill>
                            <a:srgbClr val="000000"/>
                          </a:solidFill>
                          <a:latin typeface="Calibri"/>
                          <a:ea typeface="+mn-ea"/>
                          <a:cs typeface="+mn-cs"/>
                        </a:rPr>
                        <a:t>Total</a:t>
                      </a:r>
                      <a:endParaRPr kumimoji="0" lang="en-IN" sz="1600" b="1" i="0" u="none" strike="noStrike" kern="1200" dirty="0">
                        <a:solidFill>
                          <a:srgbClr val="000000"/>
                        </a:solidFill>
                        <a:latin typeface="Calibri"/>
                        <a:ea typeface="+mn-ea"/>
                        <a:cs typeface="+mn-cs"/>
                      </a:endParaRPr>
                    </a:p>
                  </a:txBody>
                  <a:tcPr marL="9525" marR="9525" marT="9525" marB="0" anchor="ctr"/>
                </a:tc>
                <a:tc hMerge="1">
                  <a:txBody>
                    <a:bodyPr/>
                    <a:lstStyle/>
                    <a:p>
                      <a:pPr marL="0" algn="ct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r>
              <a:tr h="325143">
                <a:tc vMerge="1">
                  <a:txBody>
                    <a:bodyPr/>
                    <a:lstStyle/>
                    <a:p>
                      <a:pPr algn="ctr" fontAlgn="b"/>
                      <a:endParaRPr lang="en-IN" sz="1600" b="1" i="0" u="none" strike="noStrike" dirty="0">
                        <a:solidFill>
                          <a:srgbClr val="000000"/>
                        </a:solidFill>
                        <a:latin typeface="Calibri"/>
                      </a:endParaRPr>
                    </a:p>
                  </a:txBody>
                  <a:tcPr marL="9525" marR="9525" marT="9525" marB="0" anchor="b"/>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Value</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b" latinLnBrk="0" hangingPunct="1"/>
                      <a:r>
                        <a:rPr kumimoji="0" lang="en-US" sz="1600" b="1" i="0" u="none" strike="noStrike" kern="1200" dirty="0" smtClean="0">
                          <a:solidFill>
                            <a:srgbClr val="000000"/>
                          </a:solidFill>
                          <a:latin typeface="Calibri"/>
                          <a:ea typeface="+mn-ea"/>
                          <a:cs typeface="+mn-cs"/>
                        </a:rPr>
                        <a:t>Share</a:t>
                      </a:r>
                      <a:endParaRPr kumimoji="0" lang="en-IN" sz="1600" b="1" i="0" u="none" strike="noStrike" kern="1200" dirty="0">
                        <a:solidFill>
                          <a:srgbClr val="000000"/>
                        </a:solidFill>
                        <a:latin typeface="Calibri"/>
                        <a:ea typeface="+mn-ea"/>
                        <a:cs typeface="+mn-cs"/>
                      </a:endParaRPr>
                    </a:p>
                  </a:txBody>
                  <a:tcPr marL="9525" marR="9525" marT="9525" marB="0" anchor="ctr"/>
                </a:tc>
              </a:tr>
              <a:tr h="325143">
                <a:tc>
                  <a:txBody>
                    <a:bodyPr/>
                    <a:lstStyle/>
                    <a:p>
                      <a:pPr algn="ctr" fontAlgn="b"/>
                      <a:r>
                        <a:rPr lang="en-IN" sz="1600" b="1" i="0" u="none" strike="noStrike" dirty="0">
                          <a:solidFill>
                            <a:srgbClr val="000000"/>
                          </a:solidFill>
                          <a:latin typeface="Calibri"/>
                        </a:rPr>
                        <a:t>2005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4.98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18.24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268.93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0.57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1.84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293.99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0.63</a:t>
                      </a:r>
                    </a:p>
                  </a:txBody>
                  <a:tcPr marL="9525" marR="9525" marT="9525" marB="0" anchor="b"/>
                </a:tc>
              </a:tr>
              <a:tr h="325143">
                <a:tc>
                  <a:txBody>
                    <a:bodyPr/>
                    <a:lstStyle/>
                    <a:p>
                      <a:pPr algn="ctr" fontAlgn="b"/>
                      <a:r>
                        <a:rPr lang="en-IN" sz="1600" b="1" i="0" u="none" strike="noStrike" dirty="0">
                          <a:solidFill>
                            <a:srgbClr val="000000"/>
                          </a:solidFill>
                          <a:latin typeface="Calibri"/>
                        </a:rPr>
                        <a:t>2006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8.84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39.36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95.04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0.57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143.81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0.27</a:t>
                      </a:r>
                    </a:p>
                  </a:txBody>
                  <a:tcPr marL="9525" marR="9525" marT="9525" marB="0" anchor="b"/>
                </a:tc>
              </a:tr>
              <a:tr h="325143">
                <a:tc>
                  <a:txBody>
                    <a:bodyPr/>
                    <a:lstStyle/>
                    <a:p>
                      <a:pPr algn="ctr" fontAlgn="b"/>
                      <a:r>
                        <a:rPr lang="en-IN" sz="1600" b="1" i="0" u="none" strike="noStrike" dirty="0">
                          <a:solidFill>
                            <a:srgbClr val="000000"/>
                          </a:solidFill>
                          <a:latin typeface="Calibri"/>
                        </a:rPr>
                        <a:t>2007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9.79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25.75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36.57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6.74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78.85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0.12</a:t>
                      </a:r>
                    </a:p>
                  </a:txBody>
                  <a:tcPr marL="9525" marR="9525" marT="9525" marB="0" anchor="b"/>
                </a:tc>
              </a:tr>
              <a:tr h="325143">
                <a:tc>
                  <a:txBody>
                    <a:bodyPr/>
                    <a:lstStyle/>
                    <a:p>
                      <a:pPr algn="ctr" fontAlgn="b"/>
                      <a:r>
                        <a:rPr lang="en-IN" sz="1600" b="1" i="0" u="none" strike="noStrike" dirty="0">
                          <a:solidFill>
                            <a:srgbClr val="000000"/>
                          </a:solidFill>
                          <a:latin typeface="Calibri"/>
                        </a:rPr>
                        <a:t>2008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4.54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38.65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27.86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6.48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77.53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0.10</a:t>
                      </a:r>
                    </a:p>
                  </a:txBody>
                  <a:tcPr marL="9525" marR="9525" marT="9525" marB="0" anchor="b"/>
                </a:tc>
              </a:tr>
              <a:tr h="325143">
                <a:tc>
                  <a:txBody>
                    <a:bodyPr/>
                    <a:lstStyle/>
                    <a:p>
                      <a:pPr algn="ctr" fontAlgn="b"/>
                      <a:r>
                        <a:rPr lang="en-IN" sz="1600" b="1" i="0" u="none" strike="noStrike" dirty="0">
                          <a:solidFill>
                            <a:srgbClr val="000000"/>
                          </a:solidFill>
                          <a:latin typeface="Calibri"/>
                        </a:rPr>
                        <a:t>2009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4.53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18.02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27.35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4.07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53.98</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0.10</a:t>
                      </a:r>
                    </a:p>
                  </a:txBody>
                  <a:tcPr marL="9525" marR="9525" marT="9525" marB="0" anchor="b"/>
                </a:tc>
              </a:tr>
              <a:tr h="325143">
                <a:tc>
                  <a:txBody>
                    <a:bodyPr/>
                    <a:lstStyle/>
                    <a:p>
                      <a:pPr algn="ctr" fontAlgn="b"/>
                      <a:r>
                        <a:rPr lang="en-IN" sz="1600" b="1" i="0" u="none" strike="noStrike" dirty="0">
                          <a:solidFill>
                            <a:srgbClr val="000000"/>
                          </a:solidFill>
                          <a:latin typeface="Calibri"/>
                        </a:rPr>
                        <a:t>2010</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4.66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25.24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29.64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9.02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68.56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0.08</a:t>
                      </a:r>
                    </a:p>
                  </a:txBody>
                  <a:tcPr marL="9525" marR="9525" marT="9525" marB="0" anchor="b"/>
                </a:tc>
              </a:tr>
              <a:tr h="325143">
                <a:tc>
                  <a:txBody>
                    <a:bodyPr/>
                    <a:lstStyle/>
                    <a:p>
                      <a:pPr algn="ctr" fontAlgn="b"/>
                      <a:r>
                        <a:rPr lang="en-IN" sz="1600" b="1" i="0" u="none" strike="noStrike" dirty="0">
                          <a:solidFill>
                            <a:srgbClr val="000000"/>
                          </a:solidFill>
                          <a:latin typeface="Calibri"/>
                        </a:rPr>
                        <a:t>2011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5.81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38.52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41.86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5.6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91.79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0.09</a:t>
                      </a:r>
                    </a:p>
                  </a:txBody>
                  <a:tcPr marL="9525" marR="9525" marT="9525" marB="0" anchor="b"/>
                </a:tc>
              </a:tr>
              <a:tr h="325143">
                <a:tc>
                  <a:txBody>
                    <a:bodyPr/>
                    <a:lstStyle/>
                    <a:p>
                      <a:pPr algn="ctr" fontAlgn="b"/>
                      <a:r>
                        <a:rPr lang="en-IN" sz="1600" b="1" i="0" u="none" strike="noStrike" dirty="0">
                          <a:solidFill>
                            <a:srgbClr val="000000"/>
                          </a:solidFill>
                          <a:latin typeface="Calibri"/>
                        </a:rPr>
                        <a:t>2012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30.35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50.59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18.44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106.4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0.11</a:t>
                      </a:r>
                    </a:p>
                  </a:txBody>
                  <a:tcPr marL="9525" marR="9525" marT="9525" marB="0" anchor="b"/>
                </a:tc>
              </a:tr>
              <a:tr h="325143">
                <a:tc>
                  <a:txBody>
                    <a:bodyPr/>
                    <a:lstStyle/>
                    <a:p>
                      <a:pPr algn="ctr" fontAlgn="b"/>
                      <a:r>
                        <a:rPr lang="en-IN" sz="1600" b="1" i="0" u="none" strike="noStrike" dirty="0">
                          <a:solidFill>
                            <a:srgbClr val="000000"/>
                          </a:solidFill>
                          <a:latin typeface="Calibri"/>
                        </a:rPr>
                        <a:t>2013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7.72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16.42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22.49</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19.1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65.73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0.07</a:t>
                      </a:r>
                    </a:p>
                  </a:txBody>
                  <a:tcPr marL="9525" marR="9525" marT="9525" marB="0" anchor="b"/>
                </a:tc>
              </a:tr>
              <a:tr h="325143">
                <a:tc>
                  <a:txBody>
                    <a:bodyPr/>
                    <a:lstStyle/>
                    <a:p>
                      <a:pPr algn="ctr" fontAlgn="b"/>
                      <a:r>
                        <a:rPr lang="en-IN" sz="1600" b="1" i="0" u="none" strike="noStrike" dirty="0">
                          <a:solidFill>
                            <a:srgbClr val="000000"/>
                          </a:solidFill>
                          <a:latin typeface="Calibri"/>
                        </a:rPr>
                        <a:t>2014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9.67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0.01</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28.33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0.03</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49.4</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0.05</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13.87</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0.02</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101.26</a:t>
                      </a:r>
                    </a:p>
                  </a:txBody>
                  <a:tcPr marL="9525" marR="9525" marT="9525" marB="0" anchor="b"/>
                </a:tc>
                <a:tc>
                  <a:txBody>
                    <a:bodyPr/>
                    <a:lstStyle/>
                    <a:p>
                      <a:pPr marL="0" algn="r" rtl="0" eaLnBrk="1" fontAlgn="b" latinLnBrk="0" hangingPunct="1"/>
                      <a:r>
                        <a:rPr kumimoji="0" lang="en-IN" sz="1600" b="0" i="0" u="none" strike="noStrike" kern="1200" dirty="0">
                          <a:solidFill>
                            <a:srgbClr val="000000"/>
                          </a:solidFill>
                          <a:latin typeface="Calibri"/>
                          <a:ea typeface="+mn-ea"/>
                          <a:cs typeface="+mn-cs"/>
                        </a:rPr>
                        <a:t>0.11</a:t>
                      </a:r>
                    </a:p>
                  </a:txBody>
                  <a:tcPr marL="9525" marR="9525" marT="9525" marB="0" anchor="b"/>
                </a:tc>
              </a:tr>
              <a:tr h="470791">
                <a:tc>
                  <a:txBody>
                    <a:bodyPr/>
                    <a:lstStyle/>
                    <a:p>
                      <a:pPr algn="ctr" fontAlgn="b"/>
                      <a:r>
                        <a:rPr lang="en-IN" sz="1600" b="1" i="0" u="none" strike="noStrike" dirty="0">
                          <a:solidFill>
                            <a:srgbClr val="000000"/>
                          </a:solidFill>
                          <a:latin typeface="Calibri"/>
                        </a:rPr>
                        <a:t>CAGR (%)</a:t>
                      </a: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6.86</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4.5</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-15.59</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22.38</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c>
                  <a:txBody>
                    <a:bodyPr/>
                    <a:lstStyle/>
                    <a:p>
                      <a:pPr marL="0" algn="r" rtl="0" eaLnBrk="1" fontAlgn="b" latinLnBrk="0" hangingPunct="1"/>
                      <a:r>
                        <a:rPr kumimoji="0" lang="en-IN" sz="1600" b="1" i="0" u="none" strike="noStrike" kern="1200" dirty="0">
                          <a:solidFill>
                            <a:srgbClr val="000000"/>
                          </a:solidFill>
                          <a:latin typeface="Calibri"/>
                          <a:ea typeface="+mn-ea"/>
                          <a:cs typeface="+mn-cs"/>
                        </a:rPr>
                        <a:t>-10.11</a:t>
                      </a:r>
                    </a:p>
                  </a:txBody>
                  <a:tcPr marL="9525" marR="9525" marT="9525" marB="0" anchor="b"/>
                </a:tc>
                <a:tc>
                  <a:txBody>
                    <a:bodyPr/>
                    <a:lstStyle/>
                    <a:p>
                      <a:pPr marL="0" algn="r" rtl="0" eaLnBrk="1" fontAlgn="b" latinLnBrk="0" hangingPunct="1"/>
                      <a:endParaRPr kumimoji="0" lang="en-IN" sz="1600" b="1" i="0" u="none" strike="noStrike" kern="1200" dirty="0">
                        <a:solidFill>
                          <a:srgbClr val="000000"/>
                        </a:solidFill>
                        <a:latin typeface="Calibri"/>
                        <a:ea typeface="+mn-ea"/>
                        <a:cs typeface="+mn-cs"/>
                      </a:endParaRPr>
                    </a:p>
                  </a:txBody>
                  <a:tcPr marL="9525" marR="9525" marT="9525" marB="0" anchor="b"/>
                </a:tc>
              </a:tr>
            </a:tbl>
          </a:graphicData>
        </a:graphic>
      </p:graphicFrame>
      <p:sp>
        <p:nvSpPr>
          <p:cNvPr id="4" name="Rectangle 3"/>
          <p:cNvSpPr/>
          <p:nvPr/>
        </p:nvSpPr>
        <p:spPr>
          <a:xfrm>
            <a:off x="1259632" y="6381328"/>
            <a:ext cx="1752403" cy="307777"/>
          </a:xfrm>
          <a:prstGeom prst="rect">
            <a:avLst/>
          </a:prstGeom>
        </p:spPr>
        <p:txBody>
          <a:bodyPr wrap="none">
            <a:spAutoFit/>
          </a:bodyPr>
          <a:lstStyle/>
          <a:p>
            <a:r>
              <a:rPr lang="en-US" sz="1400" dirty="0" smtClean="0"/>
              <a:t>Source:  WITS Online</a:t>
            </a:r>
            <a:endParaRPr lang="en-IN" sz="1400" dirty="0"/>
          </a:p>
        </p:txBody>
      </p:sp>
      <p:sp>
        <p:nvSpPr>
          <p:cNvPr id="6" name="Slide Number Placeholder 5"/>
          <p:cNvSpPr>
            <a:spLocks noGrp="1"/>
          </p:cNvSpPr>
          <p:nvPr>
            <p:ph type="sldNum" sz="quarter" idx="12"/>
          </p:nvPr>
        </p:nvSpPr>
        <p:spPr/>
        <p:txBody>
          <a:bodyPr/>
          <a:lstStyle/>
          <a:p>
            <a:fld id="{7569D82A-A673-45F2-9ED4-E58C6EA15B1B}" type="slidenum">
              <a:rPr lang="en-IN" smtClean="0"/>
              <a:pPr/>
              <a:t>26</a:t>
            </a:fld>
            <a:endParaRPr lang="en-IN"/>
          </a:p>
        </p:txBody>
      </p:sp>
    </p:spTree>
    <p:extLst>
      <p:ext uri="{BB962C8B-B14F-4D97-AF65-F5344CB8AC3E}">
        <p14:creationId xmlns:p14="http://schemas.microsoft.com/office/powerpoint/2010/main" val="21144340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a:solidFill>
                  <a:srgbClr val="990000"/>
                </a:solidFill>
              </a:rPr>
              <a:t>Information Technology Products -Note</a:t>
            </a:r>
            <a:endParaRPr lang="en-IN" dirty="0">
              <a:solidFill>
                <a:srgbClr val="990000"/>
              </a:solidFill>
            </a:endParaRPr>
          </a:p>
        </p:txBody>
      </p:sp>
      <p:sp>
        <p:nvSpPr>
          <p:cNvPr id="3" name="Content Placeholder 2"/>
          <p:cNvSpPr>
            <a:spLocks noGrp="1"/>
          </p:cNvSpPr>
          <p:nvPr>
            <p:ph idx="1"/>
          </p:nvPr>
        </p:nvSpPr>
        <p:spPr/>
        <p:txBody>
          <a:bodyPr>
            <a:normAutofit fontScale="55000" lnSpcReduction="20000"/>
          </a:bodyPr>
          <a:lstStyle/>
          <a:p>
            <a:pPr algn="just">
              <a:lnSpc>
                <a:spcPct val="120000"/>
              </a:lnSpc>
              <a:buFont typeface="Wingdings" pitchFamily="2" charset="2"/>
              <a:buChar char="Ø"/>
            </a:pPr>
            <a:r>
              <a:rPr lang="en-IN" dirty="0">
                <a:solidFill>
                  <a:srgbClr val="990000"/>
                </a:solidFill>
              </a:rPr>
              <a:t>Estimations presented in our analysis are based on 150 IT products as per Ministerial Declaration on Trade in Information Technology Products, 1996 (WT/MIN(96)/16). </a:t>
            </a:r>
          </a:p>
          <a:p>
            <a:pPr algn="just">
              <a:lnSpc>
                <a:spcPct val="120000"/>
              </a:lnSpc>
              <a:buFont typeface="Wingdings" pitchFamily="2" charset="2"/>
              <a:buChar char="Ø"/>
            </a:pPr>
            <a:r>
              <a:rPr lang="en-IN" dirty="0">
                <a:solidFill>
                  <a:srgbClr val="990000"/>
                </a:solidFill>
              </a:rPr>
              <a:t>The IT products in the original agreement are classified under two lists called Attachment A and Attachment B. </a:t>
            </a:r>
          </a:p>
          <a:p>
            <a:pPr algn="just">
              <a:lnSpc>
                <a:spcPct val="120000"/>
              </a:lnSpc>
              <a:buFont typeface="Wingdings" pitchFamily="2" charset="2"/>
              <a:buChar char="Ø"/>
            </a:pPr>
            <a:r>
              <a:rPr lang="en-IN" dirty="0">
                <a:solidFill>
                  <a:srgbClr val="990000"/>
                </a:solidFill>
              </a:rPr>
              <a:t>The Attachment A lists the HS headings or parts thereof to be covered and Attachment B lists specific products to be covered by an ITA wherever they are classified in the HS. Again under Attachment A there are two sections. Section 1 covers IT products and includes 112 items corresponding to 110 HS 1996 Subheadings (i.e.6-digits). Section 2 covers Semiconductor manufacturing and testing equipment parts 78 items that correspond to 45 HS 1996 Subheadings. </a:t>
            </a:r>
          </a:p>
          <a:p>
            <a:pPr algn="just">
              <a:lnSpc>
                <a:spcPct val="120000"/>
              </a:lnSpc>
              <a:buFont typeface="Wingdings" pitchFamily="2" charset="2"/>
              <a:buChar char="Ø"/>
            </a:pPr>
            <a:r>
              <a:rPr lang="en-IN" dirty="0">
                <a:solidFill>
                  <a:srgbClr val="990000"/>
                </a:solidFill>
              </a:rPr>
              <a:t>Of these, 42 items are </a:t>
            </a:r>
            <a:r>
              <a:rPr lang="en-IN" dirty="0" err="1">
                <a:solidFill>
                  <a:srgbClr val="990000"/>
                </a:solidFill>
              </a:rPr>
              <a:t>labeled</a:t>
            </a:r>
            <a:r>
              <a:rPr lang="en-IN" dirty="0">
                <a:solidFill>
                  <a:srgbClr val="990000"/>
                </a:solidFill>
              </a:rPr>
              <a:t> “For Attachment B”. The total number of items in Section 1 and Section 2 adds up to 190 products. Without the 42 items </a:t>
            </a:r>
            <a:r>
              <a:rPr lang="en-IN" dirty="0" err="1">
                <a:solidFill>
                  <a:srgbClr val="990000"/>
                </a:solidFill>
              </a:rPr>
              <a:t>labeled</a:t>
            </a:r>
            <a:r>
              <a:rPr lang="en-IN" dirty="0">
                <a:solidFill>
                  <a:srgbClr val="990000"/>
                </a:solidFill>
              </a:rPr>
              <a:t> for Attachment B, the number of products stands at 148.</a:t>
            </a:r>
          </a:p>
          <a:p>
            <a:endParaRPr lang="en-IN" dirty="0"/>
          </a:p>
        </p:txBody>
      </p:sp>
    </p:spTree>
    <p:extLst>
      <p:ext uri="{BB962C8B-B14F-4D97-AF65-F5344CB8AC3E}">
        <p14:creationId xmlns:p14="http://schemas.microsoft.com/office/powerpoint/2010/main" val="21241001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332656"/>
            <a:ext cx="7498080" cy="998984"/>
          </a:xfrm>
        </p:spPr>
        <p:txBody>
          <a:bodyPr>
            <a:normAutofit fontScale="90000"/>
          </a:bodyPr>
          <a:lstStyle/>
          <a:p>
            <a:r>
              <a:rPr lang="en-IN" sz="3600" b="1" dirty="0" smtClean="0"/>
              <a:t/>
            </a:r>
            <a:br>
              <a:rPr lang="en-IN" sz="3600" b="1" dirty="0" smtClean="0"/>
            </a:br>
            <a:r>
              <a:rPr lang="en-IN" sz="3100" b="1" dirty="0" smtClean="0"/>
              <a:t>Imports of Information Technology Products of Selected Countries(US $ billion)</a:t>
            </a:r>
            <a:r>
              <a:rPr lang="en-IN" dirty="0" smtClean="0"/>
              <a:t/>
            </a:r>
            <a:br>
              <a:rPr lang="en-IN" dirty="0" smtClean="0"/>
            </a:br>
            <a:endParaRPr lang="en-IN" dirty="0"/>
          </a:p>
        </p:txBody>
      </p:sp>
      <p:graphicFrame>
        <p:nvGraphicFramePr>
          <p:cNvPr id="4" name="Table 3"/>
          <p:cNvGraphicFramePr>
            <a:graphicFrameLocks noGrp="1"/>
          </p:cNvGraphicFramePr>
          <p:nvPr/>
        </p:nvGraphicFramePr>
        <p:xfrm>
          <a:off x="1403648" y="1412776"/>
          <a:ext cx="7488828" cy="4654530"/>
        </p:xfrm>
        <a:graphic>
          <a:graphicData uri="http://schemas.openxmlformats.org/drawingml/2006/table">
            <a:tbl>
              <a:tblPr firstRow="1" bandRow="1">
                <a:tableStyleId>{5C22544A-7EE6-4342-B048-85BDC9FD1C3A}</a:tableStyleId>
              </a:tblPr>
              <a:tblGrid>
                <a:gridCol w="832092"/>
                <a:gridCol w="832092"/>
                <a:gridCol w="832092"/>
                <a:gridCol w="832092"/>
                <a:gridCol w="832092"/>
                <a:gridCol w="832092"/>
                <a:gridCol w="832092"/>
                <a:gridCol w="832092"/>
                <a:gridCol w="832092"/>
              </a:tblGrid>
              <a:tr h="438194">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 </a:t>
                      </a:r>
                      <a:r>
                        <a:rPr kumimoji="0" lang="en-IN" sz="1600" b="1" i="0" u="none" strike="noStrike" kern="1200" dirty="0" smtClean="0">
                          <a:solidFill>
                            <a:srgbClr val="000000"/>
                          </a:solidFill>
                          <a:latin typeface="Calibri"/>
                          <a:ea typeface="+mn-ea"/>
                          <a:cs typeface="+mn-cs"/>
                        </a:rPr>
                        <a:t>Country</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1996</a:t>
                      </a: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2000</a:t>
                      </a: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2005</a:t>
                      </a: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2010</a:t>
                      </a: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2011</a:t>
                      </a: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2012</a:t>
                      </a:r>
                    </a:p>
                  </a:txBody>
                  <a:tcPr marL="9525" marR="9525" marT="9525" marB="0" anchor="ctr"/>
                </a:tc>
                <a:tc>
                  <a:txBody>
                    <a:bodyPr/>
                    <a:lstStyle/>
                    <a:p>
                      <a:pPr marL="0" algn="ctr" rtl="0" eaLnBrk="1" fontAlgn="t" latinLnBrk="0" hangingPunct="1"/>
                      <a:r>
                        <a:rPr kumimoji="0" lang="en-IN" sz="1600" b="1" i="0" u="none" strike="noStrike" kern="1200" dirty="0">
                          <a:solidFill>
                            <a:srgbClr val="000000"/>
                          </a:solidFill>
                          <a:latin typeface="Calibri"/>
                          <a:ea typeface="+mn-ea"/>
                          <a:cs typeface="+mn-cs"/>
                        </a:rPr>
                        <a:t>2013</a:t>
                      </a:r>
                    </a:p>
                  </a:txBody>
                  <a:tcPr marL="9525" marR="9525" marT="9525" marB="0" anchor="ctr"/>
                </a:tc>
                <a:tc>
                  <a:txBody>
                    <a:bodyPr/>
                    <a:lstStyle/>
                    <a:p>
                      <a:pPr marL="0" algn="ctr" rtl="0" eaLnBrk="1" fontAlgn="t" latinLnBrk="0" hangingPunct="1"/>
                      <a:r>
                        <a:rPr kumimoji="0" lang="en-US" sz="1600" b="1" i="0" u="none" strike="noStrike" kern="1200" dirty="0" smtClean="0">
                          <a:solidFill>
                            <a:srgbClr val="000000"/>
                          </a:solidFill>
                          <a:latin typeface="Calibri"/>
                          <a:ea typeface="+mn-ea"/>
                          <a:cs typeface="+mn-cs"/>
                        </a:rPr>
                        <a:t>2014</a:t>
                      </a:r>
                      <a:endParaRPr kumimoji="0" lang="en-IN" sz="1600" b="1" i="0" u="none" strike="noStrike" kern="1200" dirty="0">
                        <a:solidFill>
                          <a:srgbClr val="000000"/>
                        </a:solidFill>
                        <a:latin typeface="Calibri"/>
                        <a:ea typeface="+mn-ea"/>
                        <a:cs typeface="+mn-cs"/>
                      </a:endParaRPr>
                    </a:p>
                  </a:txBody>
                  <a:tcPr marL="9525" marR="9525" marT="9525" marB="0" anchor="ctr"/>
                </a:tc>
              </a:tr>
              <a:tr h="438194">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Brazil</a:t>
                      </a:r>
                    </a:p>
                  </a:txBody>
                  <a:tcPr marL="9525" marR="9525" marT="9525" marB="0" anchor="ctr"/>
                </a:tc>
                <a:tc>
                  <a:txBody>
                    <a:bodyPr/>
                    <a:lstStyle/>
                    <a:p>
                      <a:pPr>
                        <a:lnSpc>
                          <a:spcPct val="115000"/>
                        </a:lnSpc>
                      </a:pPr>
                      <a:endParaRPr lang="en-IN" sz="1400" dirty="0">
                        <a:latin typeface="Calibri"/>
                        <a:ea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9.21</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10.15</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20.77</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24.75</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24.58</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26.17</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25.10</a:t>
                      </a:r>
                      <a:endParaRPr lang="en-IN" sz="1400">
                        <a:latin typeface="Calibri"/>
                        <a:ea typeface="Calibri"/>
                        <a:cs typeface="Times New Roman"/>
                      </a:endParaRPr>
                    </a:p>
                  </a:txBody>
                  <a:tcPr marL="68580" marR="68580" marT="0" marB="0" anchor="b"/>
                </a:tc>
              </a:tr>
              <a:tr h="438194">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China</a:t>
                      </a:r>
                    </a:p>
                  </a:txBody>
                  <a:tcPr marL="9525" marR="9525" marT="9525" marB="0" anchor="ctr"/>
                </a:tc>
                <a:tc>
                  <a:txBody>
                    <a:bodyPr/>
                    <a:lstStyle/>
                    <a:p>
                      <a:pPr algn="r">
                        <a:lnSpc>
                          <a:spcPct val="115000"/>
                        </a:lnSpc>
                        <a:spcAft>
                          <a:spcPts val="0"/>
                        </a:spcAft>
                      </a:pPr>
                      <a:r>
                        <a:rPr lang="en-IN" sz="1400" dirty="0">
                          <a:solidFill>
                            <a:srgbClr val="000000"/>
                          </a:solidFill>
                          <a:latin typeface="Calibri"/>
                          <a:ea typeface="Times New Roman"/>
                          <a:cs typeface="Times New Roman"/>
                        </a:rPr>
                        <a:t>19.52</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49.29</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189.29</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339.34</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381.82</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410.48</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462.85</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454.23</a:t>
                      </a:r>
                      <a:endParaRPr lang="en-IN" sz="1400">
                        <a:latin typeface="Calibri"/>
                        <a:ea typeface="Calibri"/>
                        <a:cs typeface="Times New Roman"/>
                      </a:endParaRPr>
                    </a:p>
                  </a:txBody>
                  <a:tcPr marL="68580" marR="68580" marT="0" marB="0" anchor="b"/>
                </a:tc>
              </a:tr>
              <a:tr h="438194">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Germany</a:t>
                      </a:r>
                    </a:p>
                  </a:txBody>
                  <a:tcPr marL="9525" marR="9525" marT="9525" marB="0" anchor="ctr"/>
                </a:tc>
                <a:tc>
                  <a:txBody>
                    <a:bodyPr/>
                    <a:lstStyle/>
                    <a:p>
                      <a:pPr algn="r">
                        <a:lnSpc>
                          <a:spcPct val="115000"/>
                        </a:lnSpc>
                        <a:spcAft>
                          <a:spcPts val="0"/>
                        </a:spcAft>
                      </a:pPr>
                      <a:r>
                        <a:rPr lang="en-IN" sz="1400" dirty="0">
                          <a:solidFill>
                            <a:srgbClr val="000000"/>
                          </a:solidFill>
                          <a:latin typeface="Calibri"/>
                          <a:ea typeface="Times New Roman"/>
                          <a:cs typeface="Times New Roman"/>
                        </a:rPr>
                        <a:t>44.67</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63.69</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99.72</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109.39</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118.46</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102.94</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102.38</a:t>
                      </a:r>
                      <a:endParaRPr lang="en-IN" sz="1400">
                        <a:latin typeface="Calibri"/>
                        <a:ea typeface="Calibri"/>
                        <a:cs typeface="Times New Roman"/>
                      </a:endParaRPr>
                    </a:p>
                  </a:txBody>
                  <a:tcPr marL="68580" marR="68580" marT="0" marB="0" anchor="b"/>
                </a:tc>
                <a:tc>
                  <a:txBody>
                    <a:bodyPr/>
                    <a:lstStyle/>
                    <a:p>
                      <a:pPr>
                        <a:lnSpc>
                          <a:spcPct val="115000"/>
                        </a:lnSpc>
                      </a:pPr>
                      <a:endParaRPr lang="en-IN" sz="1400">
                        <a:latin typeface="Calibri"/>
                        <a:ea typeface="Times New Roman"/>
                      </a:endParaRPr>
                    </a:p>
                  </a:txBody>
                  <a:tcPr marL="68580" marR="68580" marT="0" marB="0" anchor="b"/>
                </a:tc>
              </a:tr>
              <a:tr h="438194">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India</a:t>
                      </a:r>
                    </a:p>
                  </a:txBody>
                  <a:tcPr marL="9525" marR="9525" marT="9525" marB="0" anchor="ctr"/>
                </a:tc>
                <a:tc>
                  <a:txBody>
                    <a:bodyPr/>
                    <a:lstStyle/>
                    <a:p>
                      <a:pPr algn="r">
                        <a:lnSpc>
                          <a:spcPct val="115000"/>
                        </a:lnSpc>
                        <a:spcAft>
                          <a:spcPts val="0"/>
                        </a:spcAft>
                      </a:pPr>
                      <a:r>
                        <a:rPr lang="en-IN" sz="1400">
                          <a:solidFill>
                            <a:srgbClr val="000000"/>
                          </a:solidFill>
                          <a:latin typeface="Calibri"/>
                          <a:ea typeface="Times New Roman"/>
                          <a:cs typeface="Times New Roman"/>
                        </a:rPr>
                        <a:t>1.60</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3.32</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12.36</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25.09</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31.60</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30.12</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30.93</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32.92</a:t>
                      </a:r>
                      <a:endParaRPr lang="en-IN" sz="1400">
                        <a:latin typeface="Calibri"/>
                        <a:ea typeface="Calibri"/>
                        <a:cs typeface="Times New Roman"/>
                      </a:endParaRPr>
                    </a:p>
                  </a:txBody>
                  <a:tcPr marL="68580" marR="68580" marT="0" marB="0" anchor="b"/>
                </a:tc>
              </a:tr>
              <a:tr h="438194">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Japan</a:t>
                      </a:r>
                    </a:p>
                  </a:txBody>
                  <a:tcPr marL="9525" marR="9525" marT="9525" marB="0" anchor="ctr"/>
                </a:tc>
                <a:tc>
                  <a:txBody>
                    <a:bodyPr/>
                    <a:lstStyle/>
                    <a:p>
                      <a:pPr algn="r">
                        <a:lnSpc>
                          <a:spcPct val="115000"/>
                        </a:lnSpc>
                        <a:spcAft>
                          <a:spcPts val="0"/>
                        </a:spcAft>
                      </a:pPr>
                      <a:r>
                        <a:rPr lang="en-IN" sz="1400">
                          <a:solidFill>
                            <a:srgbClr val="000000"/>
                          </a:solidFill>
                          <a:latin typeface="Calibri"/>
                          <a:ea typeface="Times New Roman"/>
                          <a:cs typeface="Times New Roman"/>
                        </a:rPr>
                        <a:t>46.26</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65.66</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73.34</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84.35</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91.16</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97.24</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97.70</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100.51</a:t>
                      </a:r>
                      <a:endParaRPr lang="en-IN" sz="1400">
                        <a:latin typeface="Calibri"/>
                        <a:ea typeface="Calibri"/>
                        <a:cs typeface="Times New Roman"/>
                      </a:endParaRPr>
                    </a:p>
                  </a:txBody>
                  <a:tcPr marL="68580" marR="68580" marT="0" marB="0" anchor="b"/>
                </a:tc>
              </a:tr>
              <a:tr h="438194">
                <a:tc>
                  <a:txBody>
                    <a:bodyPr/>
                    <a:lstStyle/>
                    <a:p>
                      <a:pPr marL="0" algn="l" rtl="0" eaLnBrk="1" fontAlgn="t" latinLnBrk="0" hangingPunct="1"/>
                      <a:r>
                        <a:rPr kumimoji="0" lang="en-IN" sz="1600" b="1" i="0" u="none" strike="noStrike" kern="1200" dirty="0" smtClean="0">
                          <a:solidFill>
                            <a:srgbClr val="000000"/>
                          </a:solidFill>
                          <a:latin typeface="Calibri"/>
                          <a:ea typeface="+mn-ea"/>
                          <a:cs typeface="+mn-cs"/>
                        </a:rPr>
                        <a:t>South Korea</a:t>
                      </a:r>
                      <a:endParaRPr kumimoji="0" lang="en-IN" sz="1600" b="1" i="0" u="none" strike="noStrike" kern="1200" dirty="0">
                        <a:solidFill>
                          <a:srgbClr val="000000"/>
                        </a:solidFill>
                        <a:latin typeface="Calibri"/>
                        <a:ea typeface="+mn-ea"/>
                        <a:cs typeface="+mn-cs"/>
                      </a:endParaRPr>
                    </a:p>
                  </a:txBody>
                  <a:tcPr marL="9525" marR="9525" marT="9525" marB="0" anchor="ctr"/>
                </a:tc>
                <a:tc>
                  <a:txBody>
                    <a:bodyPr/>
                    <a:lstStyle/>
                    <a:p>
                      <a:pPr algn="r">
                        <a:lnSpc>
                          <a:spcPct val="115000"/>
                        </a:lnSpc>
                        <a:spcAft>
                          <a:spcPts val="0"/>
                        </a:spcAft>
                      </a:pPr>
                      <a:r>
                        <a:rPr lang="en-IN" sz="1400">
                          <a:solidFill>
                            <a:srgbClr val="000000"/>
                          </a:solidFill>
                          <a:latin typeface="Calibri"/>
                          <a:ea typeface="Times New Roman"/>
                          <a:cs typeface="Times New Roman"/>
                        </a:rPr>
                        <a:t>25.92</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41.56</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55.16</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74.53</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78.33</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72.05</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73.66</a:t>
                      </a:r>
                      <a:endParaRPr lang="en-IN" sz="1400">
                        <a:latin typeface="Calibri"/>
                        <a:ea typeface="Calibri"/>
                        <a:cs typeface="Times New Roman"/>
                      </a:endParaRPr>
                    </a:p>
                  </a:txBody>
                  <a:tcPr marL="68580" marR="68580" marT="0" marB="0" anchor="b"/>
                </a:tc>
                <a:tc>
                  <a:txBody>
                    <a:bodyPr/>
                    <a:lstStyle/>
                    <a:p>
                      <a:pPr>
                        <a:lnSpc>
                          <a:spcPct val="115000"/>
                        </a:lnSpc>
                      </a:pPr>
                      <a:endParaRPr lang="en-IN" sz="1400">
                        <a:latin typeface="Calibri"/>
                        <a:ea typeface="Times New Roman"/>
                      </a:endParaRPr>
                    </a:p>
                  </a:txBody>
                  <a:tcPr marL="68580" marR="68580" marT="0" marB="0" anchor="b"/>
                </a:tc>
              </a:tr>
              <a:tr h="438194">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South Africa</a:t>
                      </a:r>
                    </a:p>
                  </a:txBody>
                  <a:tcPr marL="9525" marR="9525" marT="9525" marB="0" anchor="ctr"/>
                </a:tc>
                <a:tc>
                  <a:txBody>
                    <a:bodyPr/>
                    <a:lstStyle/>
                    <a:p>
                      <a:pPr>
                        <a:lnSpc>
                          <a:spcPct val="115000"/>
                        </a:lnSpc>
                      </a:pPr>
                      <a:endParaRPr lang="en-IN" sz="1400">
                        <a:latin typeface="Calibri"/>
                        <a:ea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3.65</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6.41</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8.34</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9.52</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9.02</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10.19</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9.12</a:t>
                      </a:r>
                      <a:endParaRPr lang="en-IN" sz="1400">
                        <a:latin typeface="Calibri"/>
                        <a:ea typeface="Calibri"/>
                        <a:cs typeface="Times New Roman"/>
                      </a:endParaRPr>
                    </a:p>
                  </a:txBody>
                  <a:tcPr marL="68580" marR="68580" marT="0" marB="0" anchor="b"/>
                </a:tc>
              </a:tr>
              <a:tr h="515478">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United Kingdom</a:t>
                      </a:r>
                    </a:p>
                  </a:txBody>
                  <a:tcPr marL="9525" marR="9525" marT="9525" marB="0" anchor="ctr"/>
                </a:tc>
                <a:tc>
                  <a:txBody>
                    <a:bodyPr/>
                    <a:lstStyle/>
                    <a:p>
                      <a:pPr algn="r">
                        <a:lnSpc>
                          <a:spcPct val="115000"/>
                        </a:lnSpc>
                        <a:spcAft>
                          <a:spcPts val="0"/>
                        </a:spcAft>
                      </a:pPr>
                      <a:r>
                        <a:rPr lang="en-IN" sz="1400">
                          <a:solidFill>
                            <a:srgbClr val="000000"/>
                          </a:solidFill>
                          <a:latin typeface="Calibri"/>
                          <a:ea typeface="Times New Roman"/>
                          <a:cs typeface="Times New Roman"/>
                        </a:rPr>
                        <a:t>43.54</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69.95</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64.74</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56.10</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59.38</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52.27</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54.55</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57.28</a:t>
                      </a:r>
                      <a:endParaRPr lang="en-IN" sz="1400">
                        <a:latin typeface="Calibri"/>
                        <a:ea typeface="Calibri"/>
                        <a:cs typeface="Times New Roman"/>
                      </a:endParaRPr>
                    </a:p>
                  </a:txBody>
                  <a:tcPr marL="68580" marR="68580" marT="0" marB="0" anchor="b"/>
                </a:tc>
              </a:tr>
              <a:tr h="515478">
                <a:tc>
                  <a:txBody>
                    <a:bodyPr/>
                    <a:lstStyle/>
                    <a:p>
                      <a:pPr marL="0" algn="l" rtl="0" eaLnBrk="1" fontAlgn="t" latinLnBrk="0" hangingPunct="1"/>
                      <a:r>
                        <a:rPr kumimoji="0" lang="en-IN" sz="1600" b="1" i="0" u="none" strike="noStrike" kern="1200" dirty="0">
                          <a:solidFill>
                            <a:srgbClr val="000000"/>
                          </a:solidFill>
                          <a:latin typeface="Calibri"/>
                          <a:ea typeface="+mn-ea"/>
                          <a:cs typeface="+mn-cs"/>
                        </a:rPr>
                        <a:t>United States</a:t>
                      </a:r>
                    </a:p>
                  </a:txBody>
                  <a:tcPr marL="9525" marR="9525" marT="9525" marB="0" anchor="ctr"/>
                </a:tc>
                <a:tc>
                  <a:txBody>
                    <a:bodyPr/>
                    <a:lstStyle/>
                    <a:p>
                      <a:pPr algn="r">
                        <a:lnSpc>
                          <a:spcPct val="115000"/>
                        </a:lnSpc>
                        <a:spcAft>
                          <a:spcPts val="0"/>
                        </a:spcAft>
                      </a:pPr>
                      <a:r>
                        <a:rPr lang="en-IN" sz="1400">
                          <a:solidFill>
                            <a:srgbClr val="000000"/>
                          </a:solidFill>
                          <a:latin typeface="Calibri"/>
                          <a:ea typeface="Times New Roman"/>
                          <a:cs typeface="Times New Roman"/>
                        </a:rPr>
                        <a:t>132.80</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209.83</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215.15</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265.58</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a:solidFill>
                            <a:srgbClr val="000000"/>
                          </a:solidFill>
                          <a:latin typeface="Calibri"/>
                          <a:ea typeface="Times New Roman"/>
                          <a:cs typeface="Times New Roman"/>
                        </a:rPr>
                        <a:t>292.40</a:t>
                      </a:r>
                      <a:endParaRPr lang="en-IN" sz="140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301.93</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309.01</a:t>
                      </a:r>
                      <a:endParaRPr lang="en-IN" sz="1400" dirty="0">
                        <a:latin typeface="Calibri"/>
                        <a:ea typeface="Calibri"/>
                        <a:cs typeface="Times New Roman"/>
                      </a:endParaRPr>
                    </a:p>
                  </a:txBody>
                  <a:tcPr marL="68580" marR="68580" marT="0" marB="0" anchor="b"/>
                </a:tc>
                <a:tc>
                  <a:txBody>
                    <a:bodyPr/>
                    <a:lstStyle/>
                    <a:p>
                      <a:pPr algn="r">
                        <a:lnSpc>
                          <a:spcPct val="115000"/>
                        </a:lnSpc>
                        <a:spcAft>
                          <a:spcPts val="0"/>
                        </a:spcAft>
                      </a:pPr>
                      <a:r>
                        <a:rPr lang="en-IN" sz="1400" dirty="0">
                          <a:solidFill>
                            <a:srgbClr val="000000"/>
                          </a:solidFill>
                          <a:latin typeface="Calibri"/>
                          <a:ea typeface="Times New Roman"/>
                          <a:cs typeface="Times New Roman"/>
                        </a:rPr>
                        <a:t>324.68</a:t>
                      </a:r>
                      <a:endParaRPr lang="en-IN" sz="1400" dirty="0">
                        <a:latin typeface="Calibri"/>
                        <a:ea typeface="Calibri"/>
                        <a:cs typeface="Times New Roman"/>
                      </a:endParaRPr>
                    </a:p>
                  </a:txBody>
                  <a:tcPr marL="68580" marR="68580" marT="0" marB="0" anchor="b"/>
                </a:tc>
              </a:tr>
            </a:tbl>
          </a:graphicData>
        </a:graphic>
      </p:graphicFrame>
      <p:sp>
        <p:nvSpPr>
          <p:cNvPr id="5" name="TextBox 4"/>
          <p:cNvSpPr txBox="1"/>
          <p:nvPr/>
        </p:nvSpPr>
        <p:spPr>
          <a:xfrm>
            <a:off x="1187624" y="6309320"/>
            <a:ext cx="2448272" cy="307777"/>
          </a:xfrm>
          <a:prstGeom prst="rect">
            <a:avLst/>
          </a:prstGeom>
          <a:noFill/>
        </p:spPr>
        <p:txBody>
          <a:bodyPr wrap="square" rtlCol="0">
            <a:spAutoFit/>
          </a:bodyPr>
          <a:lstStyle/>
          <a:p>
            <a:r>
              <a:rPr lang="en-US" sz="1400" dirty="0" smtClean="0"/>
              <a:t>Source:  WITS Online</a:t>
            </a:r>
            <a:endParaRPr lang="en-IN" sz="1400" dirty="0"/>
          </a:p>
        </p:txBody>
      </p:sp>
      <p:sp>
        <p:nvSpPr>
          <p:cNvPr id="6" name="Slide Number Placeholder 5"/>
          <p:cNvSpPr>
            <a:spLocks noGrp="1"/>
          </p:cNvSpPr>
          <p:nvPr>
            <p:ph type="sldNum" sz="quarter" idx="12"/>
          </p:nvPr>
        </p:nvSpPr>
        <p:spPr/>
        <p:txBody>
          <a:bodyPr/>
          <a:lstStyle/>
          <a:p>
            <a:fld id="{7569D82A-A673-45F2-9ED4-E58C6EA15B1B}" type="slidenum">
              <a:rPr lang="en-IN" smtClean="0"/>
              <a:pPr/>
              <a:t>28</a:t>
            </a:fld>
            <a:endParaRPr lang="en-IN"/>
          </a:p>
        </p:txBody>
      </p:sp>
    </p:spTree>
    <p:extLst>
      <p:ext uri="{BB962C8B-B14F-4D97-AF65-F5344CB8AC3E}">
        <p14:creationId xmlns:p14="http://schemas.microsoft.com/office/powerpoint/2010/main" val="2347159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762000"/>
          </a:xfrm>
        </p:spPr>
        <p:txBody>
          <a:bodyPr>
            <a:normAutofit/>
          </a:bodyPr>
          <a:lstStyle/>
          <a:p>
            <a:r>
              <a:rPr lang="en-US" sz="2800" b="1" dirty="0">
                <a:solidFill>
                  <a:srgbClr val="990000"/>
                </a:solidFill>
                <a:latin typeface="Times New Roman" pitchFamily="18" charset="0"/>
                <a:cs typeface="Times New Roman" pitchFamily="18" charset="0"/>
              </a:rPr>
              <a:t>Trade in </a:t>
            </a:r>
            <a:r>
              <a:rPr lang="en-US" sz="2800" b="1" dirty="0" smtClean="0">
                <a:solidFill>
                  <a:srgbClr val="990000"/>
                </a:solidFill>
                <a:latin typeface="Times New Roman" pitchFamily="18" charset="0"/>
                <a:cs typeface="Times New Roman" pitchFamily="18" charset="0"/>
              </a:rPr>
              <a:t>HTPs: Case of ICT </a:t>
            </a:r>
            <a:r>
              <a:rPr lang="en-US" sz="2800" b="1" dirty="0" err="1" smtClean="0">
                <a:solidFill>
                  <a:srgbClr val="990000"/>
                </a:solidFill>
                <a:latin typeface="Times New Roman" pitchFamily="18" charset="0"/>
                <a:cs typeface="Times New Roman" pitchFamily="18" charset="0"/>
              </a:rPr>
              <a:t>Prodcuts</a:t>
            </a:r>
            <a:endParaRPr lang="en-US" sz="2800" b="1" dirty="0">
              <a:solidFill>
                <a:srgbClr val="990000"/>
              </a:solidFill>
              <a:latin typeface="Times New Roman" pitchFamily="18" charset="0"/>
              <a:cs typeface="Times New Roman" pitchFamily="18" charset="0"/>
            </a:endParaRPr>
          </a:p>
        </p:txBody>
      </p:sp>
      <p:sp>
        <p:nvSpPr>
          <p:cNvPr id="5" name="Content Placeholder 4"/>
          <p:cNvSpPr>
            <a:spLocks noGrp="1"/>
          </p:cNvSpPr>
          <p:nvPr>
            <p:ph idx="1"/>
          </p:nvPr>
        </p:nvSpPr>
        <p:spPr>
          <a:xfrm>
            <a:off x="457200" y="1295400"/>
            <a:ext cx="8229600" cy="4830763"/>
          </a:xfrm>
        </p:spPr>
        <p:txBody>
          <a:bodyPr>
            <a:normAutofit fontScale="92500" lnSpcReduction="20000"/>
          </a:bodyPr>
          <a:lstStyle/>
          <a:p>
            <a:pPr algn="just"/>
            <a:r>
              <a:rPr lang="en-IN" sz="2600" dirty="0">
                <a:solidFill>
                  <a:srgbClr val="990000"/>
                </a:solidFill>
                <a:latin typeface="Times New Roman" pitchFamily="18" charset="0"/>
                <a:cs typeface="Times New Roman" pitchFamily="18" charset="0"/>
              </a:rPr>
              <a:t>In ICT goods, according to UNCTAD, developing countries receive more than half of total imports at 54 per cent. </a:t>
            </a:r>
            <a:endParaRPr lang="en-IN" sz="2600" dirty="0" smtClean="0">
              <a:solidFill>
                <a:srgbClr val="990000"/>
              </a:solidFill>
              <a:latin typeface="Times New Roman" pitchFamily="18" charset="0"/>
              <a:cs typeface="Times New Roman" pitchFamily="18" charset="0"/>
            </a:endParaRPr>
          </a:p>
          <a:p>
            <a:pPr marL="0" indent="0" algn="just">
              <a:buNone/>
            </a:pPr>
            <a:endParaRPr lang="en-IN" sz="2600" dirty="0" smtClean="0">
              <a:solidFill>
                <a:srgbClr val="990000"/>
              </a:solidFill>
              <a:latin typeface="Times New Roman" pitchFamily="18" charset="0"/>
              <a:cs typeface="Times New Roman" pitchFamily="18" charset="0"/>
            </a:endParaRPr>
          </a:p>
          <a:p>
            <a:pPr algn="just"/>
            <a:r>
              <a:rPr lang="en-IN" sz="2600" dirty="0" smtClean="0">
                <a:solidFill>
                  <a:srgbClr val="990000"/>
                </a:solidFill>
                <a:latin typeface="Times New Roman" pitchFamily="18" charset="0"/>
                <a:cs typeface="Times New Roman" pitchFamily="18" charset="0"/>
              </a:rPr>
              <a:t>Between </a:t>
            </a:r>
            <a:r>
              <a:rPr lang="en-IN" sz="2600" dirty="0">
                <a:solidFill>
                  <a:srgbClr val="990000"/>
                </a:solidFill>
                <a:latin typeface="Times New Roman" pitchFamily="18" charset="0"/>
                <a:cs typeface="Times New Roman" pitchFamily="18" charset="0"/>
              </a:rPr>
              <a:t>2010 and 2012, most of the growth in ICT goods trade was spurred by rising demand for communication equipment, particularly in developing economies</a:t>
            </a:r>
            <a:r>
              <a:rPr lang="en-IN" sz="2600" dirty="0" smtClean="0">
                <a:solidFill>
                  <a:srgbClr val="990000"/>
                </a:solidFill>
                <a:latin typeface="Times New Roman" pitchFamily="18" charset="0"/>
                <a:cs typeface="Times New Roman" pitchFamily="18" charset="0"/>
              </a:rPr>
              <a:t>.</a:t>
            </a:r>
          </a:p>
          <a:p>
            <a:pPr marL="0" indent="0" algn="just">
              <a:buNone/>
            </a:pPr>
            <a:endParaRPr lang="en-IN" sz="2600" dirty="0">
              <a:solidFill>
                <a:srgbClr val="990000"/>
              </a:solidFill>
              <a:latin typeface="Times New Roman" pitchFamily="18" charset="0"/>
              <a:cs typeface="Times New Roman" pitchFamily="18" charset="0"/>
            </a:endParaRPr>
          </a:p>
          <a:p>
            <a:pPr algn="just"/>
            <a:r>
              <a:rPr lang="en-IN" sz="2600" dirty="0" smtClean="0">
                <a:solidFill>
                  <a:srgbClr val="990000"/>
                </a:solidFill>
                <a:latin typeface="Times New Roman" pitchFamily="18" charset="0"/>
                <a:cs typeface="Times New Roman" pitchFamily="18" charset="0"/>
              </a:rPr>
              <a:t>Exports HTPs </a:t>
            </a:r>
            <a:r>
              <a:rPr lang="en-IN" sz="2600" dirty="0">
                <a:solidFill>
                  <a:srgbClr val="990000"/>
                </a:solidFill>
                <a:latin typeface="Times New Roman" pitchFamily="18" charset="0"/>
                <a:cs typeface="Times New Roman" pitchFamily="18" charset="0"/>
              </a:rPr>
              <a:t>from </a:t>
            </a:r>
            <a:r>
              <a:rPr lang="en-IN" sz="2600" dirty="0" smtClean="0">
                <a:solidFill>
                  <a:srgbClr val="990000"/>
                </a:solidFill>
                <a:latin typeface="Times New Roman" pitchFamily="18" charset="0"/>
                <a:cs typeface="Times New Roman" pitchFamily="18" charset="0"/>
              </a:rPr>
              <a:t>BRICS: US</a:t>
            </a:r>
            <a:r>
              <a:rPr lang="en-IN" sz="2600" dirty="0">
                <a:solidFill>
                  <a:srgbClr val="990000"/>
                </a:solidFill>
                <a:latin typeface="Times New Roman" pitchFamily="18" charset="0"/>
                <a:cs typeface="Times New Roman" pitchFamily="18" charset="0"/>
              </a:rPr>
              <a:t>$ 272.02 </a:t>
            </a:r>
            <a:r>
              <a:rPr lang="en-IN" sz="2600" dirty="0" smtClean="0">
                <a:solidFill>
                  <a:srgbClr val="990000"/>
                </a:solidFill>
                <a:latin typeface="Times New Roman" pitchFamily="18" charset="0"/>
                <a:cs typeface="Times New Roman" pitchFamily="18" charset="0"/>
              </a:rPr>
              <a:t>bn. (2005) </a:t>
            </a:r>
            <a:r>
              <a:rPr lang="en-IN" sz="2600" dirty="0">
                <a:solidFill>
                  <a:srgbClr val="990000"/>
                </a:solidFill>
                <a:latin typeface="Times New Roman" pitchFamily="18" charset="0"/>
                <a:cs typeface="Times New Roman" pitchFamily="18" charset="0"/>
              </a:rPr>
              <a:t>and US$ 775.14 </a:t>
            </a:r>
            <a:r>
              <a:rPr lang="en-IN" sz="2600" dirty="0" smtClean="0">
                <a:solidFill>
                  <a:srgbClr val="990000"/>
                </a:solidFill>
                <a:latin typeface="Times New Roman" pitchFamily="18" charset="0"/>
                <a:cs typeface="Times New Roman" pitchFamily="18" charset="0"/>
              </a:rPr>
              <a:t>bn. (2014) </a:t>
            </a:r>
          </a:p>
          <a:p>
            <a:pPr marL="0" indent="0" algn="just">
              <a:buNone/>
            </a:pPr>
            <a:endParaRPr lang="en-IN" sz="2600" dirty="0" smtClean="0">
              <a:solidFill>
                <a:srgbClr val="990000"/>
              </a:solidFill>
              <a:latin typeface="Times New Roman" pitchFamily="18" charset="0"/>
              <a:cs typeface="Times New Roman" pitchFamily="18" charset="0"/>
            </a:endParaRPr>
          </a:p>
          <a:p>
            <a:pPr algn="just"/>
            <a:r>
              <a:rPr lang="en-IN" sz="2600" dirty="0" smtClean="0">
                <a:solidFill>
                  <a:srgbClr val="990000"/>
                </a:solidFill>
                <a:latin typeface="Times New Roman" pitchFamily="18" charset="0"/>
                <a:cs typeface="Times New Roman" pitchFamily="18" charset="0"/>
              </a:rPr>
              <a:t>Imports US</a:t>
            </a:r>
            <a:r>
              <a:rPr lang="en-IN" sz="2600" dirty="0">
                <a:solidFill>
                  <a:srgbClr val="990000"/>
                </a:solidFill>
                <a:latin typeface="Times New Roman" pitchFamily="18" charset="0"/>
                <a:cs typeface="Times New Roman" pitchFamily="18" charset="0"/>
              </a:rPr>
              <a:t>$ 286.25 </a:t>
            </a:r>
            <a:r>
              <a:rPr lang="en-IN" sz="2600" dirty="0" smtClean="0">
                <a:solidFill>
                  <a:srgbClr val="990000"/>
                </a:solidFill>
                <a:latin typeface="Times New Roman" pitchFamily="18" charset="0"/>
                <a:cs typeface="Times New Roman" pitchFamily="18" charset="0"/>
              </a:rPr>
              <a:t>bn. (2005) US</a:t>
            </a:r>
            <a:r>
              <a:rPr lang="en-IN" sz="2600" dirty="0">
                <a:solidFill>
                  <a:srgbClr val="990000"/>
                </a:solidFill>
                <a:latin typeface="Times New Roman" pitchFamily="18" charset="0"/>
                <a:cs typeface="Times New Roman" pitchFamily="18" charset="0"/>
              </a:rPr>
              <a:t>$ </a:t>
            </a:r>
            <a:r>
              <a:rPr lang="en-IN" sz="2600" dirty="0" smtClean="0">
                <a:solidFill>
                  <a:srgbClr val="990000"/>
                </a:solidFill>
                <a:latin typeface="Times New Roman" pitchFamily="18" charset="0"/>
                <a:cs typeface="Times New Roman" pitchFamily="18" charset="0"/>
              </a:rPr>
              <a:t>634.75 bn. (2014) </a:t>
            </a:r>
          </a:p>
          <a:p>
            <a:pPr marL="0" indent="0" algn="just">
              <a:buNone/>
            </a:pPr>
            <a:endParaRPr lang="en-IN" sz="2600" dirty="0" smtClean="0">
              <a:solidFill>
                <a:srgbClr val="990000"/>
              </a:solidFill>
              <a:latin typeface="Times New Roman" pitchFamily="18" charset="0"/>
              <a:cs typeface="Times New Roman" pitchFamily="18" charset="0"/>
            </a:endParaRPr>
          </a:p>
          <a:p>
            <a:pPr algn="just"/>
            <a:r>
              <a:rPr lang="en-IN" sz="2600" dirty="0" smtClean="0">
                <a:solidFill>
                  <a:srgbClr val="990000"/>
                </a:solidFill>
                <a:latin typeface="Times New Roman" pitchFamily="18" charset="0"/>
                <a:cs typeface="Times New Roman" pitchFamily="18" charset="0"/>
              </a:rPr>
              <a:t>South-South Trade in HTPs between </a:t>
            </a:r>
            <a:r>
              <a:rPr lang="en-IN" sz="2600" dirty="0">
                <a:solidFill>
                  <a:srgbClr val="990000"/>
                </a:solidFill>
                <a:latin typeface="Times New Roman" pitchFamily="18" charset="0"/>
                <a:cs typeface="Times New Roman" pitchFamily="18" charset="0"/>
              </a:rPr>
              <a:t>2005 and 2015 (from US$ 35.23 billion to US$ 92 billion)</a:t>
            </a:r>
          </a:p>
          <a:p>
            <a:pPr marL="0" indent="0" algn="just">
              <a:buNone/>
            </a:pPr>
            <a:endParaRPr lang="en-US" sz="2400" dirty="0">
              <a:solidFill>
                <a:srgbClr val="990000"/>
              </a:solidFill>
              <a:latin typeface="Times New Roman" pitchFamily="18" charset="0"/>
              <a:cs typeface="Times New Roman" pitchFamily="18" charset="0"/>
            </a:endParaRPr>
          </a:p>
          <a:p>
            <a:pPr algn="just"/>
            <a:endParaRPr lang="en-US" sz="2400" dirty="0">
              <a:solidFill>
                <a:srgbClr val="990000"/>
              </a:solidFill>
              <a:latin typeface="Times New Roman" pitchFamily="18" charset="0"/>
              <a:cs typeface="Times New Roman" pitchFamily="18" charset="0"/>
            </a:endParaRPr>
          </a:p>
          <a:p>
            <a:pPr marL="0" indent="0" algn="just">
              <a:buNone/>
            </a:pPr>
            <a:endParaRPr lang="en-US" sz="2400" dirty="0" smtClean="0">
              <a:solidFill>
                <a:srgbClr val="990000"/>
              </a:solidFill>
              <a:latin typeface="Times New Roman" pitchFamily="18" charset="0"/>
              <a:cs typeface="Times New Roman" pitchFamily="18" charset="0"/>
            </a:endParaRPr>
          </a:p>
          <a:p>
            <a:pPr marL="0" indent="0" algn="just">
              <a:buNone/>
            </a:pPr>
            <a:endParaRPr lang="en-US" sz="2400" dirty="0" smtClean="0">
              <a:solidFill>
                <a:srgbClr val="990000"/>
              </a:solidFill>
              <a:latin typeface="Times New Roman" pitchFamily="18" charset="0"/>
              <a:cs typeface="Times New Roman" pitchFamily="18" charset="0"/>
            </a:endParaRPr>
          </a:p>
          <a:p>
            <a:pPr marL="0" indent="0" algn="just">
              <a:buNone/>
            </a:pPr>
            <a:endParaRPr lang="en-US" sz="2400" dirty="0" smtClean="0">
              <a:solidFill>
                <a:srgbClr val="990000"/>
              </a:solidFill>
              <a:latin typeface="Times New Roman" pitchFamily="18" charset="0"/>
              <a:cs typeface="Times New Roman" pitchFamily="18" charset="0"/>
            </a:endParaRPr>
          </a:p>
        </p:txBody>
      </p:sp>
    </p:spTree>
    <p:extLst>
      <p:ext uri="{BB962C8B-B14F-4D97-AF65-F5344CB8AC3E}">
        <p14:creationId xmlns:p14="http://schemas.microsoft.com/office/powerpoint/2010/main" val="42143536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IN" dirty="0">
                <a:solidFill>
                  <a:srgbClr val="990000"/>
                </a:solidFill>
              </a:rPr>
              <a:t>HTP Classification</a:t>
            </a:r>
          </a:p>
        </p:txBody>
      </p:sp>
      <p:sp>
        <p:nvSpPr>
          <p:cNvPr id="3" name="Content Placeholder 2"/>
          <p:cNvSpPr>
            <a:spLocks noGrp="1"/>
          </p:cNvSpPr>
          <p:nvPr>
            <p:ph idx="1"/>
          </p:nvPr>
        </p:nvSpPr>
        <p:spPr>
          <a:xfrm>
            <a:off x="457200" y="1295400"/>
            <a:ext cx="8229600" cy="4830763"/>
          </a:xfrm>
        </p:spPr>
        <p:txBody>
          <a:bodyPr>
            <a:normAutofit fontScale="25000" lnSpcReduction="20000"/>
          </a:bodyPr>
          <a:lstStyle/>
          <a:p>
            <a:r>
              <a:rPr lang="en-IN" sz="7400" dirty="0" smtClean="0">
                <a:solidFill>
                  <a:srgbClr val="990000"/>
                </a:solidFill>
                <a:latin typeface="Times New Roman" panose="02020603050405020304" pitchFamily="18" charset="0"/>
                <a:cs typeface="Times New Roman" panose="02020603050405020304" pitchFamily="18" charset="0"/>
              </a:rPr>
              <a:t>What are High </a:t>
            </a:r>
            <a:r>
              <a:rPr lang="en-IN" sz="7400" dirty="0">
                <a:solidFill>
                  <a:srgbClr val="990000"/>
                </a:solidFill>
                <a:latin typeface="Times New Roman" panose="02020603050405020304" pitchFamily="18" charset="0"/>
                <a:cs typeface="Times New Roman" panose="02020603050405020304" pitchFamily="18" charset="0"/>
              </a:rPr>
              <a:t>Technology Products (HTPs</a:t>
            </a:r>
            <a:r>
              <a:rPr lang="en-IN" sz="7400" dirty="0" smtClean="0">
                <a:solidFill>
                  <a:srgbClr val="990000"/>
                </a:solidFill>
                <a:latin typeface="Times New Roman" panose="02020603050405020304" pitchFamily="18" charset="0"/>
                <a:cs typeface="Times New Roman" panose="02020603050405020304" pitchFamily="18" charset="0"/>
              </a:rPr>
              <a:t>)?  </a:t>
            </a:r>
          </a:p>
          <a:p>
            <a:pPr marL="0" indent="0">
              <a:buNone/>
            </a:pPr>
            <a:endParaRPr lang="en-IN" sz="7400" dirty="0" smtClean="0">
              <a:solidFill>
                <a:srgbClr val="990000"/>
              </a:solidFill>
              <a:latin typeface="Times New Roman" panose="02020603050405020304" pitchFamily="18" charset="0"/>
              <a:cs typeface="Times New Roman" panose="02020603050405020304" pitchFamily="18" charset="0"/>
            </a:endParaRPr>
          </a:p>
          <a:p>
            <a:r>
              <a:rPr lang="en-IN" sz="7400" dirty="0" smtClean="0">
                <a:solidFill>
                  <a:srgbClr val="990000"/>
                </a:solidFill>
                <a:latin typeface="Times New Roman" panose="02020603050405020304" pitchFamily="18" charset="0"/>
                <a:cs typeface="Times New Roman" panose="02020603050405020304" pitchFamily="18" charset="0"/>
              </a:rPr>
              <a:t>OECD </a:t>
            </a:r>
            <a:r>
              <a:rPr lang="en-IN" sz="7400" dirty="0">
                <a:solidFill>
                  <a:srgbClr val="990000"/>
                </a:solidFill>
                <a:latin typeface="Times New Roman" panose="02020603050405020304" pitchFamily="18" charset="0"/>
                <a:cs typeface="Times New Roman" panose="02020603050405020304" pitchFamily="18" charset="0"/>
              </a:rPr>
              <a:t>(1994</a:t>
            </a:r>
            <a:r>
              <a:rPr lang="en-IN" sz="7400" dirty="0" smtClean="0">
                <a:solidFill>
                  <a:srgbClr val="990000"/>
                </a:solidFill>
                <a:latin typeface="Times New Roman" panose="02020603050405020304" pitchFamily="18" charset="0"/>
                <a:cs typeface="Times New Roman" panose="02020603050405020304" pitchFamily="18" charset="0"/>
              </a:rPr>
              <a:t>): List </a:t>
            </a:r>
            <a:r>
              <a:rPr lang="en-IN" sz="7400" dirty="0">
                <a:solidFill>
                  <a:srgbClr val="990000"/>
                </a:solidFill>
                <a:latin typeface="Times New Roman" panose="02020603050405020304" pitchFamily="18" charset="0"/>
                <a:cs typeface="Times New Roman" panose="02020603050405020304" pitchFamily="18" charset="0"/>
              </a:rPr>
              <a:t>corresponding to the 3-digit SITC Rev. 3 classification. </a:t>
            </a:r>
            <a:r>
              <a:rPr lang="en-IN" sz="7400" dirty="0" smtClean="0">
                <a:solidFill>
                  <a:srgbClr val="990000"/>
                </a:solidFill>
                <a:latin typeface="Times New Roman" panose="02020603050405020304" pitchFamily="18" charset="0"/>
                <a:cs typeface="Times New Roman" panose="02020603050405020304" pitchFamily="18" charset="0"/>
              </a:rPr>
              <a:t>R&amp;D </a:t>
            </a:r>
            <a:r>
              <a:rPr lang="en-IN" sz="7400" dirty="0">
                <a:solidFill>
                  <a:srgbClr val="990000"/>
                </a:solidFill>
                <a:latin typeface="Times New Roman" panose="02020603050405020304" pitchFamily="18" charset="0"/>
                <a:cs typeface="Times New Roman" panose="02020603050405020304" pitchFamily="18" charset="0"/>
              </a:rPr>
              <a:t>intensity by groups of products (R&amp;D expenditure/total sales</a:t>
            </a:r>
            <a:r>
              <a:rPr lang="en-IN" sz="7400" dirty="0" smtClean="0">
                <a:solidFill>
                  <a:srgbClr val="990000"/>
                </a:solidFill>
                <a:latin typeface="Times New Roman" panose="02020603050405020304" pitchFamily="18" charset="0"/>
                <a:cs typeface="Times New Roman" panose="02020603050405020304" pitchFamily="18" charset="0"/>
              </a:rPr>
              <a:t>)</a:t>
            </a:r>
          </a:p>
          <a:p>
            <a:pPr marL="0" indent="0">
              <a:buNone/>
            </a:pPr>
            <a:endParaRPr lang="en-IN" sz="7400" dirty="0">
              <a:solidFill>
                <a:srgbClr val="990000"/>
              </a:solidFill>
              <a:latin typeface="Times New Roman" panose="02020603050405020304" pitchFamily="18" charset="0"/>
              <a:cs typeface="Times New Roman" panose="02020603050405020304" pitchFamily="18" charset="0"/>
            </a:endParaRPr>
          </a:p>
          <a:p>
            <a:r>
              <a:rPr lang="en-IN" sz="7400" dirty="0" err="1" smtClean="0">
                <a:solidFill>
                  <a:srgbClr val="990000"/>
                </a:solidFill>
                <a:latin typeface="Times New Roman" panose="02020603050405020304" pitchFamily="18" charset="0"/>
                <a:cs typeface="Times New Roman" panose="02020603050405020304" pitchFamily="18" charset="0"/>
              </a:rPr>
              <a:t>Lall</a:t>
            </a:r>
            <a:r>
              <a:rPr lang="en-IN" sz="7400" dirty="0" smtClean="0">
                <a:solidFill>
                  <a:srgbClr val="990000"/>
                </a:solidFill>
                <a:latin typeface="Times New Roman" panose="02020603050405020304" pitchFamily="18" charset="0"/>
                <a:cs typeface="Times New Roman" panose="02020603050405020304" pitchFamily="18" charset="0"/>
              </a:rPr>
              <a:t> </a:t>
            </a:r>
            <a:r>
              <a:rPr lang="en-IN" sz="7400" dirty="0">
                <a:solidFill>
                  <a:srgbClr val="990000"/>
                </a:solidFill>
                <a:latin typeface="Times New Roman" panose="02020603050405020304" pitchFamily="18" charset="0"/>
                <a:cs typeface="Times New Roman" panose="02020603050405020304" pitchFamily="18" charset="0"/>
              </a:rPr>
              <a:t>(2000) suggests a more detailed classification based on technological activity within all categories of products relevant for developing countries. </a:t>
            </a:r>
            <a:endParaRPr lang="en-IN" sz="7400" dirty="0" smtClean="0">
              <a:solidFill>
                <a:srgbClr val="990000"/>
              </a:solidFill>
              <a:latin typeface="Times New Roman" panose="02020603050405020304" pitchFamily="18" charset="0"/>
              <a:cs typeface="Times New Roman" panose="02020603050405020304" pitchFamily="18" charset="0"/>
            </a:endParaRPr>
          </a:p>
          <a:p>
            <a:pPr marL="0" indent="0">
              <a:buNone/>
            </a:pPr>
            <a:endParaRPr lang="en-IN" sz="7400" dirty="0">
              <a:solidFill>
                <a:srgbClr val="990000"/>
              </a:solidFill>
              <a:latin typeface="Times New Roman" panose="02020603050405020304" pitchFamily="18" charset="0"/>
              <a:cs typeface="Times New Roman" panose="02020603050405020304" pitchFamily="18" charset="0"/>
            </a:endParaRPr>
          </a:p>
          <a:p>
            <a:r>
              <a:rPr lang="en-IN" sz="7400" dirty="0" smtClean="0">
                <a:solidFill>
                  <a:srgbClr val="990000"/>
                </a:solidFill>
                <a:latin typeface="Times New Roman" panose="02020603050405020304" pitchFamily="18" charset="0"/>
                <a:cs typeface="Times New Roman" panose="02020603050405020304" pitchFamily="18" charset="0"/>
              </a:rPr>
              <a:t>Based </a:t>
            </a:r>
            <a:r>
              <a:rPr lang="en-IN" sz="7400" dirty="0">
                <a:solidFill>
                  <a:srgbClr val="990000"/>
                </a:solidFill>
                <a:latin typeface="Times New Roman" panose="02020603050405020304" pitchFamily="18" charset="0"/>
                <a:cs typeface="Times New Roman" panose="02020603050405020304" pitchFamily="18" charset="0"/>
              </a:rPr>
              <a:t>on SITC at the 3-digit level (Rev. 2) covering 18 product categories under high-technology (electronics, electrical machinery and others</a:t>
            </a:r>
            <a:r>
              <a:rPr lang="en-IN" sz="7400" dirty="0" smtClean="0">
                <a:solidFill>
                  <a:srgbClr val="990000"/>
                </a:solidFill>
                <a:latin typeface="Times New Roman" panose="02020603050405020304" pitchFamily="18" charset="0"/>
                <a:cs typeface="Times New Roman" panose="02020603050405020304" pitchFamily="18" charset="0"/>
              </a:rPr>
              <a:t>).</a:t>
            </a:r>
          </a:p>
          <a:p>
            <a:pPr marL="0" indent="0">
              <a:buNone/>
            </a:pPr>
            <a:endParaRPr lang="en-IN" sz="7400" dirty="0">
              <a:solidFill>
                <a:srgbClr val="990000"/>
              </a:solidFill>
              <a:latin typeface="Times New Roman" panose="02020603050405020304" pitchFamily="18" charset="0"/>
              <a:cs typeface="Times New Roman" panose="02020603050405020304" pitchFamily="18" charset="0"/>
            </a:endParaRPr>
          </a:p>
          <a:p>
            <a:r>
              <a:rPr lang="en-IN" sz="7400" dirty="0">
                <a:solidFill>
                  <a:srgbClr val="990000"/>
                </a:solidFill>
                <a:latin typeface="Times New Roman" panose="02020603050405020304" pitchFamily="18" charset="0"/>
                <a:cs typeface="Times New Roman" panose="02020603050405020304" pitchFamily="18" charset="0"/>
              </a:rPr>
              <a:t>In our analysis we make use of the HTP classification as proposed in </a:t>
            </a:r>
            <a:r>
              <a:rPr lang="en-IN" sz="7400" dirty="0" err="1">
                <a:solidFill>
                  <a:srgbClr val="990000"/>
                </a:solidFill>
                <a:latin typeface="Times New Roman" panose="02020603050405020304" pitchFamily="18" charset="0"/>
                <a:cs typeface="Times New Roman" panose="02020603050405020304" pitchFamily="18" charset="0"/>
              </a:rPr>
              <a:t>Lall</a:t>
            </a:r>
            <a:r>
              <a:rPr lang="en-IN" sz="7400" dirty="0">
                <a:solidFill>
                  <a:srgbClr val="990000"/>
                </a:solidFill>
                <a:latin typeface="Times New Roman" panose="02020603050405020304" pitchFamily="18" charset="0"/>
                <a:cs typeface="Times New Roman" panose="02020603050405020304" pitchFamily="18" charset="0"/>
              </a:rPr>
              <a:t> (2000). Given that there was no difference in codes between SITC (Rev 2) and SITC (Rev 3) covering the relevant product categories at the 3-digit level we use the latter.</a:t>
            </a:r>
          </a:p>
          <a:p>
            <a:endParaRPr lang="en-IN" dirty="0"/>
          </a:p>
        </p:txBody>
      </p:sp>
    </p:spTree>
    <p:extLst>
      <p:ext uri="{BB962C8B-B14F-4D97-AF65-F5344CB8AC3E}">
        <p14:creationId xmlns:p14="http://schemas.microsoft.com/office/powerpoint/2010/main" val="14009702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404664"/>
            <a:ext cx="7406640" cy="1224136"/>
          </a:xfrm>
        </p:spPr>
        <p:txBody>
          <a:bodyPr>
            <a:noAutofit/>
          </a:bodyPr>
          <a:lstStyle/>
          <a:p>
            <a:r>
              <a:rPr lang="en-IN" sz="2800" dirty="0">
                <a:solidFill>
                  <a:srgbClr val="990000"/>
                </a:solidFill>
              </a:rPr>
              <a:t>Share of HTP in World Exports and Imports of Merchandise Products (%)</a:t>
            </a:r>
          </a:p>
        </p:txBody>
      </p:sp>
      <p:graphicFrame>
        <p:nvGraphicFramePr>
          <p:cNvPr id="6" name="Table 5"/>
          <p:cNvGraphicFramePr>
            <a:graphicFrameLocks noGrp="1"/>
          </p:cNvGraphicFramePr>
          <p:nvPr>
            <p:extLst>
              <p:ext uri="{D42A27DB-BD31-4B8C-83A1-F6EECF244321}">
                <p14:modId xmlns:p14="http://schemas.microsoft.com/office/powerpoint/2010/main" val="3727547405"/>
              </p:ext>
            </p:extLst>
          </p:nvPr>
        </p:nvGraphicFramePr>
        <p:xfrm>
          <a:off x="762000" y="1524001"/>
          <a:ext cx="7924800" cy="4496551"/>
        </p:xfrm>
        <a:graphic>
          <a:graphicData uri="http://schemas.openxmlformats.org/drawingml/2006/table">
            <a:tbl>
              <a:tblPr firstRow="1" bandRow="1">
                <a:tableStyleId>{5C22544A-7EE6-4342-B048-85BDC9FD1C3A}</a:tableStyleId>
              </a:tblPr>
              <a:tblGrid>
                <a:gridCol w="1981200"/>
                <a:gridCol w="1981200"/>
                <a:gridCol w="1981200"/>
                <a:gridCol w="1981200"/>
              </a:tblGrid>
              <a:tr h="983555">
                <a:tc>
                  <a:txBody>
                    <a:bodyPr/>
                    <a:lstStyle/>
                    <a:p>
                      <a:pPr algn="l"/>
                      <a:r>
                        <a:rPr lang="en-US" sz="1400" dirty="0" smtClean="0"/>
                        <a:t>Ye</a:t>
                      </a:r>
                      <a:r>
                        <a:rPr lang="en-IN" sz="1400" dirty="0" smtClean="0"/>
                        <a:t>Share of HTP# in World Exports and Imports of Merchandise Products (%)</a:t>
                      </a:r>
                      <a:r>
                        <a:rPr lang="en-US" sz="1400" dirty="0" err="1" smtClean="0"/>
                        <a:t>ar</a:t>
                      </a:r>
                      <a:endParaRPr lang="en-IN" sz="1400" dirty="0"/>
                    </a:p>
                  </a:txBody>
                  <a:tcPr/>
                </a:tc>
                <a:tc>
                  <a:txBody>
                    <a:bodyPr/>
                    <a:lstStyle/>
                    <a:p>
                      <a:pPr algn="l"/>
                      <a:r>
                        <a:rPr lang="en-US" sz="1400" dirty="0" smtClean="0"/>
                        <a:t>Share in</a:t>
                      </a:r>
                      <a:r>
                        <a:rPr lang="en-US" sz="1400" baseline="0" dirty="0" smtClean="0"/>
                        <a:t> World’s Exports</a:t>
                      </a:r>
                      <a:endParaRPr lang="en-IN" sz="1400" dirty="0"/>
                    </a:p>
                  </a:txBody>
                  <a:tcPr/>
                </a:tc>
                <a:tc>
                  <a:txBody>
                    <a:bodyPr/>
                    <a:lstStyle/>
                    <a:p>
                      <a:pPr algn="l"/>
                      <a:r>
                        <a:rPr lang="en-US" sz="1400" dirty="0" smtClean="0"/>
                        <a:t>Share</a:t>
                      </a:r>
                      <a:r>
                        <a:rPr lang="en-US" sz="1400" baseline="0" dirty="0" smtClean="0"/>
                        <a:t> in World’s Imports</a:t>
                      </a:r>
                      <a:endParaRPr lang="en-IN" sz="1400" dirty="0"/>
                    </a:p>
                  </a:txBody>
                  <a:tcPr/>
                </a:tc>
                <a:tc>
                  <a:txBody>
                    <a:bodyPr/>
                    <a:lstStyle/>
                    <a:p>
                      <a:pPr algn="l"/>
                      <a:r>
                        <a:rPr lang="en-US" sz="1400" dirty="0" smtClean="0"/>
                        <a:t>Share in World’s Total Trade</a:t>
                      </a:r>
                      <a:endParaRPr lang="en-IN" sz="1400" dirty="0"/>
                    </a:p>
                  </a:txBody>
                  <a:tcPr/>
                </a:tc>
              </a:tr>
              <a:tr h="355080">
                <a:tc>
                  <a:txBody>
                    <a:bodyPr/>
                    <a:lstStyle/>
                    <a:p>
                      <a:r>
                        <a:rPr lang="en-US" sz="1400" dirty="0" smtClean="0"/>
                        <a:t>2005</a:t>
                      </a:r>
                      <a:endParaRPr lang="en-IN" sz="1400" dirty="0"/>
                    </a:p>
                  </a:txBody>
                  <a:tcPr/>
                </a:tc>
                <a:tc>
                  <a:txBody>
                    <a:bodyPr/>
                    <a:lstStyle/>
                    <a:p>
                      <a:pPr algn="r"/>
                      <a:r>
                        <a:rPr lang="en-US" sz="1400" dirty="0" smtClean="0"/>
                        <a:t>21.39</a:t>
                      </a:r>
                      <a:endParaRPr lang="en-IN" sz="1400" dirty="0"/>
                    </a:p>
                  </a:txBody>
                  <a:tcPr/>
                </a:tc>
                <a:tc>
                  <a:txBody>
                    <a:bodyPr/>
                    <a:lstStyle/>
                    <a:p>
                      <a:pPr algn="r"/>
                      <a:r>
                        <a:rPr lang="en-US" sz="1400" dirty="0" smtClean="0"/>
                        <a:t>21.71</a:t>
                      </a:r>
                      <a:endParaRPr lang="en-IN" sz="1400" dirty="0"/>
                    </a:p>
                  </a:txBody>
                  <a:tcPr/>
                </a:tc>
                <a:tc>
                  <a:txBody>
                    <a:bodyPr/>
                    <a:lstStyle/>
                    <a:p>
                      <a:pPr marL="0" algn="r" rtl="0" eaLnBrk="1" latinLnBrk="0" hangingPunct="1">
                        <a:lnSpc>
                          <a:spcPct val="115000"/>
                        </a:lnSpc>
                        <a:spcAft>
                          <a:spcPts val="0"/>
                        </a:spcAft>
                      </a:pPr>
                      <a:r>
                        <a:rPr kumimoji="0" lang="en-US" sz="1400" kern="1200" dirty="0" smtClean="0">
                          <a:solidFill>
                            <a:schemeClr val="dk1"/>
                          </a:solidFill>
                          <a:latin typeface="+mn-lt"/>
                          <a:ea typeface="+mn-ea"/>
                          <a:cs typeface="+mn-cs"/>
                        </a:rPr>
                        <a:t>21.55</a:t>
                      </a:r>
                      <a:endParaRPr kumimoji="0" lang="en-IN" sz="1400" kern="1200" dirty="0" smtClean="0">
                        <a:solidFill>
                          <a:schemeClr val="dk1"/>
                        </a:solidFill>
                        <a:latin typeface="+mn-lt"/>
                        <a:ea typeface="+mn-ea"/>
                        <a:cs typeface="+mn-cs"/>
                      </a:endParaRPr>
                    </a:p>
                  </a:txBody>
                  <a:tcPr marL="68580" marR="68580" marT="0" marB="0" anchor="b"/>
                </a:tc>
              </a:tr>
              <a:tr h="355080">
                <a:tc>
                  <a:txBody>
                    <a:bodyPr/>
                    <a:lstStyle/>
                    <a:p>
                      <a:r>
                        <a:rPr lang="en-US" sz="1400" dirty="0" smtClean="0"/>
                        <a:t>2006</a:t>
                      </a:r>
                      <a:endParaRPr lang="en-IN" sz="1400" dirty="0"/>
                    </a:p>
                  </a:txBody>
                  <a:tcPr/>
                </a:tc>
                <a:tc>
                  <a:txBody>
                    <a:bodyPr/>
                    <a:lstStyle/>
                    <a:p>
                      <a:pPr algn="r"/>
                      <a:r>
                        <a:rPr lang="en-US" sz="1400" dirty="0" smtClean="0"/>
                        <a:t>21.00</a:t>
                      </a:r>
                      <a:endParaRPr lang="en-IN" sz="1400" dirty="0"/>
                    </a:p>
                  </a:txBody>
                  <a:tcPr/>
                </a:tc>
                <a:tc>
                  <a:txBody>
                    <a:bodyPr/>
                    <a:lstStyle/>
                    <a:p>
                      <a:pPr algn="r"/>
                      <a:r>
                        <a:rPr lang="en-US" sz="1400" dirty="0" smtClean="0"/>
                        <a:t>21.30</a:t>
                      </a:r>
                      <a:endParaRPr lang="en-IN" sz="1400" dirty="0"/>
                    </a:p>
                  </a:txBody>
                  <a:tcPr/>
                </a:tc>
                <a:tc>
                  <a:txBody>
                    <a:bodyPr/>
                    <a:lstStyle/>
                    <a:p>
                      <a:pPr marL="0" algn="r" rtl="0" eaLnBrk="1" latinLnBrk="0" hangingPunct="1">
                        <a:lnSpc>
                          <a:spcPct val="115000"/>
                        </a:lnSpc>
                        <a:spcAft>
                          <a:spcPts val="0"/>
                        </a:spcAft>
                      </a:pPr>
                      <a:r>
                        <a:rPr kumimoji="0" lang="en-US" sz="1400" kern="1200" dirty="0" smtClean="0">
                          <a:solidFill>
                            <a:schemeClr val="dk1"/>
                          </a:solidFill>
                          <a:latin typeface="+mn-lt"/>
                          <a:ea typeface="+mn-ea"/>
                          <a:cs typeface="+mn-cs"/>
                        </a:rPr>
                        <a:t>21.15</a:t>
                      </a:r>
                      <a:endParaRPr kumimoji="0" lang="en-IN" sz="1400" kern="1200" dirty="0" smtClean="0">
                        <a:solidFill>
                          <a:schemeClr val="dk1"/>
                        </a:solidFill>
                        <a:latin typeface="+mn-lt"/>
                        <a:ea typeface="+mn-ea"/>
                        <a:cs typeface="+mn-cs"/>
                      </a:endParaRPr>
                    </a:p>
                  </a:txBody>
                  <a:tcPr marL="68580" marR="68580" marT="0" marB="0" anchor="b"/>
                </a:tc>
              </a:tr>
              <a:tr h="355080">
                <a:tc>
                  <a:txBody>
                    <a:bodyPr/>
                    <a:lstStyle/>
                    <a:p>
                      <a:r>
                        <a:rPr lang="en-US" sz="1400" dirty="0" smtClean="0"/>
                        <a:t>2007</a:t>
                      </a:r>
                      <a:endParaRPr lang="en-IN" sz="1400" dirty="0"/>
                    </a:p>
                  </a:txBody>
                  <a:tcPr/>
                </a:tc>
                <a:tc>
                  <a:txBody>
                    <a:bodyPr/>
                    <a:lstStyle/>
                    <a:p>
                      <a:pPr algn="r"/>
                      <a:r>
                        <a:rPr lang="en-US" sz="1400" dirty="0" smtClean="0"/>
                        <a:t>19.79</a:t>
                      </a:r>
                      <a:endParaRPr lang="en-IN" sz="1400" dirty="0"/>
                    </a:p>
                  </a:txBody>
                  <a:tcPr/>
                </a:tc>
                <a:tc>
                  <a:txBody>
                    <a:bodyPr/>
                    <a:lstStyle/>
                    <a:p>
                      <a:pPr algn="r"/>
                      <a:r>
                        <a:rPr lang="en-US" sz="1400" dirty="0" smtClean="0"/>
                        <a:t>20</a:t>
                      </a:r>
                      <a:r>
                        <a:rPr lang="en-IN" sz="1400" dirty="0" smtClean="0"/>
                        <a:t>.00</a:t>
                      </a:r>
                      <a:endParaRPr lang="en-US" sz="1400" dirty="0" smtClean="0"/>
                    </a:p>
                  </a:txBody>
                  <a:tcPr/>
                </a:tc>
                <a:tc>
                  <a:txBody>
                    <a:bodyPr/>
                    <a:lstStyle/>
                    <a:p>
                      <a:pPr marL="0" algn="r" rtl="0" eaLnBrk="1" latinLnBrk="0" hangingPunct="1">
                        <a:lnSpc>
                          <a:spcPct val="115000"/>
                        </a:lnSpc>
                        <a:spcAft>
                          <a:spcPts val="0"/>
                        </a:spcAft>
                      </a:pPr>
                      <a:r>
                        <a:rPr kumimoji="0" lang="en-US" sz="1400" kern="1200" dirty="0" smtClean="0">
                          <a:solidFill>
                            <a:schemeClr val="dk1"/>
                          </a:solidFill>
                          <a:latin typeface="+mn-lt"/>
                          <a:ea typeface="+mn-ea"/>
                          <a:cs typeface="+mn-cs"/>
                        </a:rPr>
                        <a:t>19.90</a:t>
                      </a:r>
                      <a:endParaRPr kumimoji="0" lang="en-IN" sz="1400" kern="1200" dirty="0" smtClean="0">
                        <a:solidFill>
                          <a:schemeClr val="dk1"/>
                        </a:solidFill>
                        <a:latin typeface="+mn-lt"/>
                        <a:ea typeface="+mn-ea"/>
                        <a:cs typeface="+mn-cs"/>
                      </a:endParaRPr>
                    </a:p>
                  </a:txBody>
                  <a:tcPr marL="68580" marR="68580" marT="0" marB="0" anchor="b"/>
                </a:tc>
              </a:tr>
              <a:tr h="317276">
                <a:tc>
                  <a:txBody>
                    <a:bodyPr/>
                    <a:lstStyle/>
                    <a:p>
                      <a:r>
                        <a:rPr lang="en-US" sz="1400" dirty="0" smtClean="0"/>
                        <a:t>2008</a:t>
                      </a:r>
                      <a:endParaRPr lang="en-IN" sz="1400" dirty="0"/>
                    </a:p>
                  </a:txBody>
                  <a:tcPr/>
                </a:tc>
                <a:tc>
                  <a:txBody>
                    <a:bodyPr/>
                    <a:lstStyle/>
                    <a:p>
                      <a:pPr algn="r"/>
                      <a:r>
                        <a:rPr lang="en-US" sz="1400" dirty="0" smtClean="0"/>
                        <a:t>18.10</a:t>
                      </a:r>
                      <a:endParaRPr lang="en-IN" sz="1400" dirty="0"/>
                    </a:p>
                  </a:txBody>
                  <a:tcPr/>
                </a:tc>
                <a:tc>
                  <a:txBody>
                    <a:bodyPr/>
                    <a:lstStyle/>
                    <a:p>
                      <a:pPr algn="r"/>
                      <a:r>
                        <a:rPr lang="en-US" sz="1400" dirty="0" smtClean="0"/>
                        <a:t>18.41</a:t>
                      </a:r>
                      <a:endParaRPr lang="en-IN" sz="1400" dirty="0"/>
                    </a:p>
                  </a:txBody>
                  <a:tcPr/>
                </a:tc>
                <a:tc>
                  <a:txBody>
                    <a:bodyPr/>
                    <a:lstStyle/>
                    <a:p>
                      <a:pPr marL="0" algn="r" rtl="0" eaLnBrk="1" latinLnBrk="0" hangingPunct="1">
                        <a:lnSpc>
                          <a:spcPct val="115000"/>
                        </a:lnSpc>
                        <a:spcAft>
                          <a:spcPts val="0"/>
                        </a:spcAft>
                      </a:pPr>
                      <a:r>
                        <a:rPr kumimoji="0" lang="en-US" sz="1400" kern="1200" dirty="0" smtClean="0">
                          <a:solidFill>
                            <a:schemeClr val="dk1"/>
                          </a:solidFill>
                          <a:latin typeface="+mn-lt"/>
                          <a:ea typeface="+mn-ea"/>
                          <a:cs typeface="+mn-cs"/>
                        </a:rPr>
                        <a:t>18.26</a:t>
                      </a:r>
                      <a:endParaRPr kumimoji="0" lang="en-IN" sz="1400" kern="1200" dirty="0" smtClean="0">
                        <a:solidFill>
                          <a:schemeClr val="dk1"/>
                        </a:solidFill>
                        <a:latin typeface="+mn-lt"/>
                        <a:ea typeface="+mn-ea"/>
                        <a:cs typeface="+mn-cs"/>
                      </a:endParaRPr>
                    </a:p>
                  </a:txBody>
                  <a:tcPr marL="68580" marR="68580" marT="0" marB="0" anchor="b"/>
                </a:tc>
              </a:tr>
              <a:tr h="355080">
                <a:tc>
                  <a:txBody>
                    <a:bodyPr/>
                    <a:lstStyle/>
                    <a:p>
                      <a:r>
                        <a:rPr lang="en-US" sz="1400" dirty="0" smtClean="0"/>
                        <a:t>2009</a:t>
                      </a:r>
                      <a:endParaRPr lang="en-IN" sz="1400" dirty="0"/>
                    </a:p>
                  </a:txBody>
                  <a:tcPr/>
                </a:tc>
                <a:tc>
                  <a:txBody>
                    <a:bodyPr/>
                    <a:lstStyle/>
                    <a:p>
                      <a:pPr algn="r"/>
                      <a:r>
                        <a:rPr lang="en-US" sz="1400" dirty="0" smtClean="0"/>
                        <a:t>19.77</a:t>
                      </a:r>
                      <a:endParaRPr lang="en-IN" sz="1400" dirty="0"/>
                    </a:p>
                  </a:txBody>
                  <a:tcPr/>
                </a:tc>
                <a:tc>
                  <a:txBody>
                    <a:bodyPr/>
                    <a:lstStyle/>
                    <a:p>
                      <a:pPr algn="r"/>
                      <a:r>
                        <a:rPr lang="en-US" sz="1400" dirty="0" smtClean="0"/>
                        <a:t>20.50</a:t>
                      </a:r>
                      <a:endParaRPr lang="en-IN" sz="1400" dirty="0"/>
                    </a:p>
                  </a:txBody>
                  <a:tcPr/>
                </a:tc>
                <a:tc>
                  <a:txBody>
                    <a:bodyPr/>
                    <a:lstStyle/>
                    <a:p>
                      <a:pPr marL="0" algn="r" rtl="0" eaLnBrk="1" latinLnBrk="0" hangingPunct="1">
                        <a:lnSpc>
                          <a:spcPct val="115000"/>
                        </a:lnSpc>
                        <a:spcAft>
                          <a:spcPts val="0"/>
                        </a:spcAft>
                      </a:pPr>
                      <a:r>
                        <a:rPr kumimoji="0" lang="en-US" sz="1400" kern="1200" dirty="0" smtClean="0">
                          <a:solidFill>
                            <a:schemeClr val="dk1"/>
                          </a:solidFill>
                          <a:latin typeface="+mn-lt"/>
                          <a:ea typeface="+mn-ea"/>
                          <a:cs typeface="+mn-cs"/>
                        </a:rPr>
                        <a:t>20.13</a:t>
                      </a:r>
                      <a:endParaRPr kumimoji="0" lang="en-IN" sz="1400" kern="1200" dirty="0" smtClean="0">
                        <a:solidFill>
                          <a:schemeClr val="dk1"/>
                        </a:solidFill>
                        <a:latin typeface="+mn-lt"/>
                        <a:ea typeface="+mn-ea"/>
                        <a:cs typeface="+mn-cs"/>
                      </a:endParaRPr>
                    </a:p>
                  </a:txBody>
                  <a:tcPr marL="68580" marR="68580" marT="0" marB="0" anchor="b"/>
                </a:tc>
              </a:tr>
              <a:tr h="355080">
                <a:tc>
                  <a:txBody>
                    <a:bodyPr/>
                    <a:lstStyle/>
                    <a:p>
                      <a:r>
                        <a:rPr lang="en-US" sz="1400" dirty="0" smtClean="0"/>
                        <a:t>2010</a:t>
                      </a:r>
                      <a:endParaRPr lang="en-IN" sz="1400" dirty="0"/>
                    </a:p>
                  </a:txBody>
                  <a:tcPr/>
                </a:tc>
                <a:tc>
                  <a:txBody>
                    <a:bodyPr/>
                    <a:lstStyle/>
                    <a:p>
                      <a:pPr algn="r"/>
                      <a:r>
                        <a:rPr lang="en-US" sz="1400" dirty="0" smtClean="0"/>
                        <a:t>19.48</a:t>
                      </a:r>
                      <a:endParaRPr lang="en-IN" sz="1400" dirty="0"/>
                    </a:p>
                  </a:txBody>
                  <a:tcPr/>
                </a:tc>
                <a:tc>
                  <a:txBody>
                    <a:bodyPr/>
                    <a:lstStyle/>
                    <a:p>
                      <a:pPr algn="r"/>
                      <a:r>
                        <a:rPr lang="en-US" sz="1400" dirty="0" smtClean="0"/>
                        <a:t>20.87</a:t>
                      </a:r>
                      <a:endParaRPr lang="en-IN" sz="1400" dirty="0"/>
                    </a:p>
                  </a:txBody>
                  <a:tcPr/>
                </a:tc>
                <a:tc>
                  <a:txBody>
                    <a:bodyPr/>
                    <a:lstStyle/>
                    <a:p>
                      <a:pPr marL="0" algn="r" rtl="0" eaLnBrk="1" latinLnBrk="0" hangingPunct="1">
                        <a:lnSpc>
                          <a:spcPct val="115000"/>
                        </a:lnSpc>
                        <a:spcAft>
                          <a:spcPts val="0"/>
                        </a:spcAft>
                      </a:pPr>
                      <a:r>
                        <a:rPr kumimoji="0" lang="en-US" sz="1400" kern="1200" dirty="0" smtClean="0">
                          <a:solidFill>
                            <a:schemeClr val="dk1"/>
                          </a:solidFill>
                          <a:latin typeface="+mn-lt"/>
                          <a:ea typeface="+mn-ea"/>
                          <a:cs typeface="+mn-cs"/>
                        </a:rPr>
                        <a:t>20.18</a:t>
                      </a:r>
                      <a:endParaRPr kumimoji="0" lang="en-IN" sz="1400" kern="1200" dirty="0" smtClean="0">
                        <a:solidFill>
                          <a:schemeClr val="dk1"/>
                        </a:solidFill>
                        <a:latin typeface="+mn-lt"/>
                        <a:ea typeface="+mn-ea"/>
                        <a:cs typeface="+mn-cs"/>
                      </a:endParaRPr>
                    </a:p>
                  </a:txBody>
                  <a:tcPr marL="68580" marR="68580" marT="0" marB="0" anchor="b"/>
                </a:tc>
              </a:tr>
              <a:tr h="355080">
                <a:tc>
                  <a:txBody>
                    <a:bodyPr/>
                    <a:lstStyle/>
                    <a:p>
                      <a:r>
                        <a:rPr lang="en-US" sz="1400" dirty="0" smtClean="0"/>
                        <a:t>2011</a:t>
                      </a:r>
                      <a:endParaRPr lang="en-IN" sz="1400" dirty="0"/>
                    </a:p>
                  </a:txBody>
                  <a:tcPr/>
                </a:tc>
                <a:tc>
                  <a:txBody>
                    <a:bodyPr/>
                    <a:lstStyle/>
                    <a:p>
                      <a:pPr algn="r"/>
                      <a:r>
                        <a:rPr lang="en-US" sz="1400" dirty="0" smtClean="0"/>
                        <a:t>17.87</a:t>
                      </a:r>
                      <a:endParaRPr lang="en-IN" sz="1400" dirty="0"/>
                    </a:p>
                  </a:txBody>
                  <a:tcPr/>
                </a:tc>
                <a:tc>
                  <a:txBody>
                    <a:bodyPr/>
                    <a:lstStyle/>
                    <a:p>
                      <a:pPr algn="r"/>
                      <a:r>
                        <a:rPr lang="en-US" sz="1400" dirty="0" smtClean="0"/>
                        <a:t>18.76</a:t>
                      </a:r>
                      <a:endParaRPr lang="en-IN" sz="1400" dirty="0"/>
                    </a:p>
                  </a:txBody>
                  <a:tcPr/>
                </a:tc>
                <a:tc>
                  <a:txBody>
                    <a:bodyPr/>
                    <a:lstStyle/>
                    <a:p>
                      <a:pPr marL="0" algn="r" rtl="0" eaLnBrk="1" latinLnBrk="0" hangingPunct="1">
                        <a:lnSpc>
                          <a:spcPct val="115000"/>
                        </a:lnSpc>
                        <a:spcAft>
                          <a:spcPts val="0"/>
                        </a:spcAft>
                      </a:pPr>
                      <a:r>
                        <a:rPr kumimoji="0" lang="en-US" sz="1400" kern="1200" dirty="0" smtClean="0">
                          <a:solidFill>
                            <a:schemeClr val="dk1"/>
                          </a:solidFill>
                          <a:latin typeface="+mn-lt"/>
                          <a:ea typeface="+mn-ea"/>
                          <a:cs typeface="+mn-cs"/>
                        </a:rPr>
                        <a:t>18.32</a:t>
                      </a:r>
                      <a:endParaRPr kumimoji="0" lang="en-IN" sz="1400" kern="1200" dirty="0" smtClean="0">
                        <a:solidFill>
                          <a:schemeClr val="dk1"/>
                        </a:solidFill>
                        <a:latin typeface="+mn-lt"/>
                        <a:ea typeface="+mn-ea"/>
                        <a:cs typeface="+mn-cs"/>
                      </a:endParaRPr>
                    </a:p>
                  </a:txBody>
                  <a:tcPr marL="68580" marR="68580" marT="0" marB="0" anchor="b"/>
                </a:tc>
              </a:tr>
              <a:tr h="355080">
                <a:tc>
                  <a:txBody>
                    <a:bodyPr/>
                    <a:lstStyle/>
                    <a:p>
                      <a:r>
                        <a:rPr lang="en-US" sz="1400" dirty="0" smtClean="0"/>
                        <a:t>2012</a:t>
                      </a:r>
                      <a:endParaRPr lang="en-IN" sz="1400" dirty="0"/>
                    </a:p>
                  </a:txBody>
                  <a:tcPr/>
                </a:tc>
                <a:tc>
                  <a:txBody>
                    <a:bodyPr/>
                    <a:lstStyle/>
                    <a:p>
                      <a:pPr algn="r"/>
                      <a:r>
                        <a:rPr lang="en-US" sz="1400" dirty="0" smtClean="0"/>
                        <a:t>18.41</a:t>
                      </a:r>
                      <a:endParaRPr lang="en-IN" sz="1400" dirty="0"/>
                    </a:p>
                  </a:txBody>
                  <a:tcPr/>
                </a:tc>
                <a:tc>
                  <a:txBody>
                    <a:bodyPr/>
                    <a:lstStyle/>
                    <a:p>
                      <a:pPr algn="r"/>
                      <a:r>
                        <a:rPr lang="en-US" sz="1400" dirty="0" smtClean="0"/>
                        <a:t>19.07</a:t>
                      </a:r>
                      <a:endParaRPr lang="en-IN" sz="1400" dirty="0"/>
                    </a:p>
                  </a:txBody>
                  <a:tcPr/>
                </a:tc>
                <a:tc>
                  <a:txBody>
                    <a:bodyPr/>
                    <a:lstStyle/>
                    <a:p>
                      <a:pPr marL="0" algn="r" rtl="0" eaLnBrk="1" latinLnBrk="0" hangingPunct="1">
                        <a:lnSpc>
                          <a:spcPct val="115000"/>
                        </a:lnSpc>
                        <a:spcAft>
                          <a:spcPts val="0"/>
                        </a:spcAft>
                      </a:pPr>
                      <a:r>
                        <a:rPr kumimoji="0" lang="en-US" sz="1400" kern="1200" dirty="0" smtClean="0">
                          <a:solidFill>
                            <a:schemeClr val="dk1"/>
                          </a:solidFill>
                          <a:latin typeface="+mn-lt"/>
                          <a:ea typeface="+mn-ea"/>
                          <a:cs typeface="+mn-cs"/>
                        </a:rPr>
                        <a:t>18.74</a:t>
                      </a:r>
                      <a:endParaRPr kumimoji="0" lang="en-IN" sz="1400" kern="1200" dirty="0" smtClean="0">
                        <a:solidFill>
                          <a:schemeClr val="dk1"/>
                        </a:solidFill>
                        <a:latin typeface="+mn-lt"/>
                        <a:ea typeface="+mn-ea"/>
                        <a:cs typeface="+mn-cs"/>
                      </a:endParaRPr>
                    </a:p>
                  </a:txBody>
                  <a:tcPr marL="68580" marR="68580" marT="0" marB="0" anchor="b"/>
                </a:tc>
              </a:tr>
              <a:tr h="355080">
                <a:tc>
                  <a:txBody>
                    <a:bodyPr/>
                    <a:lstStyle/>
                    <a:p>
                      <a:r>
                        <a:rPr lang="en-US" sz="1400" dirty="0" smtClean="0"/>
                        <a:t>2013</a:t>
                      </a:r>
                      <a:endParaRPr lang="en-IN" sz="1400" dirty="0"/>
                    </a:p>
                  </a:txBody>
                  <a:tcPr/>
                </a:tc>
                <a:tc>
                  <a:txBody>
                    <a:bodyPr/>
                    <a:lstStyle/>
                    <a:p>
                      <a:pPr algn="r"/>
                      <a:r>
                        <a:rPr lang="en-US" sz="1400" dirty="0" smtClean="0"/>
                        <a:t>18.59</a:t>
                      </a:r>
                      <a:endParaRPr lang="en-IN" sz="1400" dirty="0"/>
                    </a:p>
                  </a:txBody>
                  <a:tcPr/>
                </a:tc>
                <a:tc>
                  <a:txBody>
                    <a:bodyPr/>
                    <a:lstStyle/>
                    <a:p>
                      <a:pPr algn="r"/>
                      <a:r>
                        <a:rPr lang="en-US" sz="1400" dirty="0" smtClean="0"/>
                        <a:t>19.41</a:t>
                      </a:r>
                      <a:endParaRPr lang="en-IN" sz="1400" dirty="0"/>
                    </a:p>
                  </a:txBody>
                  <a:tcPr/>
                </a:tc>
                <a:tc>
                  <a:txBody>
                    <a:bodyPr/>
                    <a:lstStyle/>
                    <a:p>
                      <a:pPr marL="0" algn="r" rtl="0" eaLnBrk="1" latinLnBrk="0" hangingPunct="1">
                        <a:lnSpc>
                          <a:spcPct val="115000"/>
                        </a:lnSpc>
                        <a:spcAft>
                          <a:spcPts val="0"/>
                        </a:spcAft>
                      </a:pPr>
                      <a:r>
                        <a:rPr kumimoji="0" lang="en-US" sz="1400" kern="1200" dirty="0" smtClean="0">
                          <a:solidFill>
                            <a:schemeClr val="dk1"/>
                          </a:solidFill>
                          <a:latin typeface="+mn-lt"/>
                          <a:ea typeface="+mn-ea"/>
                          <a:cs typeface="+mn-cs"/>
                        </a:rPr>
                        <a:t>19.00</a:t>
                      </a:r>
                      <a:endParaRPr kumimoji="0" lang="en-IN" sz="1400" kern="1200" dirty="0" smtClean="0">
                        <a:solidFill>
                          <a:schemeClr val="dk1"/>
                        </a:solidFill>
                        <a:latin typeface="+mn-lt"/>
                        <a:ea typeface="+mn-ea"/>
                        <a:cs typeface="+mn-cs"/>
                      </a:endParaRPr>
                    </a:p>
                  </a:txBody>
                  <a:tcPr marL="68580" marR="68580" marT="0" marB="0" anchor="b"/>
                </a:tc>
              </a:tr>
              <a:tr h="355080">
                <a:tc>
                  <a:txBody>
                    <a:bodyPr/>
                    <a:lstStyle/>
                    <a:p>
                      <a:r>
                        <a:rPr lang="en-US" sz="1400" dirty="0" smtClean="0"/>
                        <a:t>2014</a:t>
                      </a:r>
                      <a:endParaRPr lang="en-IN" sz="1400" dirty="0"/>
                    </a:p>
                  </a:txBody>
                  <a:tcPr/>
                </a:tc>
                <a:tc>
                  <a:txBody>
                    <a:bodyPr/>
                    <a:lstStyle/>
                    <a:p>
                      <a:pPr algn="r"/>
                      <a:r>
                        <a:rPr lang="en-US" sz="1400" dirty="0" smtClean="0"/>
                        <a:t>18.04</a:t>
                      </a:r>
                      <a:endParaRPr lang="en-IN" sz="1400" dirty="0"/>
                    </a:p>
                  </a:txBody>
                  <a:tcPr/>
                </a:tc>
                <a:tc>
                  <a:txBody>
                    <a:bodyPr/>
                    <a:lstStyle/>
                    <a:p>
                      <a:pPr algn="r"/>
                      <a:r>
                        <a:rPr lang="en-US" sz="1400" dirty="0" smtClean="0"/>
                        <a:t>18.26</a:t>
                      </a:r>
                      <a:endParaRPr lang="en-IN" sz="1400" dirty="0"/>
                    </a:p>
                  </a:txBody>
                  <a:tcPr/>
                </a:tc>
                <a:tc>
                  <a:txBody>
                    <a:bodyPr/>
                    <a:lstStyle/>
                    <a:p>
                      <a:pPr marL="0" algn="r" rtl="0" eaLnBrk="1" latinLnBrk="0" hangingPunct="1">
                        <a:lnSpc>
                          <a:spcPct val="115000"/>
                        </a:lnSpc>
                        <a:spcAft>
                          <a:spcPts val="0"/>
                        </a:spcAft>
                      </a:pPr>
                      <a:r>
                        <a:rPr kumimoji="0" lang="en-US" sz="1400" kern="1200" dirty="0" smtClean="0">
                          <a:solidFill>
                            <a:schemeClr val="dk1"/>
                          </a:solidFill>
                          <a:latin typeface="+mn-lt"/>
                          <a:ea typeface="+mn-ea"/>
                          <a:cs typeface="+mn-cs"/>
                        </a:rPr>
                        <a:t>18.15</a:t>
                      </a:r>
                      <a:endParaRPr kumimoji="0" lang="en-IN" sz="1400" kern="1200" dirty="0" smtClean="0">
                        <a:solidFill>
                          <a:schemeClr val="dk1"/>
                        </a:solidFill>
                        <a:latin typeface="+mn-lt"/>
                        <a:ea typeface="+mn-ea"/>
                        <a:cs typeface="+mn-cs"/>
                      </a:endParaRPr>
                    </a:p>
                  </a:txBody>
                  <a:tcPr marL="68580" marR="68580" marT="0" marB="0" anchor="b"/>
                </a:tc>
              </a:tr>
            </a:tbl>
          </a:graphicData>
        </a:graphic>
      </p:graphicFrame>
      <p:sp>
        <p:nvSpPr>
          <p:cNvPr id="7" name="TextBox 6"/>
          <p:cNvSpPr txBox="1"/>
          <p:nvPr/>
        </p:nvSpPr>
        <p:spPr>
          <a:xfrm>
            <a:off x="1619672" y="6211669"/>
            <a:ext cx="6984776" cy="646331"/>
          </a:xfrm>
          <a:prstGeom prst="rect">
            <a:avLst/>
          </a:prstGeom>
          <a:noFill/>
        </p:spPr>
        <p:txBody>
          <a:bodyPr wrap="square" rtlCol="0">
            <a:spAutoFit/>
          </a:bodyPr>
          <a:lstStyle/>
          <a:p>
            <a:r>
              <a:rPr lang="en-IN" baseline="30000" dirty="0" smtClean="0">
                <a:solidFill>
                  <a:srgbClr val="990000"/>
                </a:solidFill>
                <a:latin typeface="Times New Roman" panose="02020603050405020304" pitchFamily="18" charset="0"/>
                <a:ea typeface="Calibri"/>
                <a:cs typeface="Times New Roman" panose="02020603050405020304" pitchFamily="18" charset="0"/>
              </a:rPr>
              <a:t>#</a:t>
            </a:r>
            <a:r>
              <a:rPr lang="en-IN" dirty="0" smtClean="0">
                <a:solidFill>
                  <a:srgbClr val="990000"/>
                </a:solidFill>
                <a:latin typeface="Times New Roman" panose="02020603050405020304" pitchFamily="18" charset="0"/>
                <a:ea typeface="Calibri"/>
                <a:cs typeface="Times New Roman" panose="02020603050405020304" pitchFamily="18" charset="0"/>
              </a:rPr>
              <a:t> In our analysis we make use of the product classification as proposed in </a:t>
            </a:r>
            <a:r>
              <a:rPr lang="en-IN" dirty="0" err="1" smtClean="0">
                <a:solidFill>
                  <a:srgbClr val="990000"/>
                </a:solidFill>
                <a:latin typeface="Times New Roman" panose="02020603050405020304" pitchFamily="18" charset="0"/>
                <a:ea typeface="Calibri"/>
                <a:cs typeface="Times New Roman" panose="02020603050405020304" pitchFamily="18" charset="0"/>
              </a:rPr>
              <a:t>Lall</a:t>
            </a:r>
            <a:r>
              <a:rPr lang="en-IN" dirty="0" smtClean="0">
                <a:solidFill>
                  <a:srgbClr val="990000"/>
                </a:solidFill>
                <a:latin typeface="Times New Roman" panose="02020603050405020304" pitchFamily="18" charset="0"/>
                <a:ea typeface="Calibri"/>
                <a:cs typeface="Times New Roman" panose="02020603050405020304" pitchFamily="18" charset="0"/>
              </a:rPr>
              <a:t> (2000) is based on SITC at the 3-digit level at Revision 3.</a:t>
            </a:r>
            <a:endParaRPr lang="en-IN" dirty="0">
              <a:solidFill>
                <a:srgbClr val="990000"/>
              </a:solidFill>
              <a:latin typeface="Times New Roman" panose="02020603050405020304" pitchFamily="18" charset="0"/>
              <a:cs typeface="Times New Roman" panose="02020603050405020304" pitchFamily="18" charset="0"/>
            </a:endParaRPr>
          </a:p>
        </p:txBody>
      </p:sp>
      <p:sp>
        <p:nvSpPr>
          <p:cNvPr id="5" name="Rectangle 4"/>
          <p:cNvSpPr/>
          <p:nvPr/>
        </p:nvSpPr>
        <p:spPr>
          <a:xfrm>
            <a:off x="1619672" y="6021288"/>
            <a:ext cx="1752403" cy="307777"/>
          </a:xfrm>
          <a:prstGeom prst="rect">
            <a:avLst/>
          </a:prstGeom>
        </p:spPr>
        <p:txBody>
          <a:bodyPr wrap="none">
            <a:spAutoFit/>
          </a:bodyPr>
          <a:lstStyle/>
          <a:p>
            <a:r>
              <a:rPr lang="en-US" sz="1400" dirty="0" smtClean="0"/>
              <a:t>Source:  WITS Online</a:t>
            </a:r>
            <a:endParaRPr lang="en-IN" sz="1400" dirty="0"/>
          </a:p>
        </p:txBody>
      </p:sp>
      <p:sp>
        <p:nvSpPr>
          <p:cNvPr id="8" name="Slide Number Placeholder 7"/>
          <p:cNvSpPr>
            <a:spLocks noGrp="1"/>
          </p:cNvSpPr>
          <p:nvPr>
            <p:ph type="sldNum" sz="quarter" idx="12"/>
          </p:nvPr>
        </p:nvSpPr>
        <p:spPr/>
        <p:txBody>
          <a:bodyPr/>
          <a:lstStyle/>
          <a:p>
            <a:fld id="{7569D82A-A673-45F2-9ED4-E58C6EA15B1B}" type="slidenum">
              <a:rPr lang="en-IN" smtClean="0"/>
              <a:pPr/>
              <a:t>5</a:t>
            </a:fld>
            <a:endParaRPr lang="en-IN"/>
          </a:p>
        </p:txBody>
      </p:sp>
    </p:spTree>
    <p:extLst>
      <p:ext uri="{BB962C8B-B14F-4D97-AF65-F5344CB8AC3E}">
        <p14:creationId xmlns:p14="http://schemas.microsoft.com/office/powerpoint/2010/main" val="21399818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2560" y="332656"/>
            <a:ext cx="7406640" cy="1499426"/>
          </a:xfrm>
        </p:spPr>
        <p:txBody>
          <a:bodyPr>
            <a:normAutofit/>
          </a:bodyPr>
          <a:lstStyle/>
          <a:p>
            <a:r>
              <a:rPr lang="en-US" dirty="0" smtClean="0">
                <a:solidFill>
                  <a:srgbClr val="990000"/>
                </a:solidFill>
              </a:rPr>
              <a:t>BRICS’s Trade of HTP with the World  (Average)</a:t>
            </a:r>
            <a:endParaRPr lang="en-IN" dirty="0">
              <a:solidFill>
                <a:srgbClr val="990000"/>
              </a:solidFill>
            </a:endParaRPr>
          </a:p>
        </p:txBody>
      </p:sp>
      <p:graphicFrame>
        <p:nvGraphicFramePr>
          <p:cNvPr id="7" name="Table 6"/>
          <p:cNvGraphicFramePr>
            <a:graphicFrameLocks noGrp="1"/>
          </p:cNvGraphicFramePr>
          <p:nvPr/>
        </p:nvGraphicFramePr>
        <p:xfrm>
          <a:off x="1619674" y="2276873"/>
          <a:ext cx="6930768" cy="3038647"/>
        </p:xfrm>
        <a:graphic>
          <a:graphicData uri="http://schemas.openxmlformats.org/drawingml/2006/table">
            <a:tbl>
              <a:tblPr firstRow="1" bandRow="1">
                <a:tableStyleId>{3C2FFA5D-87B4-456A-9821-1D502468CF0F}</a:tableStyleId>
              </a:tblPr>
              <a:tblGrid>
                <a:gridCol w="1155128"/>
                <a:gridCol w="1155128"/>
                <a:gridCol w="1155128"/>
                <a:gridCol w="1155128"/>
                <a:gridCol w="1155128"/>
                <a:gridCol w="1155128"/>
              </a:tblGrid>
              <a:tr h="1584175">
                <a:tc>
                  <a:txBody>
                    <a:bodyPr/>
                    <a:lstStyle/>
                    <a:p>
                      <a:pPr algn="ctr"/>
                      <a:r>
                        <a:rPr lang="en-US" sz="1600" dirty="0" smtClean="0"/>
                        <a:t>Year</a:t>
                      </a:r>
                      <a:endParaRPr lang="en-IN"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rtl="0" eaLnBrk="1" latinLnBrk="0" hangingPunct="1">
                        <a:lnSpc>
                          <a:spcPct val="115000"/>
                        </a:lnSpc>
                        <a:spcAft>
                          <a:spcPts val="0"/>
                        </a:spcAft>
                      </a:pPr>
                      <a:r>
                        <a:rPr kumimoji="0" lang="en-IN" sz="1600" kern="1200" dirty="0" smtClean="0"/>
                        <a:t>Exports (US$ billions)</a:t>
                      </a:r>
                      <a:endParaRPr kumimoji="0" lang="en-IN" sz="1600" b="1" kern="1200" dirty="0" smtClean="0">
                        <a:solidFill>
                          <a:schemeClr val="lt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rtl="0" eaLnBrk="1" latinLnBrk="0" hangingPunct="1">
                        <a:lnSpc>
                          <a:spcPct val="115000"/>
                        </a:lnSpc>
                        <a:spcAft>
                          <a:spcPts val="0"/>
                        </a:spcAft>
                      </a:pPr>
                      <a:r>
                        <a:rPr kumimoji="0" lang="en-IN" sz="1600" kern="1200" dirty="0" smtClean="0"/>
                        <a:t>Growth (%)</a:t>
                      </a:r>
                      <a:endParaRPr kumimoji="0" lang="en-IN" sz="1600" b="1" kern="1200" dirty="0" smtClean="0">
                        <a:solidFill>
                          <a:schemeClr val="lt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rtl="0" eaLnBrk="1" latinLnBrk="0" hangingPunct="1">
                        <a:lnSpc>
                          <a:spcPct val="115000"/>
                        </a:lnSpc>
                        <a:spcAft>
                          <a:spcPts val="0"/>
                        </a:spcAft>
                      </a:pPr>
                      <a:r>
                        <a:rPr kumimoji="0" lang="en-IN" sz="1600" kern="1200" dirty="0" smtClean="0"/>
                        <a:t>Imports (US$ billions)</a:t>
                      </a:r>
                      <a:endParaRPr kumimoji="0" lang="en-IN" sz="1600" b="1" kern="1200" dirty="0" smtClean="0">
                        <a:solidFill>
                          <a:schemeClr val="lt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rtl="0" eaLnBrk="1" latinLnBrk="0" hangingPunct="1">
                        <a:lnSpc>
                          <a:spcPct val="115000"/>
                        </a:lnSpc>
                        <a:spcAft>
                          <a:spcPts val="0"/>
                        </a:spcAft>
                      </a:pPr>
                      <a:r>
                        <a:rPr kumimoji="0" lang="en-IN" sz="1600" kern="1200" dirty="0" smtClean="0"/>
                        <a:t>Growth</a:t>
                      </a:r>
                      <a:endParaRPr kumimoji="0" lang="en-IN" sz="1600" b="1" kern="1200" dirty="0" smtClean="0">
                        <a:solidFill>
                          <a:schemeClr val="lt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kumimoji="0" lang="en-IN" sz="1600" kern="1200" dirty="0" smtClean="0"/>
                        <a:t>Trade Balance (US$ billions)</a:t>
                      </a:r>
                      <a:endParaRPr kumimoji="0" lang="en-IN" sz="1600" b="1" kern="1200" dirty="0" smtClean="0">
                        <a:solidFill>
                          <a:schemeClr val="lt1"/>
                        </a:solidFill>
                        <a:latin typeface="+mn-lt"/>
                        <a:ea typeface="+mn-ea"/>
                        <a:cs typeface="+mn-cs"/>
                      </a:endParaRPr>
                    </a:p>
                    <a:p>
                      <a:pPr marL="0" algn="ctr" rtl="0" eaLnBrk="1" latinLnBrk="0" hangingPunct="1">
                        <a:lnSpc>
                          <a:spcPct val="115000"/>
                        </a:lnSpc>
                        <a:spcAft>
                          <a:spcPts val="0"/>
                        </a:spcAft>
                      </a:pPr>
                      <a:endParaRPr kumimoji="0" lang="en-IN" sz="1600" b="1" kern="1200" dirty="0" smtClean="0">
                        <a:solidFill>
                          <a:schemeClr val="lt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7236">
                <a:tc>
                  <a:txBody>
                    <a:bodyPr/>
                    <a:lstStyle/>
                    <a:p>
                      <a:r>
                        <a:rPr lang="en-US" sz="1600" dirty="0" smtClean="0"/>
                        <a:t>2005-09</a:t>
                      </a:r>
                      <a:endParaRPr lang="en-IN"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0" eaLnBrk="1" latinLnBrk="0" hangingPunct="1">
                        <a:lnSpc>
                          <a:spcPct val="115000"/>
                        </a:lnSpc>
                        <a:spcAft>
                          <a:spcPts val="0"/>
                        </a:spcAft>
                      </a:pPr>
                      <a:r>
                        <a:rPr kumimoji="0" lang="en-IN" sz="1600" kern="1200" dirty="0" smtClean="0"/>
                        <a:t>396.95</a:t>
                      </a:r>
                      <a:endParaRPr kumimoji="0" lang="en-IN" sz="1600"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0" eaLnBrk="1" latinLnBrk="0" hangingPunct="1">
                        <a:lnSpc>
                          <a:spcPct val="115000"/>
                        </a:lnSpc>
                        <a:spcAft>
                          <a:spcPts val="0"/>
                        </a:spcAft>
                      </a:pPr>
                      <a:r>
                        <a:rPr kumimoji="0" lang="en-IN" sz="1600" kern="1200" dirty="0" smtClean="0"/>
                        <a:t>11.15</a:t>
                      </a:r>
                      <a:endParaRPr kumimoji="0" lang="en-IN" sz="1600"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0" eaLnBrk="1" latinLnBrk="0" hangingPunct="1">
                        <a:lnSpc>
                          <a:spcPct val="115000"/>
                        </a:lnSpc>
                        <a:spcAft>
                          <a:spcPts val="0"/>
                        </a:spcAft>
                      </a:pPr>
                      <a:r>
                        <a:rPr kumimoji="0" lang="en-IN" sz="1600" kern="1200" dirty="0" smtClean="0"/>
                        <a:t>382.77</a:t>
                      </a:r>
                      <a:endParaRPr kumimoji="0" lang="en-IN" sz="1600"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0" eaLnBrk="1" latinLnBrk="0" hangingPunct="1">
                        <a:lnSpc>
                          <a:spcPct val="115000"/>
                        </a:lnSpc>
                        <a:spcAft>
                          <a:spcPts val="0"/>
                        </a:spcAft>
                      </a:pPr>
                      <a:r>
                        <a:rPr kumimoji="0" lang="en-IN" sz="1600" kern="1200" dirty="0" smtClean="0"/>
                        <a:t>7.91</a:t>
                      </a:r>
                      <a:endParaRPr kumimoji="0" lang="en-IN" sz="1600"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0" eaLnBrk="1" latinLnBrk="0" hangingPunct="1">
                        <a:lnSpc>
                          <a:spcPct val="115000"/>
                        </a:lnSpc>
                        <a:spcAft>
                          <a:spcPts val="0"/>
                        </a:spcAft>
                      </a:pPr>
                      <a:r>
                        <a:rPr kumimoji="0" lang="en-IN" sz="1600" kern="1200" dirty="0" smtClean="0"/>
                        <a:t>14.18</a:t>
                      </a:r>
                      <a:endParaRPr kumimoji="0" lang="en-IN" sz="1600"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7236">
                <a:tc>
                  <a:txBody>
                    <a:bodyPr/>
                    <a:lstStyle/>
                    <a:p>
                      <a:r>
                        <a:rPr lang="en-US" sz="1600" dirty="0" smtClean="0"/>
                        <a:t>2010-14</a:t>
                      </a:r>
                      <a:endParaRPr lang="en-IN"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0" eaLnBrk="1" latinLnBrk="0" hangingPunct="1">
                        <a:lnSpc>
                          <a:spcPct val="115000"/>
                        </a:lnSpc>
                        <a:spcAft>
                          <a:spcPts val="0"/>
                        </a:spcAft>
                      </a:pPr>
                      <a:r>
                        <a:rPr kumimoji="0" lang="en-IN" sz="1600" kern="1200" dirty="0" smtClean="0"/>
                        <a:t>698.20</a:t>
                      </a:r>
                      <a:endParaRPr kumimoji="0" lang="en-IN" sz="1600"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0" eaLnBrk="1" latinLnBrk="0" hangingPunct="1">
                        <a:lnSpc>
                          <a:spcPct val="115000"/>
                        </a:lnSpc>
                        <a:spcAft>
                          <a:spcPts val="0"/>
                        </a:spcAft>
                      </a:pPr>
                      <a:r>
                        <a:rPr kumimoji="0" lang="en-IN" sz="1600" kern="1200" dirty="0" smtClean="0"/>
                        <a:t>12.33</a:t>
                      </a:r>
                      <a:endParaRPr kumimoji="0" lang="en-IN" sz="1600"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0" eaLnBrk="1" latinLnBrk="0" hangingPunct="1">
                        <a:lnSpc>
                          <a:spcPct val="115000"/>
                        </a:lnSpc>
                        <a:spcAft>
                          <a:spcPts val="0"/>
                        </a:spcAft>
                      </a:pPr>
                      <a:r>
                        <a:rPr kumimoji="0" lang="en-IN" sz="1600" kern="1200" dirty="0" smtClean="0"/>
                        <a:t>611.83</a:t>
                      </a:r>
                      <a:endParaRPr kumimoji="0" lang="en-IN" sz="1600"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0" eaLnBrk="1" latinLnBrk="0" hangingPunct="1">
                        <a:lnSpc>
                          <a:spcPct val="115000"/>
                        </a:lnSpc>
                        <a:spcAft>
                          <a:spcPts val="0"/>
                        </a:spcAft>
                      </a:pPr>
                      <a:r>
                        <a:rPr kumimoji="0" lang="en-IN" sz="1600" kern="1200" dirty="0" smtClean="0"/>
                        <a:t>10.05</a:t>
                      </a:r>
                      <a:endParaRPr kumimoji="0" lang="en-IN" sz="1600"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r" rtl="0" eaLnBrk="1" latinLnBrk="0" hangingPunct="1">
                        <a:lnSpc>
                          <a:spcPct val="115000"/>
                        </a:lnSpc>
                        <a:spcAft>
                          <a:spcPts val="0"/>
                        </a:spcAft>
                      </a:pPr>
                      <a:r>
                        <a:rPr kumimoji="0" lang="en-IN" sz="1600" kern="1200" dirty="0" smtClean="0"/>
                        <a:t>86.38</a:t>
                      </a:r>
                      <a:endParaRPr kumimoji="0" lang="en-IN" sz="1600" kern="1200" dirty="0" smtClean="0">
                        <a:solidFill>
                          <a:schemeClr val="dk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Rectangle 3"/>
          <p:cNvSpPr/>
          <p:nvPr/>
        </p:nvSpPr>
        <p:spPr>
          <a:xfrm>
            <a:off x="1691680" y="5517232"/>
            <a:ext cx="2199641" cy="369332"/>
          </a:xfrm>
          <a:prstGeom prst="rect">
            <a:avLst/>
          </a:prstGeom>
        </p:spPr>
        <p:txBody>
          <a:bodyPr wrap="none">
            <a:spAutoFit/>
          </a:bodyPr>
          <a:lstStyle/>
          <a:p>
            <a:r>
              <a:rPr lang="en-US" dirty="0" smtClean="0">
                <a:solidFill>
                  <a:srgbClr val="990000"/>
                </a:solidFill>
              </a:rPr>
              <a:t>Source:  WITS Online</a:t>
            </a:r>
            <a:endParaRPr lang="en-IN" dirty="0">
              <a:solidFill>
                <a:srgbClr val="990000"/>
              </a:solidFill>
            </a:endParaRPr>
          </a:p>
        </p:txBody>
      </p:sp>
      <p:sp>
        <p:nvSpPr>
          <p:cNvPr id="5" name="Slide Number Placeholder 4"/>
          <p:cNvSpPr>
            <a:spLocks noGrp="1"/>
          </p:cNvSpPr>
          <p:nvPr>
            <p:ph type="sldNum" sz="quarter" idx="12"/>
          </p:nvPr>
        </p:nvSpPr>
        <p:spPr/>
        <p:txBody>
          <a:bodyPr/>
          <a:lstStyle/>
          <a:p>
            <a:fld id="{7569D82A-A673-45F2-9ED4-E58C6EA15B1B}" type="slidenum">
              <a:rPr lang="en-IN" smtClean="0"/>
              <a:pPr/>
              <a:t>6</a:t>
            </a:fld>
            <a:endParaRPr lang="en-IN"/>
          </a:p>
        </p:txBody>
      </p:sp>
    </p:spTree>
    <p:extLst>
      <p:ext uri="{BB962C8B-B14F-4D97-AF65-F5344CB8AC3E}">
        <p14:creationId xmlns:p14="http://schemas.microsoft.com/office/powerpoint/2010/main" val="26058106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2400" b="1" dirty="0">
                <a:solidFill>
                  <a:srgbClr val="990000"/>
                </a:solidFill>
                <a:latin typeface="Times New Roman" panose="02020603050405020304" pitchFamily="18" charset="0"/>
                <a:cs typeface="Times New Roman" panose="02020603050405020304" pitchFamily="18" charset="0"/>
              </a:rPr>
              <a:t>Exports </a:t>
            </a:r>
            <a:r>
              <a:rPr lang="en-US" sz="2400" b="1" dirty="0" smtClean="0">
                <a:solidFill>
                  <a:srgbClr val="990000"/>
                </a:solidFill>
                <a:latin typeface="Times New Roman" panose="02020603050405020304" pitchFamily="18" charset="0"/>
                <a:cs typeface="Times New Roman" panose="02020603050405020304" pitchFamily="18" charset="0"/>
              </a:rPr>
              <a:t>and </a:t>
            </a:r>
            <a:r>
              <a:rPr lang="en-US" sz="2400" b="1" dirty="0">
                <a:solidFill>
                  <a:srgbClr val="990000"/>
                </a:solidFill>
                <a:latin typeface="Times New Roman" panose="02020603050405020304" pitchFamily="18" charset="0"/>
                <a:cs typeface="Times New Roman" panose="02020603050405020304" pitchFamily="18" charset="0"/>
              </a:rPr>
              <a:t>Imports of </a:t>
            </a:r>
            <a:r>
              <a:rPr lang="en-US" sz="2400" b="1" dirty="0" smtClean="0">
                <a:solidFill>
                  <a:srgbClr val="990000"/>
                </a:solidFill>
                <a:latin typeface="Times New Roman" panose="02020603050405020304" pitchFamily="18" charset="0"/>
                <a:cs typeface="Times New Roman" panose="02020603050405020304" pitchFamily="18" charset="0"/>
              </a:rPr>
              <a:t>BICS </a:t>
            </a:r>
            <a:r>
              <a:rPr lang="en-US" sz="2400" b="1" dirty="0">
                <a:solidFill>
                  <a:srgbClr val="990000"/>
                </a:solidFill>
                <a:latin typeface="Times New Roman" panose="02020603050405020304" pitchFamily="18" charset="0"/>
                <a:cs typeface="Times New Roman" panose="02020603050405020304" pitchFamily="18" charset="0"/>
              </a:rPr>
              <a:t>Countries for </a:t>
            </a:r>
            <a:r>
              <a:rPr lang="en-US" sz="2400" b="1" dirty="0" smtClean="0">
                <a:solidFill>
                  <a:srgbClr val="990000"/>
                </a:solidFill>
                <a:latin typeface="Times New Roman" panose="02020603050405020304" pitchFamily="18" charset="0"/>
                <a:cs typeface="Times New Roman" panose="02020603050405020304" pitchFamily="18" charset="0"/>
              </a:rPr>
              <a:t/>
            </a:r>
            <a:br>
              <a:rPr lang="en-US" sz="2400" b="1" dirty="0" smtClean="0">
                <a:solidFill>
                  <a:srgbClr val="990000"/>
                </a:solidFill>
                <a:latin typeface="Times New Roman" panose="02020603050405020304" pitchFamily="18" charset="0"/>
                <a:cs typeface="Times New Roman" panose="02020603050405020304" pitchFamily="18" charset="0"/>
              </a:rPr>
            </a:br>
            <a:r>
              <a:rPr lang="en-US" sz="2400" b="1" dirty="0" smtClean="0">
                <a:solidFill>
                  <a:srgbClr val="990000"/>
                </a:solidFill>
                <a:latin typeface="Times New Roman" panose="02020603050405020304" pitchFamily="18" charset="0"/>
                <a:cs typeface="Times New Roman" panose="02020603050405020304" pitchFamily="18" charset="0"/>
              </a:rPr>
              <a:t>HTP </a:t>
            </a:r>
            <a:r>
              <a:rPr lang="en-US" sz="2400" b="1" dirty="0">
                <a:solidFill>
                  <a:srgbClr val="990000"/>
                </a:solidFill>
                <a:latin typeface="Times New Roman" panose="02020603050405020304" pitchFamily="18" charset="0"/>
                <a:cs typeface="Times New Roman" panose="02020603050405020304" pitchFamily="18" charset="0"/>
              </a:rPr>
              <a:t>with the World</a:t>
            </a:r>
            <a:endParaRPr lang="en-IN" sz="2400" b="1" dirty="0">
              <a:solidFill>
                <a:srgbClr val="99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295400"/>
            <a:ext cx="8229600" cy="5029200"/>
          </a:xfrm>
        </p:spPr>
        <p:txBody>
          <a:bodyPr>
            <a:normAutofit fontScale="55000" lnSpcReduction="20000"/>
          </a:bodyPr>
          <a:lstStyle/>
          <a:p>
            <a:pPr lvl="0"/>
            <a:r>
              <a:rPr lang="en-IN" b="1" dirty="0" smtClean="0">
                <a:solidFill>
                  <a:srgbClr val="990000"/>
                </a:solidFill>
                <a:latin typeface="Times New Roman" panose="02020603050405020304" pitchFamily="18" charset="0"/>
                <a:cs typeface="Times New Roman" panose="02020603050405020304" pitchFamily="18" charset="0"/>
              </a:rPr>
              <a:t>China:</a:t>
            </a:r>
            <a:r>
              <a:rPr lang="en-IN" dirty="0" smtClean="0">
                <a:solidFill>
                  <a:srgbClr val="990000"/>
                </a:solidFill>
                <a:latin typeface="Times New Roman" panose="02020603050405020304" pitchFamily="18" charset="0"/>
                <a:cs typeface="Times New Roman" panose="02020603050405020304" pitchFamily="18" charset="0"/>
              </a:rPr>
              <a:t> Share </a:t>
            </a:r>
            <a:r>
              <a:rPr lang="en-IN" dirty="0">
                <a:solidFill>
                  <a:srgbClr val="990000"/>
                </a:solidFill>
                <a:latin typeface="Times New Roman" panose="02020603050405020304" pitchFamily="18" charset="0"/>
                <a:cs typeface="Times New Roman" panose="02020603050405020304" pitchFamily="18" charset="0"/>
              </a:rPr>
              <a:t>in World exports of HTPs </a:t>
            </a:r>
            <a:r>
              <a:rPr lang="en-IN" dirty="0" smtClean="0">
                <a:solidFill>
                  <a:srgbClr val="990000"/>
                </a:solidFill>
                <a:latin typeface="Times New Roman" panose="02020603050405020304" pitchFamily="18" charset="0"/>
                <a:cs typeface="Times New Roman" panose="02020603050405020304" pitchFamily="18" charset="0"/>
              </a:rPr>
              <a:t>11.67 per cent (2005) 35.12% (2014). </a:t>
            </a:r>
          </a:p>
          <a:p>
            <a:pPr lvl="0"/>
            <a:endParaRPr lang="en-IN" dirty="0">
              <a:solidFill>
                <a:srgbClr val="990000"/>
              </a:solidFill>
              <a:latin typeface="Times New Roman" panose="02020603050405020304" pitchFamily="18" charset="0"/>
              <a:cs typeface="Times New Roman" panose="02020603050405020304" pitchFamily="18" charset="0"/>
            </a:endParaRPr>
          </a:p>
          <a:p>
            <a:pPr lvl="0"/>
            <a:r>
              <a:rPr lang="en-IN" b="1" dirty="0" smtClean="0">
                <a:solidFill>
                  <a:srgbClr val="990000"/>
                </a:solidFill>
                <a:latin typeface="Times New Roman" panose="02020603050405020304" pitchFamily="18" charset="0"/>
                <a:cs typeface="Times New Roman" panose="02020603050405020304" pitchFamily="18" charset="0"/>
              </a:rPr>
              <a:t>India:</a:t>
            </a:r>
            <a:r>
              <a:rPr lang="en-IN" dirty="0" smtClean="0">
                <a:solidFill>
                  <a:srgbClr val="990000"/>
                </a:solidFill>
                <a:latin typeface="Times New Roman" panose="02020603050405020304" pitchFamily="18" charset="0"/>
                <a:cs typeface="Times New Roman" panose="02020603050405020304" pitchFamily="18" charset="0"/>
              </a:rPr>
              <a:t> Exports US</a:t>
            </a:r>
            <a:r>
              <a:rPr lang="en-IN" dirty="0">
                <a:solidFill>
                  <a:srgbClr val="990000"/>
                </a:solidFill>
                <a:latin typeface="Times New Roman" panose="02020603050405020304" pitchFamily="18" charset="0"/>
                <a:cs typeface="Times New Roman" panose="02020603050405020304" pitchFamily="18" charset="0"/>
              </a:rPr>
              <a:t>$ 3.06 billion in 2005 to US$ 16.83 billion in 2014. </a:t>
            </a:r>
          </a:p>
          <a:p>
            <a:pPr lvl="0"/>
            <a:endParaRPr lang="en-IN" dirty="0" smtClean="0">
              <a:solidFill>
                <a:srgbClr val="990000"/>
              </a:solidFill>
              <a:latin typeface="Times New Roman" panose="02020603050405020304" pitchFamily="18" charset="0"/>
              <a:cs typeface="Times New Roman" panose="02020603050405020304" pitchFamily="18" charset="0"/>
            </a:endParaRPr>
          </a:p>
          <a:p>
            <a:pPr lvl="0"/>
            <a:r>
              <a:rPr lang="en-IN" b="1" dirty="0" smtClean="0">
                <a:solidFill>
                  <a:srgbClr val="990000"/>
                </a:solidFill>
                <a:latin typeface="Times New Roman" panose="02020603050405020304" pitchFamily="18" charset="0"/>
                <a:cs typeface="Times New Roman" panose="02020603050405020304" pitchFamily="18" charset="0"/>
              </a:rPr>
              <a:t>Brazil </a:t>
            </a:r>
            <a:r>
              <a:rPr lang="en-IN" dirty="0">
                <a:solidFill>
                  <a:srgbClr val="990000"/>
                </a:solidFill>
                <a:latin typeface="Times New Roman" panose="02020603050405020304" pitchFamily="18" charset="0"/>
                <a:cs typeface="Times New Roman" panose="02020603050405020304" pitchFamily="18" charset="0"/>
              </a:rPr>
              <a:t>and </a:t>
            </a:r>
            <a:r>
              <a:rPr lang="en-IN" b="1" dirty="0">
                <a:solidFill>
                  <a:srgbClr val="990000"/>
                </a:solidFill>
                <a:latin typeface="Times New Roman" panose="02020603050405020304" pitchFamily="18" charset="0"/>
                <a:cs typeface="Times New Roman" panose="02020603050405020304" pitchFamily="18" charset="0"/>
              </a:rPr>
              <a:t>South Africa </a:t>
            </a:r>
            <a:r>
              <a:rPr lang="en-IN" dirty="0">
                <a:solidFill>
                  <a:srgbClr val="990000"/>
                </a:solidFill>
                <a:latin typeface="Times New Roman" panose="02020603050405020304" pitchFamily="18" charset="0"/>
                <a:cs typeface="Times New Roman" panose="02020603050405020304" pitchFamily="18" charset="0"/>
              </a:rPr>
              <a:t>are emerging in HTP exports and South Africa’s share has been growing faster than that of Brazil</a:t>
            </a:r>
            <a:r>
              <a:rPr lang="en-IN" dirty="0" smtClean="0">
                <a:solidFill>
                  <a:srgbClr val="990000"/>
                </a:solidFill>
                <a:latin typeface="Times New Roman" panose="02020603050405020304" pitchFamily="18" charset="0"/>
                <a:cs typeface="Times New Roman" panose="02020603050405020304" pitchFamily="18" charset="0"/>
              </a:rPr>
              <a:t>.</a:t>
            </a:r>
          </a:p>
          <a:p>
            <a:pPr marL="0" lvl="0" indent="0">
              <a:buNone/>
            </a:pPr>
            <a:endParaRPr lang="en-IN" dirty="0">
              <a:solidFill>
                <a:srgbClr val="990000"/>
              </a:solidFill>
              <a:latin typeface="Times New Roman" panose="02020603050405020304" pitchFamily="18" charset="0"/>
              <a:cs typeface="Times New Roman" panose="02020603050405020304" pitchFamily="18" charset="0"/>
            </a:endParaRPr>
          </a:p>
          <a:p>
            <a:pPr lvl="0"/>
            <a:r>
              <a:rPr lang="en-IN" dirty="0">
                <a:solidFill>
                  <a:srgbClr val="990000"/>
                </a:solidFill>
                <a:latin typeface="Times New Roman" panose="02020603050405020304" pitchFamily="18" charset="0"/>
                <a:cs typeface="Times New Roman" panose="02020603050405020304" pitchFamily="18" charset="0"/>
              </a:rPr>
              <a:t>In world’s imports of high technology product China was the leading partner among BICS and attracted more than one fifth of the world’s imports of high technology products in 2014; India’s share was 1.81 %, Brazil’s 1.61 % and South Africa’s 0.60 % - significantly improving from 2005 levels</a:t>
            </a:r>
            <a:r>
              <a:rPr lang="en-IN" dirty="0" smtClean="0">
                <a:solidFill>
                  <a:srgbClr val="990000"/>
                </a:solidFill>
                <a:latin typeface="Times New Roman" panose="02020603050405020304" pitchFamily="18" charset="0"/>
                <a:cs typeface="Times New Roman" panose="02020603050405020304" pitchFamily="18" charset="0"/>
              </a:rPr>
              <a:t>.</a:t>
            </a:r>
          </a:p>
          <a:p>
            <a:pPr marL="0" lvl="0" indent="0">
              <a:buNone/>
            </a:pPr>
            <a:endParaRPr lang="en-IN" dirty="0">
              <a:solidFill>
                <a:srgbClr val="990000"/>
              </a:solidFill>
              <a:latin typeface="Times New Roman" panose="02020603050405020304" pitchFamily="18" charset="0"/>
              <a:cs typeface="Times New Roman" panose="02020603050405020304" pitchFamily="18" charset="0"/>
            </a:endParaRPr>
          </a:p>
          <a:p>
            <a:pPr lvl="0"/>
            <a:r>
              <a:rPr lang="en-IN" dirty="0">
                <a:solidFill>
                  <a:srgbClr val="990000"/>
                </a:solidFill>
                <a:latin typeface="Times New Roman" panose="02020603050405020304" pitchFamily="18" charset="0"/>
                <a:cs typeface="Times New Roman" panose="02020603050405020304" pitchFamily="18" charset="0"/>
              </a:rPr>
              <a:t>China is the only country which recorded positive trade balance all through in the ten year period: 2005-2014</a:t>
            </a:r>
            <a:r>
              <a:rPr lang="en-IN" dirty="0" smtClean="0">
                <a:solidFill>
                  <a:srgbClr val="990000"/>
                </a:solidFill>
                <a:latin typeface="Times New Roman" panose="02020603050405020304" pitchFamily="18" charset="0"/>
                <a:cs typeface="Times New Roman" panose="02020603050405020304" pitchFamily="18" charset="0"/>
              </a:rPr>
              <a:t>.</a:t>
            </a:r>
          </a:p>
          <a:p>
            <a:pPr lvl="0"/>
            <a:endParaRPr lang="en-IN" dirty="0">
              <a:solidFill>
                <a:srgbClr val="990000"/>
              </a:solidFill>
              <a:latin typeface="Times New Roman" panose="02020603050405020304" pitchFamily="18" charset="0"/>
              <a:cs typeface="Times New Roman" panose="02020603050405020304" pitchFamily="18" charset="0"/>
            </a:endParaRPr>
          </a:p>
          <a:p>
            <a:pPr lvl="0"/>
            <a:r>
              <a:rPr lang="en-IN" dirty="0" smtClean="0">
                <a:solidFill>
                  <a:srgbClr val="990000"/>
                </a:solidFill>
                <a:latin typeface="Times New Roman" panose="02020603050405020304" pitchFamily="18" charset="0"/>
                <a:cs typeface="Times New Roman" panose="02020603050405020304" pitchFamily="18" charset="0"/>
              </a:rPr>
              <a:t>In </a:t>
            </a:r>
            <a:r>
              <a:rPr lang="en-IN" dirty="0">
                <a:solidFill>
                  <a:srgbClr val="990000"/>
                </a:solidFill>
                <a:latin typeface="Times New Roman" panose="02020603050405020304" pitchFamily="18" charset="0"/>
                <a:cs typeface="Times New Roman" panose="02020603050405020304" pitchFamily="18" charset="0"/>
              </a:rPr>
              <a:t>our study we exclude Russia, since it is a high income economy within BRICS. Russia became a member of the WTO only recently (in 2012).</a:t>
            </a:r>
          </a:p>
          <a:p>
            <a:pPr lvl="0"/>
            <a:endParaRPr lang="en-IN" dirty="0">
              <a:solidFill>
                <a:srgbClr val="990000"/>
              </a:solidFill>
              <a:latin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13102960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2560" y="359898"/>
            <a:ext cx="7406640" cy="1124886"/>
          </a:xfrm>
        </p:spPr>
        <p:txBody>
          <a:bodyPr>
            <a:noAutofit/>
          </a:bodyPr>
          <a:lstStyle/>
          <a:p>
            <a:r>
              <a:rPr lang="en-IN" sz="2400" b="1" dirty="0" smtClean="0">
                <a:solidFill>
                  <a:srgbClr val="990000"/>
                </a:solidFill>
              </a:rPr>
              <a:t>Value and Share of BICS Countries’ Exports of HTP to the World Total Export of HTP (US $ Billion)</a:t>
            </a:r>
            <a:endParaRPr lang="en-IN" sz="2400" dirty="0">
              <a:solidFill>
                <a:srgbClr val="990000"/>
              </a:solidFill>
            </a:endParaRPr>
          </a:p>
        </p:txBody>
      </p:sp>
      <p:graphicFrame>
        <p:nvGraphicFramePr>
          <p:cNvPr id="5" name="Table 4"/>
          <p:cNvGraphicFramePr>
            <a:graphicFrameLocks noGrp="1"/>
          </p:cNvGraphicFramePr>
          <p:nvPr/>
        </p:nvGraphicFramePr>
        <p:xfrm>
          <a:off x="1547664" y="1916832"/>
          <a:ext cx="6984769" cy="3912428"/>
        </p:xfrm>
        <a:graphic>
          <a:graphicData uri="http://schemas.openxmlformats.org/drawingml/2006/table">
            <a:tbl>
              <a:tblPr>
                <a:tableStyleId>{69CF1AB2-1976-4502-BF36-3FF5EA218861}</a:tableStyleId>
              </a:tblPr>
              <a:tblGrid>
                <a:gridCol w="634979"/>
                <a:gridCol w="634979"/>
                <a:gridCol w="634979"/>
                <a:gridCol w="634979"/>
                <a:gridCol w="634979"/>
                <a:gridCol w="634979"/>
                <a:gridCol w="634979"/>
                <a:gridCol w="634979"/>
                <a:gridCol w="634979"/>
                <a:gridCol w="634979"/>
                <a:gridCol w="634979"/>
              </a:tblGrid>
              <a:tr h="288033">
                <a:tc rowSpan="2">
                  <a:txBody>
                    <a:bodyPr/>
                    <a:lstStyle/>
                    <a:p>
                      <a:pPr algn="ctr" fontAlgn="b"/>
                      <a:r>
                        <a:rPr lang="en-IN" sz="1400" b="1" u="none" strike="noStrike" dirty="0"/>
                        <a:t>Years</a:t>
                      </a:r>
                      <a:endParaRPr lang="en-IN" sz="1400" b="1" i="0" u="none" strike="noStrike" dirty="0">
                        <a:solidFill>
                          <a:srgbClr val="000000"/>
                        </a:solidFill>
                        <a:latin typeface="Calibri"/>
                      </a:endParaRPr>
                    </a:p>
                  </a:txBody>
                  <a:tcPr marL="9525" marR="9525" marT="9525" marB="0" anchor="ctr">
                    <a:solidFill>
                      <a:schemeClr val="accent1">
                        <a:lumMod val="60000"/>
                        <a:lumOff val="40000"/>
                      </a:schemeClr>
                    </a:solidFill>
                  </a:tcPr>
                </a:tc>
                <a:tc gridSpan="2">
                  <a:txBody>
                    <a:bodyPr/>
                    <a:lstStyle/>
                    <a:p>
                      <a:pPr algn="ctr" fontAlgn="b"/>
                      <a:r>
                        <a:rPr lang="en-IN" sz="1400" b="1" u="none" strike="noStrike" dirty="0"/>
                        <a:t>Brazil</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hMerge="1">
                  <a:txBody>
                    <a:bodyPr/>
                    <a:lstStyle/>
                    <a:p>
                      <a:pPr algn="ctr" fontAlgn="b"/>
                      <a:endParaRPr lang="en-IN" sz="1400" b="0" i="0" u="none" strike="noStrike" dirty="0">
                        <a:solidFill>
                          <a:srgbClr val="000000"/>
                        </a:solidFill>
                        <a:latin typeface="Calibri"/>
                      </a:endParaRPr>
                    </a:p>
                  </a:txBody>
                  <a:tcPr marL="9525" marR="9525" marT="9525" marB="0" anchor="b">
                    <a:solidFill>
                      <a:schemeClr val="accent1">
                        <a:lumMod val="60000"/>
                        <a:lumOff val="40000"/>
                      </a:schemeClr>
                    </a:solidFill>
                  </a:tcPr>
                </a:tc>
                <a:tc gridSpan="2">
                  <a:txBody>
                    <a:bodyPr/>
                    <a:lstStyle/>
                    <a:p>
                      <a:pPr algn="ctr" fontAlgn="b"/>
                      <a:r>
                        <a:rPr lang="en-IN" sz="1400" b="1" u="none" strike="noStrike" dirty="0"/>
                        <a:t>China</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hMerge="1">
                  <a:txBody>
                    <a:bodyPr/>
                    <a:lstStyle/>
                    <a:p>
                      <a:pPr algn="ctr" fontAlgn="b"/>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gridSpan="2">
                  <a:txBody>
                    <a:bodyPr/>
                    <a:lstStyle/>
                    <a:p>
                      <a:pPr algn="ctr" fontAlgn="b"/>
                      <a:r>
                        <a:rPr lang="en-IN" sz="1400" b="1" u="none" strike="noStrike" dirty="0"/>
                        <a:t>India</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hMerge="1">
                  <a:txBody>
                    <a:bodyPr/>
                    <a:lstStyle/>
                    <a:p>
                      <a:pPr algn="ctr" fontAlgn="b"/>
                      <a:endParaRPr lang="en-IN" sz="1400" b="0" i="0" u="none" strike="noStrike" dirty="0">
                        <a:solidFill>
                          <a:srgbClr val="000000"/>
                        </a:solidFill>
                        <a:latin typeface="Calibri"/>
                      </a:endParaRPr>
                    </a:p>
                  </a:txBody>
                  <a:tcPr marL="9525" marR="9525" marT="9525" marB="0" anchor="b">
                    <a:solidFill>
                      <a:schemeClr val="accent1">
                        <a:lumMod val="60000"/>
                        <a:lumOff val="40000"/>
                      </a:schemeClr>
                    </a:solidFill>
                  </a:tcPr>
                </a:tc>
                <a:tc gridSpan="2">
                  <a:txBody>
                    <a:bodyPr/>
                    <a:lstStyle/>
                    <a:p>
                      <a:pPr algn="ctr" fontAlgn="b"/>
                      <a:r>
                        <a:rPr lang="en-IN" sz="1400" b="1" u="none" strike="noStrike" dirty="0"/>
                        <a:t>South Africa</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hMerge="1">
                  <a:txBody>
                    <a:bodyPr/>
                    <a:lstStyle/>
                    <a:p>
                      <a:pPr algn="ctr" fontAlgn="b"/>
                      <a:endParaRPr lang="en-IN" sz="1400" b="0" i="0" u="none" strike="noStrike" dirty="0">
                        <a:solidFill>
                          <a:srgbClr val="000000"/>
                        </a:solidFill>
                        <a:latin typeface="Calibri"/>
                      </a:endParaRPr>
                    </a:p>
                  </a:txBody>
                  <a:tcPr marL="9525" marR="9525" marT="9525" marB="0" anchor="b">
                    <a:solidFill>
                      <a:schemeClr val="accent1">
                        <a:lumMod val="60000"/>
                        <a:lumOff val="40000"/>
                      </a:schemeClr>
                    </a:solidFill>
                  </a:tcPr>
                </a:tc>
                <a:tc gridSpan="2">
                  <a:txBody>
                    <a:bodyPr/>
                    <a:lstStyle/>
                    <a:p>
                      <a:pPr marL="0" algn="ctr" rtl="0" eaLnBrk="1" fontAlgn="b" latinLnBrk="0" hangingPunct="1"/>
                      <a:r>
                        <a:rPr kumimoji="0" lang="en-US" sz="1400" b="1" u="none" strike="noStrike" kern="1200" dirty="0" smtClean="0">
                          <a:solidFill>
                            <a:schemeClr val="dk1"/>
                          </a:solidFill>
                          <a:latin typeface="+mn-lt"/>
                          <a:ea typeface="+mn-ea"/>
                          <a:cs typeface="+mn-cs"/>
                        </a:rPr>
                        <a:t>US</a:t>
                      </a:r>
                      <a:endParaRPr kumimoji="0" lang="en-IN" sz="1400" b="1" u="none" strike="noStrike" kern="1200" dirty="0">
                        <a:solidFill>
                          <a:schemeClr val="dk1"/>
                        </a:solidFill>
                        <a:latin typeface="+mn-lt"/>
                        <a:ea typeface="+mn-ea"/>
                        <a:cs typeface="+mn-cs"/>
                      </a:endParaRPr>
                    </a:p>
                  </a:txBody>
                  <a:tcPr marL="9525" marR="9525" marT="9525" marB="0" anchor="b">
                    <a:solidFill>
                      <a:schemeClr val="bg1">
                        <a:lumMod val="75000"/>
                      </a:schemeClr>
                    </a:solidFill>
                  </a:tcPr>
                </a:tc>
                <a:tc hMerge="1">
                  <a:txBody>
                    <a:bodyPr/>
                    <a:lstStyle/>
                    <a:p>
                      <a:pPr algn="ctr" fontAlgn="b"/>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r>
              <a:tr h="453051">
                <a:tc vMerge="1">
                  <a:txBody>
                    <a:bodyPr/>
                    <a:lstStyle/>
                    <a:p>
                      <a:pPr algn="ctr" fontAlgn="b"/>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a:txBody>
                    <a:bodyPr/>
                    <a:lstStyle/>
                    <a:p>
                      <a:pPr algn="ctr" fontAlgn="b"/>
                      <a:r>
                        <a:rPr lang="en-US" sz="1400" b="1" i="0" u="none" strike="noStrike" dirty="0" smtClean="0">
                          <a:solidFill>
                            <a:srgbClr val="000000"/>
                          </a:solidFill>
                          <a:latin typeface="Calibri"/>
                        </a:rPr>
                        <a:t>Value</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kumimoji="0" lang="en-IN" sz="1400" b="1" i="0" u="none" strike="noStrike" kern="1200" dirty="0" smtClean="0">
                          <a:solidFill>
                            <a:srgbClr val="000000"/>
                          </a:solidFill>
                          <a:latin typeface="Calibri"/>
                          <a:ea typeface="+mn-ea"/>
                          <a:cs typeface="+mn-cs"/>
                        </a:rPr>
                        <a:t>Share</a:t>
                      </a:r>
                      <a:endParaRPr kumimoji="0" lang="en-IN" sz="1400" b="1" i="0" u="none" strike="noStrike" kern="1200" dirty="0">
                        <a:solidFill>
                          <a:srgbClr val="000000"/>
                        </a:solidFill>
                        <a:latin typeface="Calibri"/>
                        <a:ea typeface="+mn-ea"/>
                        <a:cs typeface="+mn-cs"/>
                      </a:endParaRPr>
                    </a:p>
                  </a:txBody>
                  <a:tcPr marL="9525" marR="9525" marT="9525" marB="0" anchor="b">
                    <a:solidFill>
                      <a:schemeClr val="accent1">
                        <a:lumMod val="60000"/>
                        <a:lumOff val="40000"/>
                      </a:schemeClr>
                    </a:solidFill>
                  </a:tcPr>
                </a:tc>
                <a:tc>
                  <a:txBody>
                    <a:bodyPr/>
                    <a:lstStyle/>
                    <a:p>
                      <a:pPr algn="ctr" fontAlgn="b"/>
                      <a:r>
                        <a:rPr lang="en-US" sz="1400" b="1" i="0" u="none" strike="noStrike" dirty="0" smtClean="0">
                          <a:solidFill>
                            <a:srgbClr val="000000"/>
                          </a:solidFill>
                          <a:latin typeface="Calibri"/>
                        </a:rPr>
                        <a:t>Value</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kumimoji="0" lang="en-IN" sz="1400" b="1" i="0" u="none" strike="noStrike" kern="1200" dirty="0" smtClean="0">
                          <a:solidFill>
                            <a:srgbClr val="000000"/>
                          </a:solidFill>
                          <a:latin typeface="Calibri"/>
                          <a:ea typeface="+mn-ea"/>
                          <a:cs typeface="+mn-cs"/>
                        </a:rPr>
                        <a:t>Share</a:t>
                      </a:r>
                      <a:endParaRPr kumimoji="0" lang="en-IN" sz="1400" b="1" i="0" u="none" strike="noStrike" kern="1200" dirty="0">
                        <a:solidFill>
                          <a:srgbClr val="000000"/>
                        </a:solidFill>
                        <a:latin typeface="Calibri"/>
                        <a:ea typeface="+mn-ea"/>
                        <a:cs typeface="+mn-cs"/>
                      </a:endParaRPr>
                    </a:p>
                  </a:txBody>
                  <a:tcPr marL="9525" marR="9525" marT="9525" marB="0" anchor="b">
                    <a:solidFill>
                      <a:schemeClr val="accent1">
                        <a:lumMod val="60000"/>
                        <a:lumOff val="40000"/>
                      </a:schemeClr>
                    </a:solidFill>
                  </a:tcPr>
                </a:tc>
                <a:tc>
                  <a:txBody>
                    <a:bodyPr/>
                    <a:lstStyle/>
                    <a:p>
                      <a:pPr algn="ctr" fontAlgn="b"/>
                      <a:r>
                        <a:rPr lang="en-US" sz="1400" b="1" i="0" u="none" strike="noStrike" dirty="0" smtClean="0">
                          <a:solidFill>
                            <a:srgbClr val="000000"/>
                          </a:solidFill>
                          <a:latin typeface="Calibri"/>
                        </a:rPr>
                        <a:t>Value</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kumimoji="0" lang="en-IN" sz="1400" b="1" i="0" u="none" strike="noStrike" kern="1200" dirty="0" smtClean="0">
                          <a:solidFill>
                            <a:srgbClr val="000000"/>
                          </a:solidFill>
                          <a:latin typeface="Calibri"/>
                          <a:ea typeface="+mn-ea"/>
                          <a:cs typeface="+mn-cs"/>
                        </a:rPr>
                        <a:t>Share</a:t>
                      </a:r>
                      <a:endParaRPr kumimoji="0" lang="en-IN" sz="1400" b="1" i="0" u="none" strike="noStrike" kern="1200" dirty="0">
                        <a:solidFill>
                          <a:srgbClr val="000000"/>
                        </a:solidFill>
                        <a:latin typeface="Calibri"/>
                        <a:ea typeface="+mn-ea"/>
                        <a:cs typeface="+mn-cs"/>
                      </a:endParaRPr>
                    </a:p>
                  </a:txBody>
                  <a:tcPr marL="9525" marR="9525" marT="9525" marB="0" anchor="b">
                    <a:solidFill>
                      <a:schemeClr val="accent1">
                        <a:lumMod val="60000"/>
                        <a:lumOff val="40000"/>
                      </a:schemeClr>
                    </a:solidFill>
                  </a:tcPr>
                </a:tc>
                <a:tc>
                  <a:txBody>
                    <a:bodyPr/>
                    <a:lstStyle/>
                    <a:p>
                      <a:pPr algn="ctr" fontAlgn="b"/>
                      <a:r>
                        <a:rPr lang="en-US" sz="1400" b="1" i="0" u="none" strike="noStrike" dirty="0" smtClean="0">
                          <a:solidFill>
                            <a:srgbClr val="000000"/>
                          </a:solidFill>
                          <a:latin typeface="Calibri"/>
                        </a:rPr>
                        <a:t>Value</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kumimoji="0" lang="en-IN" sz="1400" b="1" i="0" u="none" strike="noStrike" kern="1200" dirty="0" smtClean="0">
                          <a:solidFill>
                            <a:srgbClr val="000000"/>
                          </a:solidFill>
                          <a:latin typeface="Calibri"/>
                          <a:ea typeface="+mn-ea"/>
                          <a:cs typeface="+mn-cs"/>
                        </a:rPr>
                        <a:t>Share</a:t>
                      </a:r>
                      <a:endParaRPr kumimoji="0" lang="en-IN" sz="1400" b="1" i="0" u="none" strike="noStrike" kern="1200" dirty="0">
                        <a:solidFill>
                          <a:srgbClr val="000000"/>
                        </a:solidFill>
                        <a:latin typeface="Calibri"/>
                        <a:ea typeface="+mn-ea"/>
                        <a:cs typeface="+mn-cs"/>
                      </a:endParaRPr>
                    </a:p>
                  </a:txBody>
                  <a:tcPr marL="9525" marR="9525" marT="9525" marB="0" anchor="b">
                    <a:solidFill>
                      <a:schemeClr val="accent1">
                        <a:lumMod val="60000"/>
                        <a:lumOff val="40000"/>
                      </a:schemeClr>
                    </a:solidFill>
                  </a:tcPr>
                </a:tc>
                <a:tc>
                  <a:txBody>
                    <a:bodyPr/>
                    <a:lstStyle/>
                    <a:p>
                      <a:pPr algn="ctr" fontAlgn="b"/>
                      <a:r>
                        <a:rPr lang="en-US" sz="1400" b="1" i="0" u="none" strike="noStrike" dirty="0" smtClean="0">
                          <a:solidFill>
                            <a:srgbClr val="000000"/>
                          </a:solidFill>
                          <a:latin typeface="Calibri"/>
                        </a:rPr>
                        <a:t>Value</a:t>
                      </a:r>
                      <a:endParaRPr lang="en-IN" sz="1400" b="1" i="0" u="none" strike="noStrike" dirty="0">
                        <a:solidFill>
                          <a:srgbClr val="000000"/>
                        </a:solidFill>
                        <a:latin typeface="Calibri"/>
                      </a:endParaRPr>
                    </a:p>
                  </a:txBody>
                  <a:tcPr marL="9525" marR="9525" marT="9525" marB="0" anchor="b">
                    <a:solidFill>
                      <a:schemeClr val="bg1">
                        <a:lumMod val="75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kumimoji="0" lang="en-IN" sz="1400" b="1" i="0" u="none" strike="noStrike" kern="1200" dirty="0" smtClean="0">
                          <a:solidFill>
                            <a:srgbClr val="000000"/>
                          </a:solidFill>
                          <a:latin typeface="Calibri"/>
                          <a:ea typeface="+mn-ea"/>
                          <a:cs typeface="+mn-cs"/>
                        </a:rPr>
                        <a:t>Share</a:t>
                      </a:r>
                      <a:endParaRPr kumimoji="0" lang="en-IN" sz="1400" b="1" i="0" u="none" strike="noStrike" kern="1200" dirty="0">
                        <a:solidFill>
                          <a:srgbClr val="000000"/>
                        </a:solidFill>
                        <a:latin typeface="Calibri"/>
                        <a:ea typeface="+mn-ea"/>
                        <a:cs typeface="+mn-cs"/>
                      </a:endParaRPr>
                    </a:p>
                  </a:txBody>
                  <a:tcPr marL="9525" marR="9525" marT="9525" marB="0" anchor="b">
                    <a:solidFill>
                      <a:schemeClr val="bg1">
                        <a:lumMod val="75000"/>
                      </a:schemeClr>
                    </a:solidFill>
                  </a:tcPr>
                </a:tc>
              </a:tr>
              <a:tr h="288304">
                <a:tc>
                  <a:txBody>
                    <a:bodyPr/>
                    <a:lstStyle/>
                    <a:p>
                      <a:pPr algn="ctr" fontAlgn="b"/>
                      <a:r>
                        <a:rPr lang="en-IN" sz="1400" b="1" u="none" strike="noStrike" dirty="0"/>
                        <a:t>2005</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9.21</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0.42</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253.85</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11.67</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3.06</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0.14</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1.96</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0.09</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242.00</a:t>
                      </a:r>
                    </a:p>
                  </a:txBody>
                  <a:tcPr marL="9525" marR="9525" marT="9525" marB="0" anchor="b">
                    <a:solidFill>
                      <a:schemeClr val="bg1">
                        <a:lumMod val="75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11.13</a:t>
                      </a:r>
                    </a:p>
                  </a:txBody>
                  <a:tcPr marL="9525" marR="9525" marT="9525" marB="0" anchor="b">
                    <a:solidFill>
                      <a:schemeClr val="bg1">
                        <a:lumMod val="75000"/>
                      </a:schemeClr>
                    </a:solidFill>
                  </a:tcPr>
                </a:tc>
              </a:tr>
              <a:tr h="288304">
                <a:tc>
                  <a:txBody>
                    <a:bodyPr/>
                    <a:lstStyle/>
                    <a:p>
                      <a:pPr algn="ctr" fontAlgn="b"/>
                      <a:r>
                        <a:rPr lang="en-IN" sz="1400" b="1" u="none" strike="noStrike" dirty="0"/>
                        <a:t>2006</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10.23</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0.41</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326.68</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13.09</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4.10</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0.16</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2.17</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0.09</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279.07</a:t>
                      </a:r>
                    </a:p>
                  </a:txBody>
                  <a:tcPr marL="9525" marR="9525" marT="9525" marB="0" anchor="b">
                    <a:solidFill>
                      <a:schemeClr val="bg1">
                        <a:lumMod val="75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11.18</a:t>
                      </a:r>
                    </a:p>
                  </a:txBody>
                  <a:tcPr marL="9525" marR="9525" marT="9525" marB="0" anchor="b">
                    <a:solidFill>
                      <a:schemeClr val="bg1">
                        <a:lumMod val="75000"/>
                      </a:schemeClr>
                    </a:solidFill>
                  </a:tcPr>
                </a:tc>
              </a:tr>
              <a:tr h="288304">
                <a:tc>
                  <a:txBody>
                    <a:bodyPr/>
                    <a:lstStyle/>
                    <a:p>
                      <a:pPr algn="ctr" fontAlgn="b"/>
                      <a:r>
                        <a:rPr lang="en-IN" sz="1400" b="1" u="none" strike="noStrike" dirty="0"/>
                        <a:t>2007</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11.17</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0.42</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409.69</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15.26</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5.21</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0.19</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2.42</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0.09</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292.28</a:t>
                      </a:r>
                    </a:p>
                  </a:txBody>
                  <a:tcPr marL="9525" marR="9525" marT="9525" marB="0" anchor="b">
                    <a:solidFill>
                      <a:schemeClr val="bg1">
                        <a:lumMod val="75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10.89</a:t>
                      </a:r>
                    </a:p>
                  </a:txBody>
                  <a:tcPr marL="9525" marR="9525" marT="9525" marB="0" anchor="b">
                    <a:solidFill>
                      <a:schemeClr val="bg1">
                        <a:lumMod val="75000"/>
                      </a:schemeClr>
                    </a:solidFill>
                  </a:tcPr>
                </a:tc>
              </a:tr>
              <a:tr h="288304">
                <a:tc>
                  <a:txBody>
                    <a:bodyPr/>
                    <a:lstStyle/>
                    <a:p>
                      <a:pPr algn="ctr" fontAlgn="b"/>
                      <a:r>
                        <a:rPr lang="en-IN" sz="1400" b="1" u="none" strike="noStrike" dirty="0"/>
                        <a:t>2008</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13.23</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0.47</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461.25</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16.25</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8.07</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0.28</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2.49</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0.09</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296.69</a:t>
                      </a:r>
                    </a:p>
                  </a:txBody>
                  <a:tcPr marL="9525" marR="9525" marT="9525" marB="0" anchor="b">
                    <a:solidFill>
                      <a:schemeClr val="bg1">
                        <a:lumMod val="75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10.45</a:t>
                      </a:r>
                    </a:p>
                  </a:txBody>
                  <a:tcPr marL="9525" marR="9525" marT="9525" marB="0" anchor="b">
                    <a:solidFill>
                      <a:schemeClr val="bg1">
                        <a:lumMod val="75000"/>
                      </a:schemeClr>
                    </a:solidFill>
                  </a:tcPr>
                </a:tc>
              </a:tr>
              <a:tr h="288304">
                <a:tc>
                  <a:txBody>
                    <a:bodyPr/>
                    <a:lstStyle/>
                    <a:p>
                      <a:pPr algn="ctr" fontAlgn="b"/>
                      <a:r>
                        <a:rPr lang="en-IN" sz="1400" b="1" u="none" strike="noStrike" dirty="0"/>
                        <a:t>2009</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9.95</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0.41</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414.14</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17.15</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11.45</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0.47</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1.81</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0.08</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199.92</a:t>
                      </a:r>
                    </a:p>
                  </a:txBody>
                  <a:tcPr marL="9525" marR="9525" marT="9525" marB="0" anchor="b">
                    <a:solidFill>
                      <a:schemeClr val="bg1">
                        <a:lumMod val="75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8.28</a:t>
                      </a:r>
                    </a:p>
                  </a:txBody>
                  <a:tcPr marL="9525" marR="9525" marT="9525" marB="0" anchor="b">
                    <a:solidFill>
                      <a:schemeClr val="bg1">
                        <a:lumMod val="75000"/>
                      </a:schemeClr>
                    </a:solidFill>
                  </a:tcPr>
                </a:tc>
              </a:tr>
              <a:tr h="288304">
                <a:tc>
                  <a:txBody>
                    <a:bodyPr/>
                    <a:lstStyle/>
                    <a:p>
                      <a:pPr algn="ctr" fontAlgn="b"/>
                      <a:r>
                        <a:rPr lang="en-IN" sz="1400" b="1" u="none" strike="noStrike" dirty="0"/>
                        <a:t>2010</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10.00</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0.34</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549.52</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18.94</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10.38</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0.36</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2.55</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0.09</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232.08</a:t>
                      </a:r>
                    </a:p>
                  </a:txBody>
                  <a:tcPr marL="9525" marR="9525" marT="9525" marB="0" anchor="b">
                    <a:solidFill>
                      <a:schemeClr val="bg1">
                        <a:lumMod val="75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8.00</a:t>
                      </a:r>
                    </a:p>
                  </a:txBody>
                  <a:tcPr marL="9525" marR="9525" marT="9525" marB="0" anchor="b">
                    <a:solidFill>
                      <a:schemeClr val="bg1">
                        <a:lumMod val="75000"/>
                      </a:schemeClr>
                    </a:solidFill>
                  </a:tcPr>
                </a:tc>
              </a:tr>
              <a:tr h="288304">
                <a:tc>
                  <a:txBody>
                    <a:bodyPr/>
                    <a:lstStyle/>
                    <a:p>
                      <a:pPr algn="ctr" fontAlgn="b"/>
                      <a:r>
                        <a:rPr lang="en-IN" sz="1400" b="1" u="none" strike="noStrike" dirty="0"/>
                        <a:t>2011</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10.17</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0.32</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619.07</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19.58</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15.00</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0.47</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2.99</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0.09</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242.75</a:t>
                      </a:r>
                    </a:p>
                  </a:txBody>
                  <a:tcPr marL="9525" marR="9525" marT="9525" marB="0" anchor="b">
                    <a:solidFill>
                      <a:schemeClr val="bg1">
                        <a:lumMod val="75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7.68</a:t>
                      </a:r>
                    </a:p>
                  </a:txBody>
                  <a:tcPr marL="9525" marR="9525" marT="9525" marB="0" anchor="b">
                    <a:solidFill>
                      <a:schemeClr val="bg1">
                        <a:lumMod val="75000"/>
                      </a:schemeClr>
                    </a:solidFill>
                  </a:tcPr>
                </a:tc>
              </a:tr>
              <a:tr h="288304">
                <a:tc>
                  <a:txBody>
                    <a:bodyPr/>
                    <a:lstStyle/>
                    <a:p>
                      <a:pPr algn="ctr" fontAlgn="b"/>
                      <a:r>
                        <a:rPr lang="en-IN" sz="1400" b="1" u="none" strike="noStrike" dirty="0"/>
                        <a:t>2012</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10.69</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0.33</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672.53</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21</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13.38</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0.42</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3.04</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0.09</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250.61</a:t>
                      </a:r>
                    </a:p>
                  </a:txBody>
                  <a:tcPr marL="9525" marR="9525" marT="9525" marB="0" anchor="b">
                    <a:solidFill>
                      <a:schemeClr val="bg1">
                        <a:lumMod val="75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7.82</a:t>
                      </a:r>
                    </a:p>
                  </a:txBody>
                  <a:tcPr marL="9525" marR="9525" marT="9525" marB="0" anchor="b">
                    <a:solidFill>
                      <a:schemeClr val="bg1">
                        <a:lumMod val="75000"/>
                      </a:schemeClr>
                    </a:solidFill>
                  </a:tcPr>
                </a:tc>
              </a:tr>
              <a:tr h="288304">
                <a:tc>
                  <a:txBody>
                    <a:bodyPr/>
                    <a:lstStyle/>
                    <a:p>
                      <a:pPr algn="ctr" fontAlgn="b"/>
                      <a:r>
                        <a:rPr lang="en-IN" sz="1400" b="1" u="none" strike="noStrike" dirty="0"/>
                        <a:t>2013</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9.43</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0.28</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737.45</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22.11</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16.57</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0.5</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2.84</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0.09</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252.16</a:t>
                      </a:r>
                    </a:p>
                  </a:txBody>
                  <a:tcPr marL="9525" marR="9525" marT="9525" marB="0" anchor="b">
                    <a:solidFill>
                      <a:schemeClr val="bg1">
                        <a:lumMod val="75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7.56</a:t>
                      </a:r>
                    </a:p>
                  </a:txBody>
                  <a:tcPr marL="9525" marR="9525" marT="9525" marB="0" anchor="b">
                    <a:solidFill>
                      <a:schemeClr val="bg1">
                        <a:lumMod val="75000"/>
                      </a:schemeClr>
                    </a:solidFill>
                  </a:tcPr>
                </a:tc>
              </a:tr>
              <a:tr h="288304">
                <a:tc>
                  <a:txBody>
                    <a:bodyPr/>
                    <a:lstStyle/>
                    <a:p>
                      <a:pPr algn="ctr" fontAlgn="b"/>
                      <a:r>
                        <a:rPr lang="en-IN" sz="1400" b="1" u="none" strike="noStrike" dirty="0"/>
                        <a:t>2014</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8.68</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0.41</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746.37</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35.12</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16.83</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0.79</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3.27</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0.15</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262.86</a:t>
                      </a:r>
                    </a:p>
                  </a:txBody>
                  <a:tcPr marL="9525" marR="9525" marT="9525" marB="0" anchor="b">
                    <a:solidFill>
                      <a:schemeClr val="bg1">
                        <a:lumMod val="75000"/>
                      </a:schemeClr>
                    </a:solidFill>
                  </a:tcPr>
                </a:tc>
                <a:tc>
                  <a:txBody>
                    <a:bodyPr/>
                    <a:lstStyle/>
                    <a:p>
                      <a:pPr marL="0" algn="r" rtl="0" eaLnBrk="1" fontAlgn="b" latinLnBrk="0" hangingPunct="1">
                        <a:lnSpc>
                          <a:spcPct val="115000"/>
                        </a:lnSpc>
                        <a:spcAft>
                          <a:spcPts val="0"/>
                        </a:spcAft>
                      </a:pPr>
                      <a:r>
                        <a:rPr kumimoji="0" lang="en-IN" sz="1400" kern="1200" dirty="0" smtClean="0">
                          <a:solidFill>
                            <a:schemeClr val="dk1"/>
                          </a:solidFill>
                          <a:latin typeface="+mn-lt"/>
                          <a:ea typeface="+mn-ea"/>
                          <a:cs typeface="+mn-cs"/>
                        </a:rPr>
                        <a:t>12.37</a:t>
                      </a:r>
                    </a:p>
                  </a:txBody>
                  <a:tcPr marL="9525" marR="9525" marT="9525" marB="0" anchor="b">
                    <a:solidFill>
                      <a:schemeClr val="bg1">
                        <a:lumMod val="75000"/>
                      </a:schemeClr>
                    </a:solidFill>
                  </a:tcPr>
                </a:tc>
              </a:tr>
              <a:tr h="288304">
                <a:tc>
                  <a:txBody>
                    <a:bodyPr/>
                    <a:lstStyle/>
                    <a:p>
                      <a:pPr algn="ctr" fontAlgn="b"/>
                      <a:r>
                        <a:rPr lang="en-IN" sz="1400" b="1" u="none" strike="noStrike" dirty="0"/>
                        <a:t>CAGR</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b="1" kern="1200" dirty="0" smtClean="0">
                          <a:solidFill>
                            <a:schemeClr val="dk1"/>
                          </a:solidFill>
                          <a:latin typeface="+mn-lt"/>
                          <a:ea typeface="+mn-ea"/>
                          <a:cs typeface="+mn-cs"/>
                        </a:rPr>
                        <a:t>-0.6</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b="1" kern="1200" dirty="0" smtClean="0">
                          <a:solidFill>
                            <a:schemeClr val="dk1"/>
                          </a:solidFill>
                          <a:latin typeface="+mn-lt"/>
                          <a:ea typeface="+mn-ea"/>
                          <a:cs typeface="+mn-cs"/>
                        </a:rPr>
                        <a:t> </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b="1" kern="1200" dirty="0" smtClean="0">
                          <a:solidFill>
                            <a:schemeClr val="dk1"/>
                          </a:solidFill>
                          <a:latin typeface="+mn-lt"/>
                          <a:ea typeface="+mn-ea"/>
                          <a:cs typeface="+mn-cs"/>
                        </a:rPr>
                        <a:t>11.39</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b="1" kern="1200" dirty="0" smtClean="0">
                          <a:solidFill>
                            <a:schemeClr val="dk1"/>
                          </a:solidFill>
                          <a:latin typeface="+mn-lt"/>
                          <a:ea typeface="+mn-ea"/>
                          <a:cs typeface="+mn-cs"/>
                        </a:rPr>
                        <a:t> </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b="1" kern="1200" dirty="0" smtClean="0">
                          <a:solidFill>
                            <a:schemeClr val="dk1"/>
                          </a:solidFill>
                          <a:latin typeface="+mn-lt"/>
                          <a:ea typeface="+mn-ea"/>
                          <a:cs typeface="+mn-cs"/>
                        </a:rPr>
                        <a:t>18.58</a:t>
                      </a:r>
                    </a:p>
                  </a:txBody>
                  <a:tcPr marL="9525" marR="9525" marT="9525" marB="0" anchor="b">
                    <a:solidFill>
                      <a:schemeClr val="accent1">
                        <a:lumMod val="40000"/>
                        <a:lumOff val="60000"/>
                      </a:schemeClr>
                    </a:solidFill>
                  </a:tcPr>
                </a:tc>
                <a:tc>
                  <a:txBody>
                    <a:bodyPr/>
                    <a:lstStyle/>
                    <a:p>
                      <a:pPr marL="0" algn="r" rtl="0" eaLnBrk="1" fontAlgn="b" latinLnBrk="0" hangingPunct="1">
                        <a:lnSpc>
                          <a:spcPct val="115000"/>
                        </a:lnSpc>
                        <a:spcAft>
                          <a:spcPts val="0"/>
                        </a:spcAft>
                      </a:pPr>
                      <a:r>
                        <a:rPr kumimoji="0" lang="en-IN" sz="1400" b="1" kern="1200" dirty="0" smtClean="0">
                          <a:solidFill>
                            <a:schemeClr val="dk1"/>
                          </a:solidFill>
                          <a:latin typeface="+mn-lt"/>
                          <a:ea typeface="+mn-ea"/>
                          <a:cs typeface="+mn-cs"/>
                        </a:rPr>
                        <a:t> </a:t>
                      </a:r>
                    </a:p>
                  </a:txBody>
                  <a:tcPr marL="9525" marR="9525" marT="9525" marB="0" anchor="b">
                    <a:solidFill>
                      <a:schemeClr val="accent1">
                        <a:lumMod val="20000"/>
                        <a:lumOff val="80000"/>
                      </a:schemeClr>
                    </a:solidFill>
                  </a:tcPr>
                </a:tc>
                <a:tc>
                  <a:txBody>
                    <a:bodyPr/>
                    <a:lstStyle/>
                    <a:p>
                      <a:pPr marL="0" algn="r" rtl="0" eaLnBrk="1" fontAlgn="b" latinLnBrk="0" hangingPunct="1">
                        <a:lnSpc>
                          <a:spcPct val="115000"/>
                        </a:lnSpc>
                        <a:spcAft>
                          <a:spcPts val="0"/>
                        </a:spcAft>
                      </a:pPr>
                      <a:r>
                        <a:rPr kumimoji="0" lang="en-IN" sz="1400" b="1" kern="1200" dirty="0" smtClean="0">
                          <a:solidFill>
                            <a:schemeClr val="dk1"/>
                          </a:solidFill>
                          <a:latin typeface="+mn-lt"/>
                          <a:ea typeface="+mn-ea"/>
                          <a:cs typeface="+mn-cs"/>
                        </a:rPr>
                        <a:t>5.24</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b="1" kern="1200" dirty="0" smtClean="0">
                          <a:solidFill>
                            <a:schemeClr val="dk1"/>
                          </a:solidFill>
                          <a:latin typeface="+mn-lt"/>
                          <a:ea typeface="+mn-ea"/>
                          <a:cs typeface="+mn-cs"/>
                        </a:rPr>
                        <a:t> </a:t>
                      </a:r>
                    </a:p>
                  </a:txBody>
                  <a:tcPr marL="9525" marR="9525" marT="9525" marB="0">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US" sz="1400" b="1" kern="1200" dirty="0" smtClean="0">
                          <a:solidFill>
                            <a:schemeClr val="dk1"/>
                          </a:solidFill>
                          <a:latin typeface="+mn-lt"/>
                          <a:ea typeface="+mn-ea"/>
                          <a:cs typeface="+mn-cs"/>
                        </a:rPr>
                        <a:t>0.83</a:t>
                      </a:r>
                      <a:endParaRPr kumimoji="0" lang="en-IN" sz="1400" b="1" kern="1200" dirty="0" smtClean="0">
                        <a:solidFill>
                          <a:schemeClr val="dk1"/>
                        </a:solidFill>
                        <a:latin typeface="+mn-lt"/>
                        <a:ea typeface="+mn-ea"/>
                        <a:cs typeface="+mn-cs"/>
                      </a:endParaRPr>
                    </a:p>
                  </a:txBody>
                  <a:tcPr marL="9525" marR="9525" marT="9525" marB="0">
                    <a:solidFill>
                      <a:schemeClr val="bg1">
                        <a:lumMod val="75000"/>
                      </a:schemeClr>
                    </a:solidFill>
                  </a:tcPr>
                </a:tc>
                <a:tc>
                  <a:txBody>
                    <a:bodyPr/>
                    <a:lstStyle/>
                    <a:p>
                      <a:pPr marL="0" algn="r" rtl="0" eaLnBrk="1" fontAlgn="t" latinLnBrk="0" hangingPunct="1">
                        <a:lnSpc>
                          <a:spcPct val="115000"/>
                        </a:lnSpc>
                        <a:spcAft>
                          <a:spcPts val="0"/>
                        </a:spcAft>
                      </a:pPr>
                      <a:endParaRPr kumimoji="0" lang="en-IN" sz="1400" b="1" kern="1200" dirty="0" smtClean="0">
                        <a:solidFill>
                          <a:schemeClr val="dk1"/>
                        </a:solidFill>
                        <a:latin typeface="+mn-lt"/>
                        <a:ea typeface="+mn-ea"/>
                        <a:cs typeface="+mn-cs"/>
                      </a:endParaRPr>
                    </a:p>
                  </a:txBody>
                  <a:tcPr marL="9525" marR="9525" marT="9525" marB="0">
                    <a:solidFill>
                      <a:schemeClr val="bg1">
                        <a:lumMod val="75000"/>
                      </a:schemeClr>
                    </a:solidFill>
                  </a:tcPr>
                </a:tc>
              </a:tr>
            </a:tbl>
          </a:graphicData>
        </a:graphic>
      </p:graphicFrame>
      <p:sp>
        <p:nvSpPr>
          <p:cNvPr id="4" name="Rectangle 3"/>
          <p:cNvSpPr/>
          <p:nvPr/>
        </p:nvSpPr>
        <p:spPr>
          <a:xfrm>
            <a:off x="1475656" y="6165304"/>
            <a:ext cx="1752403" cy="307777"/>
          </a:xfrm>
          <a:prstGeom prst="rect">
            <a:avLst/>
          </a:prstGeom>
        </p:spPr>
        <p:txBody>
          <a:bodyPr wrap="none">
            <a:spAutoFit/>
          </a:bodyPr>
          <a:lstStyle/>
          <a:p>
            <a:r>
              <a:rPr lang="en-US" sz="1400" dirty="0" smtClean="0">
                <a:solidFill>
                  <a:srgbClr val="990000"/>
                </a:solidFill>
              </a:rPr>
              <a:t>Source:  WITS Online</a:t>
            </a:r>
            <a:endParaRPr lang="en-IN" sz="1400" dirty="0">
              <a:solidFill>
                <a:srgbClr val="990000"/>
              </a:solidFill>
            </a:endParaRPr>
          </a:p>
        </p:txBody>
      </p:sp>
      <p:sp>
        <p:nvSpPr>
          <p:cNvPr id="6" name="Slide Number Placeholder 5"/>
          <p:cNvSpPr>
            <a:spLocks noGrp="1"/>
          </p:cNvSpPr>
          <p:nvPr>
            <p:ph type="sldNum" sz="quarter" idx="12"/>
          </p:nvPr>
        </p:nvSpPr>
        <p:spPr/>
        <p:txBody>
          <a:bodyPr/>
          <a:lstStyle/>
          <a:p>
            <a:fld id="{7569D82A-A673-45F2-9ED4-E58C6EA15B1B}" type="slidenum">
              <a:rPr lang="en-IN" smtClean="0"/>
              <a:pPr/>
              <a:t>8</a:t>
            </a:fld>
            <a:endParaRPr lang="en-IN" dirty="0"/>
          </a:p>
        </p:txBody>
      </p:sp>
    </p:spTree>
    <p:extLst>
      <p:ext uri="{BB962C8B-B14F-4D97-AF65-F5344CB8AC3E}">
        <p14:creationId xmlns:p14="http://schemas.microsoft.com/office/powerpoint/2010/main" val="28098269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2800" b="1" dirty="0">
                <a:solidFill>
                  <a:srgbClr val="990000"/>
                </a:solidFill>
                <a:latin typeface="Times New Roman" panose="02020603050405020304" pitchFamily="18" charset="0"/>
                <a:cs typeface="Times New Roman" panose="02020603050405020304" pitchFamily="18" charset="0"/>
              </a:rPr>
              <a:t>Value and Share of BICS Countries’ Imports of HTP to the World Total Import of HTP (US $ Billion)</a:t>
            </a:r>
            <a:endParaRPr lang="en-IN" sz="2800" dirty="0">
              <a:solidFill>
                <a:srgbClr val="990000"/>
              </a:solidFill>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56980578"/>
              </p:ext>
            </p:extLst>
          </p:nvPr>
        </p:nvGraphicFramePr>
        <p:xfrm>
          <a:off x="457200" y="1600200"/>
          <a:ext cx="8229595" cy="4800598"/>
        </p:xfrm>
        <a:graphic>
          <a:graphicData uri="http://schemas.openxmlformats.org/drawingml/2006/table">
            <a:tbl>
              <a:tblPr>
                <a:tableStyleId>{69CF1AB2-1976-4502-BF36-3FF5EA218861}</a:tableStyleId>
              </a:tblPr>
              <a:tblGrid>
                <a:gridCol w="748145"/>
                <a:gridCol w="748145"/>
                <a:gridCol w="748145"/>
                <a:gridCol w="748145"/>
                <a:gridCol w="748145"/>
                <a:gridCol w="748145"/>
                <a:gridCol w="748145"/>
                <a:gridCol w="748145"/>
                <a:gridCol w="748145"/>
                <a:gridCol w="748145"/>
                <a:gridCol w="748145"/>
              </a:tblGrid>
              <a:tr h="533401">
                <a:tc rowSpan="2">
                  <a:txBody>
                    <a:bodyPr/>
                    <a:lstStyle/>
                    <a:p>
                      <a:pPr marL="0" algn="ctr" rtl="0" eaLnBrk="1" fontAlgn="b" latinLnBrk="0" hangingPunct="1"/>
                      <a:r>
                        <a:rPr kumimoji="0" lang="en-IN" sz="1400" b="1" u="none" strike="noStrike" kern="1200" dirty="0">
                          <a:solidFill>
                            <a:schemeClr val="dk1"/>
                          </a:solidFill>
                          <a:latin typeface="+mn-lt"/>
                          <a:ea typeface="+mn-ea"/>
                          <a:cs typeface="+mn-cs"/>
                        </a:rPr>
                        <a:t>Years</a:t>
                      </a:r>
                    </a:p>
                  </a:txBody>
                  <a:tcPr marL="9525" marR="9525" marT="9525" marB="0" anchor="ctr">
                    <a:solidFill>
                      <a:schemeClr val="accent1">
                        <a:lumMod val="60000"/>
                        <a:lumOff val="40000"/>
                      </a:schemeClr>
                    </a:solidFill>
                  </a:tcPr>
                </a:tc>
                <a:tc gridSpan="2">
                  <a:txBody>
                    <a:bodyPr/>
                    <a:lstStyle/>
                    <a:p>
                      <a:pPr algn="ctr" fontAlgn="b"/>
                      <a:r>
                        <a:rPr lang="en-IN" sz="1400" b="1" u="none" strike="noStrike" dirty="0"/>
                        <a:t>Brazil</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hMerge="1">
                  <a:txBody>
                    <a:bodyPr/>
                    <a:lstStyle/>
                    <a:p>
                      <a:pPr algn="ctr" fontAlgn="b"/>
                      <a:endParaRPr lang="en-IN" sz="1400" b="0" i="0" u="none" strike="noStrike" dirty="0">
                        <a:solidFill>
                          <a:srgbClr val="000000"/>
                        </a:solidFill>
                        <a:latin typeface="Calibri"/>
                      </a:endParaRPr>
                    </a:p>
                  </a:txBody>
                  <a:tcPr marL="9525" marR="9525" marT="9525" marB="0" anchor="b">
                    <a:solidFill>
                      <a:schemeClr val="accent1">
                        <a:lumMod val="60000"/>
                        <a:lumOff val="40000"/>
                      </a:schemeClr>
                    </a:solidFill>
                  </a:tcPr>
                </a:tc>
                <a:tc gridSpan="2">
                  <a:txBody>
                    <a:bodyPr/>
                    <a:lstStyle/>
                    <a:p>
                      <a:pPr algn="ctr" fontAlgn="b"/>
                      <a:r>
                        <a:rPr lang="en-IN" sz="1400" b="1" u="none" strike="noStrike" dirty="0"/>
                        <a:t>China</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hMerge="1">
                  <a:txBody>
                    <a:bodyPr/>
                    <a:lstStyle/>
                    <a:p>
                      <a:pPr algn="ctr" fontAlgn="b"/>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gridSpan="2">
                  <a:txBody>
                    <a:bodyPr/>
                    <a:lstStyle/>
                    <a:p>
                      <a:pPr algn="ctr" fontAlgn="b"/>
                      <a:r>
                        <a:rPr lang="en-IN" sz="1400" b="1" u="none" strike="noStrike" dirty="0"/>
                        <a:t>India</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hMerge="1">
                  <a:txBody>
                    <a:bodyPr/>
                    <a:lstStyle/>
                    <a:p>
                      <a:pPr algn="ctr" fontAlgn="b"/>
                      <a:endParaRPr lang="en-IN" sz="1400" b="0" i="0" u="none" strike="noStrike" dirty="0">
                        <a:solidFill>
                          <a:srgbClr val="000000"/>
                        </a:solidFill>
                        <a:latin typeface="Calibri"/>
                      </a:endParaRPr>
                    </a:p>
                  </a:txBody>
                  <a:tcPr marL="9525" marR="9525" marT="9525" marB="0" anchor="b">
                    <a:solidFill>
                      <a:schemeClr val="accent1">
                        <a:lumMod val="60000"/>
                        <a:lumOff val="40000"/>
                      </a:schemeClr>
                    </a:solidFill>
                  </a:tcPr>
                </a:tc>
                <a:tc gridSpan="2">
                  <a:txBody>
                    <a:bodyPr/>
                    <a:lstStyle/>
                    <a:p>
                      <a:pPr algn="ctr" fontAlgn="b"/>
                      <a:r>
                        <a:rPr lang="en-IN" sz="1400" b="1" u="none" strike="noStrike" dirty="0"/>
                        <a:t>South Africa</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hMerge="1">
                  <a:txBody>
                    <a:bodyPr/>
                    <a:lstStyle/>
                    <a:p>
                      <a:pPr algn="ctr" fontAlgn="b"/>
                      <a:endParaRPr lang="en-IN" sz="1400" b="0" i="0" u="none" strike="noStrike" dirty="0">
                        <a:solidFill>
                          <a:srgbClr val="000000"/>
                        </a:solidFill>
                        <a:latin typeface="Calibri"/>
                      </a:endParaRPr>
                    </a:p>
                  </a:txBody>
                  <a:tcPr marL="9525" marR="9525" marT="9525" marB="0" anchor="b">
                    <a:solidFill>
                      <a:schemeClr val="accent1">
                        <a:lumMod val="60000"/>
                        <a:lumOff val="40000"/>
                      </a:schemeClr>
                    </a:solidFill>
                  </a:tcPr>
                </a:tc>
                <a:tc gridSpan="2">
                  <a:txBody>
                    <a:bodyPr/>
                    <a:lstStyle/>
                    <a:p>
                      <a:pPr marL="0" algn="ctr" rtl="0" eaLnBrk="1" fontAlgn="b" latinLnBrk="0" hangingPunct="1"/>
                      <a:r>
                        <a:rPr kumimoji="0" lang="en-US" sz="1400" b="1" u="none" strike="noStrike" kern="1200" dirty="0" smtClean="0">
                          <a:solidFill>
                            <a:schemeClr val="dk1"/>
                          </a:solidFill>
                          <a:latin typeface="+mn-lt"/>
                          <a:ea typeface="+mn-ea"/>
                          <a:cs typeface="+mn-cs"/>
                        </a:rPr>
                        <a:t>US</a:t>
                      </a:r>
                      <a:endParaRPr kumimoji="0" lang="en-IN" sz="1400" b="1" u="none" strike="noStrike" kern="1200" dirty="0">
                        <a:solidFill>
                          <a:schemeClr val="dk1"/>
                        </a:solidFill>
                        <a:latin typeface="+mn-lt"/>
                        <a:ea typeface="+mn-ea"/>
                        <a:cs typeface="+mn-cs"/>
                      </a:endParaRPr>
                    </a:p>
                  </a:txBody>
                  <a:tcPr marL="9525" marR="9525" marT="9525" marB="0" anchor="b">
                    <a:solidFill>
                      <a:schemeClr val="bg1">
                        <a:lumMod val="75000"/>
                      </a:schemeClr>
                    </a:solidFill>
                  </a:tcPr>
                </a:tc>
                <a:tc hMerge="1">
                  <a:txBody>
                    <a:bodyPr/>
                    <a:lstStyle/>
                    <a:p>
                      <a:pPr algn="ctr" fontAlgn="b"/>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r>
              <a:tr h="533401">
                <a:tc vMerge="1">
                  <a:txBody>
                    <a:bodyPr/>
                    <a:lstStyle/>
                    <a:p>
                      <a:pPr algn="ctr" fontAlgn="b"/>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a:txBody>
                    <a:bodyPr/>
                    <a:lstStyle/>
                    <a:p>
                      <a:pPr algn="ctr" fontAlgn="b"/>
                      <a:r>
                        <a:rPr lang="en-US" sz="1400" b="1" i="0" u="none" strike="noStrike" dirty="0" smtClean="0">
                          <a:solidFill>
                            <a:srgbClr val="000000"/>
                          </a:solidFill>
                          <a:latin typeface="Calibri"/>
                        </a:rPr>
                        <a:t>Value</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kumimoji="0" lang="en-IN" sz="1400" b="1" i="0" u="none" strike="noStrike" kern="1200" dirty="0" smtClean="0">
                          <a:solidFill>
                            <a:srgbClr val="000000"/>
                          </a:solidFill>
                          <a:latin typeface="Calibri"/>
                          <a:ea typeface="+mn-ea"/>
                          <a:cs typeface="+mn-cs"/>
                        </a:rPr>
                        <a:t>Share</a:t>
                      </a:r>
                      <a:endParaRPr kumimoji="0" lang="en-IN" sz="1400" b="1" i="0" u="none" strike="noStrike" kern="1200" dirty="0">
                        <a:solidFill>
                          <a:srgbClr val="000000"/>
                        </a:solidFill>
                        <a:latin typeface="Calibri"/>
                        <a:ea typeface="+mn-ea"/>
                        <a:cs typeface="+mn-cs"/>
                      </a:endParaRPr>
                    </a:p>
                  </a:txBody>
                  <a:tcPr marL="9525" marR="9525" marT="9525" marB="0" anchor="b">
                    <a:solidFill>
                      <a:schemeClr val="accent1">
                        <a:lumMod val="60000"/>
                        <a:lumOff val="40000"/>
                      </a:schemeClr>
                    </a:solidFill>
                  </a:tcPr>
                </a:tc>
                <a:tc>
                  <a:txBody>
                    <a:bodyPr/>
                    <a:lstStyle/>
                    <a:p>
                      <a:pPr algn="ctr" fontAlgn="b"/>
                      <a:r>
                        <a:rPr lang="en-US" sz="1400" b="1" i="0" u="none" strike="noStrike" dirty="0" smtClean="0">
                          <a:solidFill>
                            <a:srgbClr val="000000"/>
                          </a:solidFill>
                          <a:latin typeface="Calibri"/>
                        </a:rPr>
                        <a:t>Value</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kumimoji="0" lang="en-IN" sz="1400" b="1" i="0" u="none" strike="noStrike" kern="1200" dirty="0" smtClean="0">
                          <a:solidFill>
                            <a:srgbClr val="000000"/>
                          </a:solidFill>
                          <a:latin typeface="Calibri"/>
                          <a:ea typeface="+mn-ea"/>
                          <a:cs typeface="+mn-cs"/>
                        </a:rPr>
                        <a:t>Share</a:t>
                      </a:r>
                      <a:endParaRPr kumimoji="0" lang="en-IN" sz="1400" b="1" i="0" u="none" strike="noStrike" kern="1200" dirty="0">
                        <a:solidFill>
                          <a:srgbClr val="000000"/>
                        </a:solidFill>
                        <a:latin typeface="Calibri"/>
                        <a:ea typeface="+mn-ea"/>
                        <a:cs typeface="+mn-cs"/>
                      </a:endParaRPr>
                    </a:p>
                  </a:txBody>
                  <a:tcPr marL="9525" marR="9525" marT="9525" marB="0" anchor="b">
                    <a:solidFill>
                      <a:schemeClr val="accent1">
                        <a:lumMod val="60000"/>
                        <a:lumOff val="40000"/>
                      </a:schemeClr>
                    </a:solidFill>
                  </a:tcPr>
                </a:tc>
                <a:tc>
                  <a:txBody>
                    <a:bodyPr/>
                    <a:lstStyle/>
                    <a:p>
                      <a:pPr algn="ctr" fontAlgn="b"/>
                      <a:r>
                        <a:rPr lang="en-US" sz="1400" b="1" i="0" u="none" strike="noStrike" dirty="0" smtClean="0">
                          <a:solidFill>
                            <a:srgbClr val="000000"/>
                          </a:solidFill>
                          <a:latin typeface="Calibri"/>
                        </a:rPr>
                        <a:t>Value</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kumimoji="0" lang="en-IN" sz="1400" b="1" i="0" u="none" strike="noStrike" kern="1200" dirty="0" smtClean="0">
                          <a:solidFill>
                            <a:srgbClr val="000000"/>
                          </a:solidFill>
                          <a:latin typeface="Calibri"/>
                          <a:ea typeface="+mn-ea"/>
                          <a:cs typeface="+mn-cs"/>
                        </a:rPr>
                        <a:t>Share</a:t>
                      </a:r>
                      <a:endParaRPr kumimoji="0" lang="en-IN" sz="1400" b="1" i="0" u="none" strike="noStrike" kern="1200" dirty="0">
                        <a:solidFill>
                          <a:srgbClr val="000000"/>
                        </a:solidFill>
                        <a:latin typeface="Calibri"/>
                        <a:ea typeface="+mn-ea"/>
                        <a:cs typeface="+mn-cs"/>
                      </a:endParaRPr>
                    </a:p>
                  </a:txBody>
                  <a:tcPr marL="9525" marR="9525" marT="9525" marB="0" anchor="b">
                    <a:solidFill>
                      <a:schemeClr val="accent1">
                        <a:lumMod val="60000"/>
                        <a:lumOff val="40000"/>
                      </a:schemeClr>
                    </a:solidFill>
                  </a:tcPr>
                </a:tc>
                <a:tc>
                  <a:txBody>
                    <a:bodyPr/>
                    <a:lstStyle/>
                    <a:p>
                      <a:pPr algn="ctr" fontAlgn="b"/>
                      <a:r>
                        <a:rPr lang="en-US" sz="1400" b="1" i="0" u="none" strike="noStrike" dirty="0" smtClean="0">
                          <a:solidFill>
                            <a:srgbClr val="000000"/>
                          </a:solidFill>
                          <a:latin typeface="Calibri"/>
                        </a:rPr>
                        <a:t>Value</a:t>
                      </a:r>
                      <a:endParaRPr lang="en-IN" sz="1400" b="1" i="0" u="none" strike="noStrike" dirty="0">
                        <a:solidFill>
                          <a:srgbClr val="000000"/>
                        </a:solidFill>
                        <a:latin typeface="Calibri"/>
                      </a:endParaRPr>
                    </a:p>
                  </a:txBody>
                  <a:tcPr marL="9525" marR="9525" marT="9525" marB="0" anchor="b">
                    <a:solidFill>
                      <a:schemeClr val="accent1">
                        <a:lumMod val="60000"/>
                        <a:lumOff val="4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kumimoji="0" lang="en-IN" sz="1400" b="1" i="0" u="none" strike="noStrike" kern="1200" dirty="0" smtClean="0">
                          <a:solidFill>
                            <a:srgbClr val="000000"/>
                          </a:solidFill>
                          <a:latin typeface="Calibri"/>
                          <a:ea typeface="+mn-ea"/>
                          <a:cs typeface="+mn-cs"/>
                        </a:rPr>
                        <a:t>Share</a:t>
                      </a:r>
                      <a:endParaRPr kumimoji="0" lang="en-IN" sz="1400" b="1" i="0" u="none" strike="noStrike" kern="1200" dirty="0">
                        <a:solidFill>
                          <a:srgbClr val="000000"/>
                        </a:solidFill>
                        <a:latin typeface="Calibri"/>
                        <a:ea typeface="+mn-ea"/>
                        <a:cs typeface="+mn-cs"/>
                      </a:endParaRPr>
                    </a:p>
                  </a:txBody>
                  <a:tcPr marL="9525" marR="9525" marT="9525" marB="0" anchor="b">
                    <a:solidFill>
                      <a:schemeClr val="accent1">
                        <a:lumMod val="60000"/>
                        <a:lumOff val="40000"/>
                      </a:schemeClr>
                    </a:solidFill>
                  </a:tcPr>
                </a:tc>
                <a:tc>
                  <a:txBody>
                    <a:bodyPr/>
                    <a:lstStyle/>
                    <a:p>
                      <a:pPr algn="ctr" fontAlgn="b"/>
                      <a:r>
                        <a:rPr lang="en-US" sz="1400" b="1" i="0" u="none" strike="noStrike" dirty="0" smtClean="0">
                          <a:solidFill>
                            <a:srgbClr val="000000"/>
                          </a:solidFill>
                          <a:latin typeface="Calibri"/>
                        </a:rPr>
                        <a:t>Value</a:t>
                      </a:r>
                      <a:endParaRPr lang="en-IN" sz="1400" b="1" i="0" u="none" strike="noStrike" dirty="0">
                        <a:solidFill>
                          <a:srgbClr val="000000"/>
                        </a:solidFill>
                        <a:latin typeface="Calibri"/>
                      </a:endParaRPr>
                    </a:p>
                  </a:txBody>
                  <a:tcPr marL="9525" marR="9525" marT="9525" marB="0" anchor="b">
                    <a:solidFill>
                      <a:schemeClr val="bg1">
                        <a:lumMod val="75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kumimoji="0" lang="en-IN" sz="1400" b="1" i="0" u="none" strike="noStrike" kern="1200" dirty="0" smtClean="0">
                          <a:solidFill>
                            <a:srgbClr val="000000"/>
                          </a:solidFill>
                          <a:latin typeface="Calibri"/>
                          <a:ea typeface="+mn-ea"/>
                          <a:cs typeface="+mn-cs"/>
                        </a:rPr>
                        <a:t>Share</a:t>
                      </a:r>
                      <a:endParaRPr kumimoji="0" lang="en-IN" sz="1400" b="1" i="0" u="none" strike="noStrike" kern="1200" dirty="0">
                        <a:solidFill>
                          <a:srgbClr val="000000"/>
                        </a:solidFill>
                        <a:latin typeface="Calibri"/>
                        <a:ea typeface="+mn-ea"/>
                        <a:cs typeface="+mn-cs"/>
                      </a:endParaRPr>
                    </a:p>
                  </a:txBody>
                  <a:tcPr marL="9525" marR="9525" marT="9525" marB="0" anchor="b">
                    <a:solidFill>
                      <a:schemeClr val="bg1">
                        <a:lumMod val="75000"/>
                      </a:schemeClr>
                    </a:solidFill>
                  </a:tcPr>
                </a:tc>
              </a:tr>
              <a:tr h="339436">
                <a:tc>
                  <a:txBody>
                    <a:bodyPr/>
                    <a:lstStyle/>
                    <a:p>
                      <a:pPr algn="ctr" fontAlgn="b"/>
                      <a:r>
                        <a:rPr lang="en-IN" sz="1400" b="1" u="none" strike="noStrike" dirty="0"/>
                        <a:t>2005</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14.65</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0.64</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234.10</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10.3</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16.65</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0.73</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9.55</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0.42</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303.31</a:t>
                      </a:r>
                    </a:p>
                  </a:txBody>
                  <a:tcPr marL="9525" marR="9525" marT="9525" marB="0" anchor="b">
                    <a:solidFill>
                      <a:schemeClr val="bg1">
                        <a:lumMod val="75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13.34</a:t>
                      </a:r>
                    </a:p>
                  </a:txBody>
                  <a:tcPr marL="9525" marR="9525" marT="9525" marB="0" anchor="b">
                    <a:solidFill>
                      <a:schemeClr val="bg1">
                        <a:lumMod val="75000"/>
                      </a:schemeClr>
                    </a:solidFill>
                  </a:tcPr>
                </a:tc>
              </a:tr>
              <a:tr h="339436">
                <a:tc>
                  <a:txBody>
                    <a:bodyPr/>
                    <a:lstStyle/>
                    <a:p>
                      <a:pPr algn="ctr" fontAlgn="b"/>
                      <a:r>
                        <a:rPr lang="en-IN" sz="1400" b="1" u="none" strike="noStrike" dirty="0"/>
                        <a:t>2006</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18.21</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0.71</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287.64</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11.16</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23.53</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0.91</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10.18</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0.39</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333.44</a:t>
                      </a:r>
                    </a:p>
                  </a:txBody>
                  <a:tcPr marL="9525" marR="9525" marT="9525" marB="0" anchor="b">
                    <a:solidFill>
                      <a:schemeClr val="bg1">
                        <a:lumMod val="75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12.93</a:t>
                      </a:r>
                    </a:p>
                  </a:txBody>
                  <a:tcPr marL="9525" marR="9525" marT="9525" marB="0" anchor="b">
                    <a:solidFill>
                      <a:schemeClr val="bg1">
                        <a:lumMod val="75000"/>
                      </a:schemeClr>
                    </a:solidFill>
                  </a:tcPr>
                </a:tc>
              </a:tr>
              <a:tr h="339436">
                <a:tc>
                  <a:txBody>
                    <a:bodyPr/>
                    <a:lstStyle/>
                    <a:p>
                      <a:pPr algn="ctr" fontAlgn="b"/>
                      <a:r>
                        <a:rPr lang="en-IN" sz="1400" b="1" u="none" strike="noStrike" dirty="0"/>
                        <a:t>2007</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15.41</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0.55</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331.54</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11.92</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25.95</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0.93</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11.40</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0.41</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356.95</a:t>
                      </a:r>
                    </a:p>
                  </a:txBody>
                  <a:tcPr marL="9525" marR="9525" marT="9525" marB="0" anchor="b">
                    <a:solidFill>
                      <a:schemeClr val="bg1">
                        <a:lumMod val="75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12.84</a:t>
                      </a:r>
                    </a:p>
                  </a:txBody>
                  <a:tcPr marL="9525" marR="9525" marT="9525" marB="0" anchor="b">
                    <a:solidFill>
                      <a:schemeClr val="bg1">
                        <a:lumMod val="75000"/>
                      </a:schemeClr>
                    </a:solidFill>
                  </a:tcPr>
                </a:tc>
              </a:tr>
              <a:tr h="339436">
                <a:tc>
                  <a:txBody>
                    <a:bodyPr/>
                    <a:lstStyle/>
                    <a:p>
                      <a:pPr algn="ctr" fontAlgn="b"/>
                      <a:r>
                        <a:rPr lang="en-IN" sz="1400" b="1" u="none" strike="noStrike" dirty="0"/>
                        <a:t>2008</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29.93</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1.01</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346.58</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11.71</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34.31</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1.16</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12.70</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0.43</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364.07</a:t>
                      </a:r>
                    </a:p>
                  </a:txBody>
                  <a:tcPr marL="9525" marR="9525" marT="9525" marB="0" anchor="b">
                    <a:solidFill>
                      <a:schemeClr val="bg1">
                        <a:lumMod val="75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12.31</a:t>
                      </a:r>
                    </a:p>
                  </a:txBody>
                  <a:tcPr marL="9525" marR="9525" marT="9525" marB="0" anchor="b">
                    <a:solidFill>
                      <a:schemeClr val="bg1">
                        <a:lumMod val="75000"/>
                      </a:schemeClr>
                    </a:solidFill>
                  </a:tcPr>
                </a:tc>
              </a:tr>
              <a:tr h="339436">
                <a:tc>
                  <a:txBody>
                    <a:bodyPr/>
                    <a:lstStyle/>
                    <a:p>
                      <a:pPr algn="ctr" fontAlgn="b"/>
                      <a:r>
                        <a:rPr lang="en-IN" sz="1400" b="1" u="none" strike="noStrike" dirty="0"/>
                        <a:t>2009</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24.08</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0.95</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315.21</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12.45</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33.30</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1.32</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10.12</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0.4</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320.91</a:t>
                      </a:r>
                    </a:p>
                  </a:txBody>
                  <a:tcPr marL="9525" marR="9525" marT="9525" marB="0" anchor="b">
                    <a:solidFill>
                      <a:schemeClr val="bg1">
                        <a:lumMod val="75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12.68</a:t>
                      </a:r>
                    </a:p>
                  </a:txBody>
                  <a:tcPr marL="9525" marR="9525" marT="9525" marB="0" anchor="b">
                    <a:solidFill>
                      <a:schemeClr val="bg1">
                        <a:lumMod val="75000"/>
                      </a:schemeClr>
                    </a:solidFill>
                  </a:tcPr>
                </a:tc>
              </a:tr>
              <a:tr h="339436">
                <a:tc>
                  <a:txBody>
                    <a:bodyPr/>
                    <a:lstStyle/>
                    <a:p>
                      <a:pPr algn="ctr" fontAlgn="b"/>
                      <a:r>
                        <a:rPr lang="en-IN" sz="1400" b="1" u="none" strike="noStrike" dirty="0"/>
                        <a:t>2010</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32.92</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1.05</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411.12</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13.1</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34.82</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1.11</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13.13</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0.42</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384.17</a:t>
                      </a:r>
                    </a:p>
                  </a:txBody>
                  <a:tcPr marL="9525" marR="9525" marT="9525" marB="0" anchor="b">
                    <a:solidFill>
                      <a:schemeClr val="bg1">
                        <a:lumMod val="75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12.24</a:t>
                      </a:r>
                    </a:p>
                  </a:txBody>
                  <a:tcPr marL="9525" marR="9525" marT="9525" marB="0" anchor="b">
                    <a:solidFill>
                      <a:schemeClr val="bg1">
                        <a:lumMod val="75000"/>
                      </a:schemeClr>
                    </a:solidFill>
                  </a:tcPr>
                </a:tc>
              </a:tr>
              <a:tr h="339436">
                <a:tc>
                  <a:txBody>
                    <a:bodyPr/>
                    <a:lstStyle/>
                    <a:p>
                      <a:pPr algn="ctr" fontAlgn="b"/>
                      <a:r>
                        <a:rPr lang="en-IN" sz="1400" b="1" u="none" strike="noStrike" dirty="0"/>
                        <a:t>2011</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36.92</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1.1</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451.41</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13.4</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40.31</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1.2</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15.34</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0.46</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416.80</a:t>
                      </a:r>
                    </a:p>
                  </a:txBody>
                  <a:tcPr marL="9525" marR="9525" marT="9525" marB="0" anchor="b">
                    <a:solidFill>
                      <a:schemeClr val="bg1">
                        <a:lumMod val="75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12.37</a:t>
                      </a:r>
                    </a:p>
                  </a:txBody>
                  <a:tcPr marL="9525" marR="9525" marT="9525" marB="0" anchor="b">
                    <a:solidFill>
                      <a:schemeClr val="bg1">
                        <a:lumMod val="75000"/>
                      </a:schemeClr>
                    </a:solidFill>
                  </a:tcPr>
                </a:tc>
              </a:tr>
              <a:tr h="339436">
                <a:tc>
                  <a:txBody>
                    <a:bodyPr/>
                    <a:lstStyle/>
                    <a:p>
                      <a:pPr algn="ctr" fontAlgn="b"/>
                      <a:r>
                        <a:rPr lang="en-IN" sz="1400" b="1" u="none" strike="noStrike" dirty="0"/>
                        <a:t>2012</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37.50</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1.11</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494.33</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14.67</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40.11</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1.19</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14.11</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0.42</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431.81</a:t>
                      </a:r>
                    </a:p>
                  </a:txBody>
                  <a:tcPr marL="9525" marR="9525" marT="9525" marB="0" anchor="b">
                    <a:solidFill>
                      <a:schemeClr val="bg1">
                        <a:lumMod val="75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12.82</a:t>
                      </a:r>
                    </a:p>
                  </a:txBody>
                  <a:tcPr marL="9525" marR="9525" marT="9525" marB="0" anchor="b">
                    <a:solidFill>
                      <a:schemeClr val="bg1">
                        <a:lumMod val="75000"/>
                      </a:schemeClr>
                    </a:solidFill>
                  </a:tcPr>
                </a:tc>
              </a:tr>
              <a:tr h="339436">
                <a:tc>
                  <a:txBody>
                    <a:bodyPr/>
                    <a:lstStyle/>
                    <a:p>
                      <a:pPr algn="ctr" fontAlgn="b"/>
                      <a:r>
                        <a:rPr lang="en-IN" sz="1400" b="1" u="none" strike="noStrike" dirty="0"/>
                        <a:t>2013</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40.05</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1.15</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549.54</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15.76</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41.41</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1.19</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14.82</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0.43</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439.25</a:t>
                      </a:r>
                    </a:p>
                  </a:txBody>
                  <a:tcPr marL="9525" marR="9525" marT="9525" marB="0" anchor="b">
                    <a:solidFill>
                      <a:schemeClr val="bg1">
                        <a:lumMod val="75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12.60</a:t>
                      </a:r>
                    </a:p>
                  </a:txBody>
                  <a:tcPr marL="9525" marR="9525" marT="9525" marB="0" anchor="b">
                    <a:solidFill>
                      <a:schemeClr val="bg1">
                        <a:lumMod val="75000"/>
                      </a:schemeClr>
                    </a:solidFill>
                  </a:tcPr>
                </a:tc>
              </a:tr>
              <a:tr h="339436">
                <a:tc>
                  <a:txBody>
                    <a:bodyPr/>
                    <a:lstStyle/>
                    <a:p>
                      <a:pPr algn="ctr" fontAlgn="b"/>
                      <a:r>
                        <a:rPr lang="en-IN" sz="1400" b="1" u="none" strike="noStrike" dirty="0"/>
                        <a:t>2014</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37.95</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1.61</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540.01</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22.95</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42.67</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1.81</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14.14</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0.6</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462.43</a:t>
                      </a:r>
                    </a:p>
                  </a:txBody>
                  <a:tcPr marL="9525" marR="9525" marT="9525" marB="0" anchor="b">
                    <a:solidFill>
                      <a:schemeClr val="bg1">
                        <a:lumMod val="75000"/>
                      </a:schemeClr>
                    </a:solidFill>
                  </a:tcPr>
                </a:tc>
                <a:tc>
                  <a:txBody>
                    <a:bodyPr/>
                    <a:lstStyle/>
                    <a:p>
                      <a:pPr marL="0" algn="r" rtl="0" eaLnBrk="1" fontAlgn="t" latinLnBrk="0" hangingPunct="1">
                        <a:lnSpc>
                          <a:spcPct val="115000"/>
                        </a:lnSpc>
                        <a:spcAft>
                          <a:spcPts val="0"/>
                        </a:spcAft>
                      </a:pPr>
                      <a:r>
                        <a:rPr kumimoji="0" lang="en-IN" sz="1400" kern="1200" dirty="0" smtClean="0">
                          <a:solidFill>
                            <a:schemeClr val="dk1"/>
                          </a:solidFill>
                          <a:latin typeface="+mn-lt"/>
                          <a:ea typeface="+mn-ea"/>
                          <a:cs typeface="+mn-cs"/>
                        </a:rPr>
                        <a:t>19.65</a:t>
                      </a:r>
                    </a:p>
                  </a:txBody>
                  <a:tcPr marL="9525" marR="9525" marT="9525" marB="0" anchor="b">
                    <a:solidFill>
                      <a:schemeClr val="bg1">
                        <a:lumMod val="75000"/>
                      </a:schemeClr>
                    </a:solidFill>
                  </a:tcPr>
                </a:tc>
              </a:tr>
              <a:tr h="339436">
                <a:tc>
                  <a:txBody>
                    <a:bodyPr/>
                    <a:lstStyle/>
                    <a:p>
                      <a:pPr algn="ctr" fontAlgn="b"/>
                      <a:r>
                        <a:rPr lang="en-IN" sz="1400" b="1" u="none" strike="noStrike" dirty="0"/>
                        <a:t>CAGR</a:t>
                      </a:r>
                      <a:endParaRPr lang="en-IN" sz="1400" b="1" i="0" u="none" strike="noStrike" dirty="0">
                        <a:solidFill>
                          <a:srgbClr val="000000"/>
                        </a:solidFill>
                        <a:latin typeface="Calibri"/>
                      </a:endParaRP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b="1" kern="1200" dirty="0" smtClean="0">
                          <a:solidFill>
                            <a:schemeClr val="dk1"/>
                          </a:solidFill>
                          <a:latin typeface="+mn-lt"/>
                          <a:ea typeface="+mn-ea"/>
                          <a:cs typeface="+mn-cs"/>
                        </a:rPr>
                        <a:t>9.99</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b="1" kern="1200" dirty="0" smtClean="0">
                          <a:solidFill>
                            <a:schemeClr val="dk1"/>
                          </a:solidFill>
                          <a:latin typeface="+mn-lt"/>
                          <a:ea typeface="+mn-ea"/>
                          <a:cs typeface="+mn-cs"/>
                        </a:rPr>
                        <a:t> </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b="1" kern="1200" dirty="0" smtClean="0">
                          <a:solidFill>
                            <a:schemeClr val="dk1"/>
                          </a:solidFill>
                          <a:latin typeface="+mn-lt"/>
                          <a:ea typeface="+mn-ea"/>
                          <a:cs typeface="+mn-cs"/>
                        </a:rPr>
                        <a:t>8.72</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b="1" kern="1200" dirty="0" smtClean="0">
                          <a:solidFill>
                            <a:schemeClr val="dk1"/>
                          </a:solidFill>
                          <a:latin typeface="+mn-lt"/>
                          <a:ea typeface="+mn-ea"/>
                          <a:cs typeface="+mn-cs"/>
                        </a:rPr>
                        <a:t> </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b="1" kern="1200" dirty="0" smtClean="0">
                          <a:solidFill>
                            <a:schemeClr val="dk1"/>
                          </a:solidFill>
                          <a:latin typeface="+mn-lt"/>
                          <a:ea typeface="+mn-ea"/>
                          <a:cs typeface="+mn-cs"/>
                        </a:rPr>
                        <a:t>9.87</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b="1" kern="1200" dirty="0" smtClean="0">
                          <a:solidFill>
                            <a:schemeClr val="dk1"/>
                          </a:solidFill>
                          <a:latin typeface="+mn-lt"/>
                          <a:ea typeface="+mn-ea"/>
                          <a:cs typeface="+mn-cs"/>
                        </a:rPr>
                        <a:t> </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b="1" kern="1200" dirty="0" smtClean="0">
                          <a:solidFill>
                            <a:schemeClr val="dk1"/>
                          </a:solidFill>
                          <a:latin typeface="+mn-lt"/>
                          <a:ea typeface="+mn-ea"/>
                          <a:cs typeface="+mn-cs"/>
                        </a:rPr>
                        <a:t>4</a:t>
                      </a:r>
                    </a:p>
                  </a:txBody>
                  <a:tcPr marL="9525" marR="9525" marT="9525" marB="0" anchor="b">
                    <a:solidFill>
                      <a:schemeClr val="accent1">
                        <a:lumMod val="40000"/>
                        <a:lumOff val="60000"/>
                      </a:schemeClr>
                    </a:solidFill>
                  </a:tcPr>
                </a:tc>
                <a:tc>
                  <a:txBody>
                    <a:bodyPr/>
                    <a:lstStyle/>
                    <a:p>
                      <a:pPr marL="0" algn="r" rtl="0" eaLnBrk="1" fontAlgn="t" latinLnBrk="0" hangingPunct="1">
                        <a:lnSpc>
                          <a:spcPct val="115000"/>
                        </a:lnSpc>
                        <a:spcAft>
                          <a:spcPts val="0"/>
                        </a:spcAft>
                      </a:pPr>
                      <a:r>
                        <a:rPr kumimoji="0" lang="en-IN" sz="1400" b="1" kern="1200" dirty="0" smtClean="0">
                          <a:solidFill>
                            <a:schemeClr val="dk1"/>
                          </a:solidFill>
                          <a:latin typeface="+mn-lt"/>
                          <a:ea typeface="+mn-ea"/>
                          <a:cs typeface="+mn-cs"/>
                        </a:rPr>
                        <a:t> </a:t>
                      </a:r>
                    </a:p>
                  </a:txBody>
                  <a:tcPr marL="9525" marR="9525" marT="9525" marB="0" anchor="b">
                    <a:solidFill>
                      <a:schemeClr val="accent1">
                        <a:lumMod val="20000"/>
                        <a:lumOff val="80000"/>
                      </a:schemeClr>
                    </a:solidFill>
                  </a:tcPr>
                </a:tc>
                <a:tc>
                  <a:txBody>
                    <a:bodyPr/>
                    <a:lstStyle/>
                    <a:p>
                      <a:pPr marL="0" algn="r" rtl="0" eaLnBrk="1" fontAlgn="t" latinLnBrk="0" hangingPunct="1">
                        <a:lnSpc>
                          <a:spcPct val="115000"/>
                        </a:lnSpc>
                        <a:spcAft>
                          <a:spcPts val="0"/>
                        </a:spcAft>
                      </a:pPr>
                      <a:r>
                        <a:rPr kumimoji="0" lang="en-IN" sz="1400" b="1" kern="1200" dirty="0" smtClean="0">
                          <a:solidFill>
                            <a:schemeClr val="dk1"/>
                          </a:solidFill>
                          <a:latin typeface="+mn-lt"/>
                          <a:ea typeface="+mn-ea"/>
                          <a:cs typeface="+mn-cs"/>
                        </a:rPr>
                        <a:t>4.31</a:t>
                      </a:r>
                    </a:p>
                  </a:txBody>
                  <a:tcPr marL="9525" marR="9525" marT="9525" marB="0" anchor="b">
                    <a:solidFill>
                      <a:schemeClr val="bg1">
                        <a:lumMod val="75000"/>
                      </a:schemeClr>
                    </a:solidFill>
                  </a:tcPr>
                </a:tc>
                <a:tc>
                  <a:txBody>
                    <a:bodyPr/>
                    <a:lstStyle/>
                    <a:p>
                      <a:pPr marL="0" algn="r" rtl="0" eaLnBrk="1" fontAlgn="t" latinLnBrk="0" hangingPunct="1">
                        <a:lnSpc>
                          <a:spcPct val="115000"/>
                        </a:lnSpc>
                        <a:spcAft>
                          <a:spcPts val="0"/>
                        </a:spcAft>
                      </a:pPr>
                      <a:endParaRPr kumimoji="0" lang="en-IN" sz="1400" b="1" kern="1200" dirty="0" smtClean="0">
                        <a:solidFill>
                          <a:schemeClr val="dk1"/>
                        </a:solidFill>
                        <a:latin typeface="+mn-lt"/>
                        <a:ea typeface="+mn-ea"/>
                        <a:cs typeface="+mn-cs"/>
                      </a:endParaRPr>
                    </a:p>
                  </a:txBody>
                  <a:tcPr marL="9525" marR="9525" marT="9525" marB="0" anchor="b">
                    <a:solidFill>
                      <a:schemeClr val="bg1">
                        <a:lumMod val="75000"/>
                      </a:schemeClr>
                    </a:solidFill>
                  </a:tcPr>
                </a:tc>
              </a:tr>
            </a:tbl>
          </a:graphicData>
        </a:graphic>
      </p:graphicFrame>
    </p:spTree>
    <p:extLst>
      <p:ext uri="{BB962C8B-B14F-4D97-AF65-F5344CB8AC3E}">
        <p14:creationId xmlns:p14="http://schemas.microsoft.com/office/powerpoint/2010/main" val="42831372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TotalTime>
  <Words>3411</Words>
  <Application>Microsoft Office PowerPoint</Application>
  <PresentationFormat>On-screen Show (4:3)</PresentationFormat>
  <Paragraphs>1660</Paragraphs>
  <Slides>28</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Times New Roman</vt:lpstr>
      <vt:lpstr>Wingdings</vt:lpstr>
      <vt:lpstr>Office Theme</vt:lpstr>
      <vt:lpstr>BRICS Trade in High Technology Products(HTPs): Trends and Key Policy Imperatives </vt:lpstr>
      <vt:lpstr>Trade in HTPs</vt:lpstr>
      <vt:lpstr>Trade in HTPs: Case of ICT Prodcuts</vt:lpstr>
      <vt:lpstr>HTP Classification</vt:lpstr>
      <vt:lpstr>Share of HTP in World Exports and Imports of Merchandise Products (%)</vt:lpstr>
      <vt:lpstr>BRICS’s Trade of HTP with the World  (Average)</vt:lpstr>
      <vt:lpstr>Exports and Imports of BICS Countries for  HTP with the World</vt:lpstr>
      <vt:lpstr>Value and Share of BICS Countries’ Exports of HTP to the World Total Export of HTP (US $ Billion)</vt:lpstr>
      <vt:lpstr>Value and Share of BICS Countries’ Imports of HTP to the World Total Import of HTP (US $ Billion)</vt:lpstr>
      <vt:lpstr>Top 5 Exported Products in 2014 (US$ million)</vt:lpstr>
      <vt:lpstr>Top 5 Exported Products in 2014 (US$ million)</vt:lpstr>
      <vt:lpstr>Brazil’s Top Ten Export Destinations for HTP in 2005 and 2014</vt:lpstr>
      <vt:lpstr>India’s Top Ten Export Destinations for HTP in 2005 and 2014</vt:lpstr>
      <vt:lpstr>China’s Top Ten Export Destinations for HTP in 2005 and 2014</vt:lpstr>
      <vt:lpstr>South Africa’s Top Ten Export Destinations for HTP in 2005 and 2014</vt:lpstr>
      <vt:lpstr>Global Governance in High Technology</vt:lpstr>
      <vt:lpstr>Global Governance in High Technology</vt:lpstr>
      <vt:lpstr> Exports of Information Technology Products@ of Selected Countries (US $ billion) </vt:lpstr>
      <vt:lpstr>Exports of Semiconductors (US$ Billions)</vt:lpstr>
      <vt:lpstr>Production &amp;Export of Leading Biotech Crops in 2011 - Brazil &amp; South Africa </vt:lpstr>
      <vt:lpstr>Policy Recommendations</vt:lpstr>
      <vt:lpstr>Thank You</vt:lpstr>
      <vt:lpstr>Brazil’s Exports of HTP to BRICS (US$ million)</vt:lpstr>
      <vt:lpstr>India’s Exports of HTP to BRICS (US$ million)</vt:lpstr>
      <vt:lpstr>China’s Exports of HTP to BRICS (US$ million)</vt:lpstr>
      <vt:lpstr>South Africa’s Exports of HTP to BRICS (US$ million)</vt:lpstr>
      <vt:lpstr>Information Technology Products -Note</vt:lpstr>
      <vt:lpstr> Imports of Information Technology Products of Selected Countries(US $ billion) </vt:lpstr>
    </vt:vector>
  </TitlesOfParts>
  <Company>RIS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points</dc:title>
  <dc:creator>RIS-98</dc:creator>
  <cp:lastModifiedBy>Sachin Chaturvedi</cp:lastModifiedBy>
  <cp:revision>56</cp:revision>
  <dcterms:created xsi:type="dcterms:W3CDTF">2015-05-02T10:15:47Z</dcterms:created>
  <dcterms:modified xsi:type="dcterms:W3CDTF">2015-05-21T16:53:18Z</dcterms:modified>
</cp:coreProperties>
</file>