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9" r:id="rId3"/>
    <p:sldId id="300" r:id="rId4"/>
    <p:sldId id="301" r:id="rId5"/>
    <p:sldId id="302" r:id="rId6"/>
    <p:sldId id="304" r:id="rId7"/>
    <p:sldId id="308" r:id="rId8"/>
    <p:sldId id="309" r:id="rId9"/>
    <p:sldId id="310" r:id="rId10"/>
    <p:sldId id="311" r:id="rId11"/>
    <p:sldId id="312" r:id="rId12"/>
    <p:sldId id="319" r:id="rId13"/>
    <p:sldId id="314" r:id="rId14"/>
    <p:sldId id="315" r:id="rId15"/>
    <p:sldId id="316" r:id="rId16"/>
    <p:sldId id="317" r:id="rId17"/>
    <p:sldId id="318" r:id="rId18"/>
    <p:sldId id="276" r:id="rId19"/>
    <p:sldId id="305" r:id="rId20"/>
    <p:sldId id="277" r:id="rId21"/>
    <p:sldId id="287" r:id="rId22"/>
    <p:sldId id="284" r:id="rId23"/>
    <p:sldId id="285" r:id="rId24"/>
    <p:sldId id="307" r:id="rId25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'BRICS FDI total (years)'!$C$3</c:f>
              <c:strCache>
                <c:ptCount val="1"/>
                <c:pt idx="0">
                  <c:v>Capex</c:v>
                </c:pt>
              </c:strCache>
            </c:strRef>
          </c:tx>
          <c:invertIfNegative val="0"/>
          <c:cat>
            <c:strRef>
              <c:f>'BRICS FDI total (years)'!$A$4:$A$15</c:f>
              <c:strCache>
                <c:ptCount val="12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  <c:pt idx="10">
                  <c:v>2013</c:v>
                </c:pt>
                <c:pt idx="11">
                  <c:v>2014</c:v>
                </c:pt>
              </c:strCache>
            </c:strRef>
          </c:cat>
          <c:val>
            <c:numRef>
              <c:f>'BRICS FDI total (years)'!$C$4:$C$15</c:f>
              <c:numCache>
                <c:formatCode>#,##0</c:formatCode>
                <c:ptCount val="12"/>
                <c:pt idx="0">
                  <c:v>5779.4</c:v>
                </c:pt>
                <c:pt idx="1">
                  <c:v>10942.8</c:v>
                </c:pt>
                <c:pt idx="2">
                  <c:v>4676.1000000000004</c:v>
                </c:pt>
                <c:pt idx="3">
                  <c:v>8866.6</c:v>
                </c:pt>
                <c:pt idx="4">
                  <c:v>4944.3</c:v>
                </c:pt>
                <c:pt idx="5">
                  <c:v>12633.3</c:v>
                </c:pt>
                <c:pt idx="6">
                  <c:v>7834.2</c:v>
                </c:pt>
                <c:pt idx="7">
                  <c:v>9537.7000000000007</c:v>
                </c:pt>
                <c:pt idx="8">
                  <c:v>13172.5</c:v>
                </c:pt>
                <c:pt idx="9">
                  <c:v>6660.8</c:v>
                </c:pt>
                <c:pt idx="10">
                  <c:v>4858.2</c:v>
                </c:pt>
                <c:pt idx="11">
                  <c:v>9919.9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4877696"/>
        <c:axId val="64879232"/>
      </c:barChart>
      <c:catAx>
        <c:axId val="64877696"/>
        <c:scaling>
          <c:orientation val="minMax"/>
        </c:scaling>
        <c:delete val="0"/>
        <c:axPos val="b"/>
        <c:majorTickMark val="out"/>
        <c:minorTickMark val="none"/>
        <c:tickLblPos val="nextTo"/>
        <c:crossAx val="64879232"/>
        <c:crosses val="autoZero"/>
        <c:auto val="1"/>
        <c:lblAlgn val="ctr"/>
        <c:lblOffset val="100"/>
        <c:noMultiLvlLbl val="0"/>
      </c:catAx>
      <c:valAx>
        <c:axId val="64879232"/>
        <c:scaling>
          <c:orientation val="minMax"/>
          <c:max val="2000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6487769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'UISISU export'!$A$5:$F$5</c:f>
              <c:strCache>
                <c:ptCount val="1"/>
                <c:pt idx="0">
                  <c:v>Brazil</c:v>
                </c:pt>
              </c:strCache>
            </c:strRef>
          </c:tx>
          <c:marker>
            <c:symbol val="none"/>
          </c:marker>
          <c:cat>
            <c:strRef>
              <c:f>'UISISU export'!$C$4:$S$4</c:f>
              <c:strCache>
                <c:ptCount val="17"/>
                <c:pt idx="0">
                  <c:v>1996</c:v>
                </c:pt>
                <c:pt idx="1">
                  <c:v>1997</c:v>
                </c:pt>
                <c:pt idx="2">
                  <c:v>1998</c:v>
                </c:pt>
                <c:pt idx="3">
                  <c:v>1999</c:v>
                </c:pt>
                <c:pt idx="4">
                  <c:v>2000</c:v>
                </c:pt>
                <c:pt idx="5">
                  <c:v>2001</c:v>
                </c:pt>
                <c:pt idx="6">
                  <c:v>2002</c:v>
                </c:pt>
                <c:pt idx="7">
                  <c:v>2003</c:v>
                </c:pt>
                <c:pt idx="8">
                  <c:v>2004</c:v>
                </c:pt>
                <c:pt idx="9">
                  <c:v>2005</c:v>
                </c:pt>
                <c:pt idx="10">
                  <c:v>2006</c:v>
                </c:pt>
                <c:pt idx="11">
                  <c:v>2007</c:v>
                </c:pt>
                <c:pt idx="12">
                  <c:v>2008</c:v>
                </c:pt>
                <c:pt idx="13">
                  <c:v>2009</c:v>
                </c:pt>
                <c:pt idx="14">
                  <c:v>2010</c:v>
                </c:pt>
                <c:pt idx="15">
                  <c:v>2011</c:v>
                </c:pt>
                <c:pt idx="16">
                  <c:v>2012</c:v>
                </c:pt>
              </c:strCache>
            </c:strRef>
          </c:cat>
          <c:val>
            <c:numRef>
              <c:f>'UISISU export'!$C$5:$R$5</c:f>
              <c:numCache>
                <c:formatCode>General</c:formatCode>
                <c:ptCount val="16"/>
                <c:pt idx="4">
                  <c:v>1.02</c:v>
                </c:pt>
                <c:pt idx="5">
                  <c:v>1.04</c:v>
                </c:pt>
                <c:pt idx="6">
                  <c:v>0.98</c:v>
                </c:pt>
                <c:pt idx="7">
                  <c:v>0.96</c:v>
                </c:pt>
                <c:pt idx="8">
                  <c:v>0.9</c:v>
                </c:pt>
                <c:pt idx="9">
                  <c:v>0.97</c:v>
                </c:pt>
                <c:pt idx="10">
                  <c:v>1.01</c:v>
                </c:pt>
                <c:pt idx="11">
                  <c:v>1.1000000000000001</c:v>
                </c:pt>
                <c:pt idx="12">
                  <c:v>1.1100000000000001</c:v>
                </c:pt>
                <c:pt idx="13">
                  <c:v>1.17</c:v>
                </c:pt>
                <c:pt idx="14">
                  <c:v>1.1599999999999999</c:v>
                </c:pt>
                <c:pt idx="15">
                  <c:v>1.21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'UISISU export'!$A$6:$B$6</c:f>
              <c:strCache>
                <c:ptCount val="1"/>
                <c:pt idx="0">
                  <c:v>China</c:v>
                </c:pt>
              </c:strCache>
            </c:strRef>
          </c:tx>
          <c:marker>
            <c:symbol val="none"/>
          </c:marker>
          <c:cat>
            <c:strRef>
              <c:f>'UISISU export'!$C$4:$S$4</c:f>
              <c:strCache>
                <c:ptCount val="17"/>
                <c:pt idx="0">
                  <c:v>1996</c:v>
                </c:pt>
                <c:pt idx="1">
                  <c:v>1997</c:v>
                </c:pt>
                <c:pt idx="2">
                  <c:v>1998</c:v>
                </c:pt>
                <c:pt idx="3">
                  <c:v>1999</c:v>
                </c:pt>
                <c:pt idx="4">
                  <c:v>2000</c:v>
                </c:pt>
                <c:pt idx="5">
                  <c:v>2001</c:v>
                </c:pt>
                <c:pt idx="6">
                  <c:v>2002</c:v>
                </c:pt>
                <c:pt idx="7">
                  <c:v>2003</c:v>
                </c:pt>
                <c:pt idx="8">
                  <c:v>2004</c:v>
                </c:pt>
                <c:pt idx="9">
                  <c:v>2005</c:v>
                </c:pt>
                <c:pt idx="10">
                  <c:v>2006</c:v>
                </c:pt>
                <c:pt idx="11">
                  <c:v>2007</c:v>
                </c:pt>
                <c:pt idx="12">
                  <c:v>2008</c:v>
                </c:pt>
                <c:pt idx="13">
                  <c:v>2009</c:v>
                </c:pt>
                <c:pt idx="14">
                  <c:v>2010</c:v>
                </c:pt>
                <c:pt idx="15">
                  <c:v>2011</c:v>
                </c:pt>
                <c:pt idx="16">
                  <c:v>2012</c:v>
                </c:pt>
              </c:strCache>
            </c:strRef>
          </c:cat>
          <c:val>
            <c:numRef>
              <c:f>'UISISU export'!$C$6:$S$6</c:f>
              <c:numCache>
                <c:formatCode>General</c:formatCode>
                <c:ptCount val="17"/>
                <c:pt idx="0">
                  <c:v>0.56999999999999995</c:v>
                </c:pt>
                <c:pt idx="1">
                  <c:v>0.64</c:v>
                </c:pt>
                <c:pt idx="2">
                  <c:v>0.65</c:v>
                </c:pt>
                <c:pt idx="3">
                  <c:v>0.76</c:v>
                </c:pt>
                <c:pt idx="4">
                  <c:v>0.9</c:v>
                </c:pt>
                <c:pt idx="5">
                  <c:v>0.95</c:v>
                </c:pt>
                <c:pt idx="6">
                  <c:v>1.07</c:v>
                </c:pt>
                <c:pt idx="7">
                  <c:v>1.1299999999999999</c:v>
                </c:pt>
                <c:pt idx="8">
                  <c:v>1.23</c:v>
                </c:pt>
                <c:pt idx="9">
                  <c:v>1.32</c:v>
                </c:pt>
                <c:pt idx="10">
                  <c:v>1.39</c:v>
                </c:pt>
                <c:pt idx="11">
                  <c:v>1.4</c:v>
                </c:pt>
                <c:pt idx="12">
                  <c:v>1.47</c:v>
                </c:pt>
                <c:pt idx="13">
                  <c:v>1.7</c:v>
                </c:pt>
                <c:pt idx="14">
                  <c:v>1.76</c:v>
                </c:pt>
                <c:pt idx="15">
                  <c:v>1.84</c:v>
                </c:pt>
                <c:pt idx="16">
                  <c:v>1.98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'UISISU export'!$A$7:$B$7</c:f>
              <c:strCache>
                <c:ptCount val="1"/>
                <c:pt idx="0">
                  <c:v>India</c:v>
                </c:pt>
              </c:strCache>
            </c:strRef>
          </c:tx>
          <c:marker>
            <c:symbol val="none"/>
          </c:marker>
          <c:cat>
            <c:strRef>
              <c:f>'UISISU export'!$C$4:$S$4</c:f>
              <c:strCache>
                <c:ptCount val="17"/>
                <c:pt idx="0">
                  <c:v>1996</c:v>
                </c:pt>
                <c:pt idx="1">
                  <c:v>1997</c:v>
                </c:pt>
                <c:pt idx="2">
                  <c:v>1998</c:v>
                </c:pt>
                <c:pt idx="3">
                  <c:v>1999</c:v>
                </c:pt>
                <c:pt idx="4">
                  <c:v>2000</c:v>
                </c:pt>
                <c:pt idx="5">
                  <c:v>2001</c:v>
                </c:pt>
                <c:pt idx="6">
                  <c:v>2002</c:v>
                </c:pt>
                <c:pt idx="7">
                  <c:v>2003</c:v>
                </c:pt>
                <c:pt idx="8">
                  <c:v>2004</c:v>
                </c:pt>
                <c:pt idx="9">
                  <c:v>2005</c:v>
                </c:pt>
                <c:pt idx="10">
                  <c:v>2006</c:v>
                </c:pt>
                <c:pt idx="11">
                  <c:v>2007</c:v>
                </c:pt>
                <c:pt idx="12">
                  <c:v>2008</c:v>
                </c:pt>
                <c:pt idx="13">
                  <c:v>2009</c:v>
                </c:pt>
                <c:pt idx="14">
                  <c:v>2010</c:v>
                </c:pt>
                <c:pt idx="15">
                  <c:v>2011</c:v>
                </c:pt>
                <c:pt idx="16">
                  <c:v>2012</c:v>
                </c:pt>
              </c:strCache>
            </c:strRef>
          </c:cat>
          <c:val>
            <c:numRef>
              <c:f>'UISISU export'!$C$7:$S$7</c:f>
              <c:numCache>
                <c:formatCode>General</c:formatCode>
                <c:ptCount val="17"/>
                <c:pt idx="0">
                  <c:v>0.63</c:v>
                </c:pt>
                <c:pt idx="1">
                  <c:v>0.67</c:v>
                </c:pt>
                <c:pt idx="2">
                  <c:v>0.69</c:v>
                </c:pt>
                <c:pt idx="3">
                  <c:v>0.71</c:v>
                </c:pt>
                <c:pt idx="4">
                  <c:v>0.74</c:v>
                </c:pt>
                <c:pt idx="5">
                  <c:v>0.72</c:v>
                </c:pt>
                <c:pt idx="6">
                  <c:v>0.71</c:v>
                </c:pt>
                <c:pt idx="7">
                  <c:v>0.71</c:v>
                </c:pt>
                <c:pt idx="8">
                  <c:v>0.74</c:v>
                </c:pt>
                <c:pt idx="9">
                  <c:v>0.81</c:v>
                </c:pt>
                <c:pt idx="10">
                  <c:v>0.8</c:v>
                </c:pt>
                <c:pt idx="11">
                  <c:v>0.79</c:v>
                </c:pt>
                <c:pt idx="12">
                  <c:v>0.84</c:v>
                </c:pt>
                <c:pt idx="13">
                  <c:v>0.82</c:v>
                </c:pt>
                <c:pt idx="14">
                  <c:v>0.8</c:v>
                </c:pt>
                <c:pt idx="15">
                  <c:v>0.81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'UISISU export'!$A$8:$B$8</c:f>
              <c:strCache>
                <c:ptCount val="1"/>
                <c:pt idx="0">
                  <c:v>Russian Federation</c:v>
                </c:pt>
              </c:strCache>
            </c:strRef>
          </c:tx>
          <c:marker>
            <c:symbol val="none"/>
          </c:marker>
          <c:cat>
            <c:strRef>
              <c:f>'UISISU export'!$C$4:$S$4</c:f>
              <c:strCache>
                <c:ptCount val="17"/>
                <c:pt idx="0">
                  <c:v>1996</c:v>
                </c:pt>
                <c:pt idx="1">
                  <c:v>1997</c:v>
                </c:pt>
                <c:pt idx="2">
                  <c:v>1998</c:v>
                </c:pt>
                <c:pt idx="3">
                  <c:v>1999</c:v>
                </c:pt>
                <c:pt idx="4">
                  <c:v>2000</c:v>
                </c:pt>
                <c:pt idx="5">
                  <c:v>2001</c:v>
                </c:pt>
                <c:pt idx="6">
                  <c:v>2002</c:v>
                </c:pt>
                <c:pt idx="7">
                  <c:v>2003</c:v>
                </c:pt>
                <c:pt idx="8">
                  <c:v>2004</c:v>
                </c:pt>
                <c:pt idx="9">
                  <c:v>2005</c:v>
                </c:pt>
                <c:pt idx="10">
                  <c:v>2006</c:v>
                </c:pt>
                <c:pt idx="11">
                  <c:v>2007</c:v>
                </c:pt>
                <c:pt idx="12">
                  <c:v>2008</c:v>
                </c:pt>
                <c:pt idx="13">
                  <c:v>2009</c:v>
                </c:pt>
                <c:pt idx="14">
                  <c:v>2010</c:v>
                </c:pt>
                <c:pt idx="15">
                  <c:v>2011</c:v>
                </c:pt>
                <c:pt idx="16">
                  <c:v>2012</c:v>
                </c:pt>
              </c:strCache>
            </c:strRef>
          </c:cat>
          <c:val>
            <c:numRef>
              <c:f>'UISISU export'!$C$8:$S$8</c:f>
              <c:numCache>
                <c:formatCode>General</c:formatCode>
                <c:ptCount val="17"/>
                <c:pt idx="0">
                  <c:v>0.97</c:v>
                </c:pt>
                <c:pt idx="1">
                  <c:v>1.04</c:v>
                </c:pt>
                <c:pt idx="2">
                  <c:v>0.95</c:v>
                </c:pt>
                <c:pt idx="3">
                  <c:v>1</c:v>
                </c:pt>
                <c:pt idx="4">
                  <c:v>1.05</c:v>
                </c:pt>
                <c:pt idx="5">
                  <c:v>1.18</c:v>
                </c:pt>
                <c:pt idx="6">
                  <c:v>1.25</c:v>
                </c:pt>
                <c:pt idx="7">
                  <c:v>1.29</c:v>
                </c:pt>
                <c:pt idx="8">
                  <c:v>1.1499999999999999</c:v>
                </c:pt>
                <c:pt idx="9">
                  <c:v>1.07</c:v>
                </c:pt>
                <c:pt idx="10">
                  <c:v>1.07</c:v>
                </c:pt>
                <c:pt idx="11">
                  <c:v>1.1200000000000001</c:v>
                </c:pt>
                <c:pt idx="12">
                  <c:v>1.04</c:v>
                </c:pt>
                <c:pt idx="13">
                  <c:v>1.25</c:v>
                </c:pt>
                <c:pt idx="14">
                  <c:v>1.1299999999999999</c:v>
                </c:pt>
                <c:pt idx="15">
                  <c:v>1.0900000000000001</c:v>
                </c:pt>
                <c:pt idx="16">
                  <c:v>1.1200000000000001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'UISISU export'!$A$9:$I$9</c:f>
              <c:strCache>
                <c:ptCount val="1"/>
                <c:pt idx="0">
                  <c:v>South Africa</c:v>
                </c:pt>
              </c:strCache>
            </c:strRef>
          </c:tx>
          <c:marker>
            <c:symbol val="none"/>
          </c:marker>
          <c:cat>
            <c:strRef>
              <c:f>'UISISU export'!$C$4:$S$4</c:f>
              <c:strCache>
                <c:ptCount val="17"/>
                <c:pt idx="0">
                  <c:v>1996</c:v>
                </c:pt>
                <c:pt idx="1">
                  <c:v>1997</c:v>
                </c:pt>
                <c:pt idx="2">
                  <c:v>1998</c:v>
                </c:pt>
                <c:pt idx="3">
                  <c:v>1999</c:v>
                </c:pt>
                <c:pt idx="4">
                  <c:v>2000</c:v>
                </c:pt>
                <c:pt idx="5">
                  <c:v>2001</c:v>
                </c:pt>
                <c:pt idx="6">
                  <c:v>2002</c:v>
                </c:pt>
                <c:pt idx="7">
                  <c:v>2003</c:v>
                </c:pt>
                <c:pt idx="8">
                  <c:v>2004</c:v>
                </c:pt>
                <c:pt idx="9">
                  <c:v>2005</c:v>
                </c:pt>
                <c:pt idx="10">
                  <c:v>2006</c:v>
                </c:pt>
                <c:pt idx="11">
                  <c:v>2007</c:v>
                </c:pt>
                <c:pt idx="12">
                  <c:v>2008</c:v>
                </c:pt>
                <c:pt idx="13">
                  <c:v>2009</c:v>
                </c:pt>
                <c:pt idx="14">
                  <c:v>2010</c:v>
                </c:pt>
                <c:pt idx="15">
                  <c:v>2011</c:v>
                </c:pt>
                <c:pt idx="16">
                  <c:v>2012</c:v>
                </c:pt>
              </c:strCache>
            </c:strRef>
          </c:cat>
          <c:val>
            <c:numRef>
              <c:f>'UISISU export'!$C$9:$Q$9</c:f>
              <c:numCache>
                <c:formatCode>General</c:formatCode>
                <c:ptCount val="15"/>
                <c:pt idx="7">
                  <c:v>0.79</c:v>
                </c:pt>
                <c:pt idx="8">
                  <c:v>0.85</c:v>
                </c:pt>
                <c:pt idx="9">
                  <c:v>0.9</c:v>
                </c:pt>
                <c:pt idx="10">
                  <c:v>0.93</c:v>
                </c:pt>
                <c:pt idx="11">
                  <c:v>0.92</c:v>
                </c:pt>
                <c:pt idx="12">
                  <c:v>0.93</c:v>
                </c:pt>
                <c:pt idx="13">
                  <c:v>0.87</c:v>
                </c:pt>
                <c:pt idx="14">
                  <c:v>0.76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408256"/>
        <c:axId val="27409792"/>
      </c:lineChart>
      <c:catAx>
        <c:axId val="274082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 baseline="0"/>
            </a:pPr>
            <a:endParaRPr lang="ru-RU"/>
          </a:p>
        </c:txPr>
        <c:crossAx val="27409792"/>
        <c:crosses val="autoZero"/>
        <c:auto val="1"/>
        <c:lblAlgn val="ctr"/>
        <c:lblOffset val="100"/>
        <c:noMultiLvlLbl val="0"/>
      </c:catAx>
      <c:valAx>
        <c:axId val="27409792"/>
        <c:scaling>
          <c:orientation val="minMax"/>
        </c:scaling>
        <c:delete val="0"/>
        <c:axPos val="l"/>
        <c:majorGridlines/>
        <c:numFmt formatCode="#,##0.0" sourceLinked="0"/>
        <c:majorTickMark val="out"/>
        <c:minorTickMark val="none"/>
        <c:tickLblPos val="nextTo"/>
        <c:txPr>
          <a:bodyPr/>
          <a:lstStyle/>
          <a:p>
            <a:pPr>
              <a:defRPr sz="800" baseline="0"/>
            </a:pPr>
            <a:endParaRPr lang="ru-RU"/>
          </a:p>
        </c:txPr>
        <c:crossAx val="27408256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80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8A27-708A-4C6D-AF76-A34C030B6C55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BBE72-E037-4BD3-BA59-1343BB9B383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6842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8A27-708A-4C6D-AF76-A34C030B6C55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BBE72-E037-4BD3-BA59-1343BB9B383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1702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8A27-708A-4C6D-AF76-A34C030B6C55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BBE72-E037-4BD3-BA59-1343BB9B383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9653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8A27-708A-4C6D-AF76-A34C030B6C55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BBE72-E037-4BD3-BA59-1343BB9B383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1855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8A27-708A-4C6D-AF76-A34C030B6C55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BBE72-E037-4BD3-BA59-1343BB9B383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2377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8A27-708A-4C6D-AF76-A34C030B6C55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BBE72-E037-4BD3-BA59-1343BB9B383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1622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8A27-708A-4C6D-AF76-A34C030B6C55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BBE72-E037-4BD3-BA59-1343BB9B383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5361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8A27-708A-4C6D-AF76-A34C030B6C55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BBE72-E037-4BD3-BA59-1343BB9B383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2139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8A27-708A-4C6D-AF76-A34C030B6C55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BBE72-E037-4BD3-BA59-1343BB9B383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1773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8A27-708A-4C6D-AF76-A34C030B6C55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BBE72-E037-4BD3-BA59-1343BB9B383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8036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8A27-708A-4C6D-AF76-A34C030B6C55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BBE72-E037-4BD3-BA59-1343BB9B383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9293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38A27-708A-4C6D-AF76-A34C030B6C55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BBE72-E037-4BD3-BA59-1343BB9B383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5552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9512" y="2130425"/>
            <a:ext cx="8784976" cy="1470025"/>
          </a:xfrm>
        </p:spPr>
        <p:txBody>
          <a:bodyPr/>
          <a:lstStyle/>
          <a:p>
            <a:r>
              <a:rPr lang="pt-BR" b="1" dirty="0" smtClean="0">
                <a:solidFill>
                  <a:srgbClr val="0070C0"/>
                </a:solidFill>
              </a:rPr>
              <a:t>New Drivers </a:t>
            </a:r>
            <a:r>
              <a:rPr lang="pt-BR" b="1" dirty="0" err="1" smtClean="0">
                <a:solidFill>
                  <a:srgbClr val="0070C0"/>
                </a:solidFill>
              </a:rPr>
              <a:t>of</a:t>
            </a:r>
            <a:r>
              <a:rPr lang="pt-BR" b="1" dirty="0" smtClean="0">
                <a:solidFill>
                  <a:srgbClr val="0070C0"/>
                </a:solidFill>
              </a:rPr>
              <a:t> BRICS Economic </a:t>
            </a:r>
            <a:r>
              <a:rPr lang="pt-BR" b="1" dirty="0" err="1" smtClean="0">
                <a:solidFill>
                  <a:srgbClr val="0070C0"/>
                </a:solidFill>
              </a:rPr>
              <a:t>Cooperation</a:t>
            </a:r>
            <a:endParaRPr lang="pt-BR" b="1" dirty="0">
              <a:solidFill>
                <a:srgbClr val="0070C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9512" y="3886200"/>
            <a:ext cx="8856984" cy="2855168"/>
          </a:xfrm>
        </p:spPr>
        <p:txBody>
          <a:bodyPr>
            <a:normAutofit/>
          </a:bodyPr>
          <a:lstStyle/>
          <a:p>
            <a:r>
              <a:rPr lang="pt-BR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Renato Baumann</a:t>
            </a:r>
          </a:p>
          <a:p>
            <a:endParaRPr lang="pt-BR" dirty="0" smtClean="0"/>
          </a:p>
          <a:p>
            <a:r>
              <a:rPr lang="pt-BR" sz="2400" b="1" dirty="0" err="1" smtClean="0">
                <a:solidFill>
                  <a:schemeClr val="accent5">
                    <a:lumMod val="75000"/>
                  </a:schemeClr>
                </a:solidFill>
              </a:rPr>
              <a:t>Presentation</a:t>
            </a:r>
            <a:r>
              <a:rPr lang="pt-BR" sz="2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pt-BR" sz="2400" b="1" dirty="0" err="1" smtClean="0">
                <a:solidFill>
                  <a:schemeClr val="accent5">
                    <a:lumMod val="75000"/>
                  </a:schemeClr>
                </a:solidFill>
              </a:rPr>
              <a:t>at</a:t>
            </a:r>
            <a:r>
              <a:rPr lang="pt-BR" sz="2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pt-BR" sz="2400" b="1" dirty="0" err="1" smtClean="0">
                <a:solidFill>
                  <a:schemeClr val="accent5">
                    <a:lumMod val="75000"/>
                  </a:schemeClr>
                </a:solidFill>
              </a:rPr>
              <a:t>the</a:t>
            </a:r>
            <a:r>
              <a:rPr lang="pt-BR" sz="2400" b="1" dirty="0" smtClean="0">
                <a:solidFill>
                  <a:schemeClr val="accent5">
                    <a:lumMod val="75000"/>
                  </a:schemeClr>
                </a:solidFill>
              </a:rPr>
              <a:t> VII BRICS </a:t>
            </a:r>
            <a:r>
              <a:rPr lang="pt-BR" sz="2400" b="1" dirty="0" err="1" smtClean="0">
                <a:solidFill>
                  <a:schemeClr val="accent5">
                    <a:lumMod val="75000"/>
                  </a:schemeClr>
                </a:solidFill>
              </a:rPr>
              <a:t>Academic</a:t>
            </a:r>
            <a:r>
              <a:rPr lang="pt-BR" sz="2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pt-BR" sz="2400" b="1" dirty="0" err="1" smtClean="0">
                <a:solidFill>
                  <a:schemeClr val="accent5">
                    <a:lumMod val="75000"/>
                  </a:schemeClr>
                </a:solidFill>
              </a:rPr>
              <a:t>Forum</a:t>
            </a:r>
            <a:endParaRPr lang="pt-BR" sz="2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pt-BR" sz="2400" b="1" dirty="0" err="1" smtClean="0">
                <a:solidFill>
                  <a:schemeClr val="accent5">
                    <a:lumMod val="75000"/>
                  </a:schemeClr>
                </a:solidFill>
              </a:rPr>
              <a:t>Moscow</a:t>
            </a:r>
            <a:r>
              <a:rPr lang="pt-BR" sz="2400" b="1" dirty="0" smtClean="0">
                <a:solidFill>
                  <a:schemeClr val="accent5">
                    <a:lumMod val="75000"/>
                  </a:schemeClr>
                </a:solidFill>
              </a:rPr>
              <a:t>, May 2015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7110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3200" b="1" dirty="0" err="1" smtClean="0">
                <a:solidFill>
                  <a:srgbClr val="0070C0"/>
                </a:solidFill>
              </a:rPr>
              <a:t>There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is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clearly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unequal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intensity</a:t>
            </a:r>
            <a:r>
              <a:rPr lang="pt-BR" sz="3200" b="1" dirty="0" smtClean="0">
                <a:solidFill>
                  <a:srgbClr val="0070C0"/>
                </a:solidFill>
              </a:rPr>
              <a:t> in </a:t>
            </a:r>
            <a:br>
              <a:rPr lang="pt-BR" sz="3200" b="1" dirty="0" smtClean="0">
                <a:solidFill>
                  <a:srgbClr val="0070C0"/>
                </a:solidFill>
              </a:rPr>
            </a:br>
            <a:r>
              <a:rPr lang="pt-BR" sz="3200" b="1" dirty="0" err="1" smtClean="0">
                <a:solidFill>
                  <a:srgbClr val="0070C0"/>
                </a:solidFill>
              </a:rPr>
              <a:t>intra-group</a:t>
            </a:r>
            <a:r>
              <a:rPr lang="pt-BR" sz="3200" b="1" dirty="0" smtClean="0">
                <a:solidFill>
                  <a:srgbClr val="0070C0"/>
                </a:solidFill>
              </a:rPr>
              <a:t> FDI</a:t>
            </a:r>
            <a:endParaRPr lang="pt-BR" sz="3200" b="1" dirty="0">
              <a:solidFill>
                <a:srgbClr val="0070C0"/>
              </a:solidFill>
            </a:endParaRPr>
          </a:p>
        </p:txBody>
      </p:sp>
      <p:sp>
        <p:nvSpPr>
          <p:cNvPr id="6" name="Espaço Reservado para Conteúdo 5"/>
          <p:cNvSpPr>
            <a:spLocks noGrp="1"/>
          </p:cNvSpPr>
          <p:nvPr>
            <p:ph sz="half" idx="2"/>
          </p:nvPr>
        </p:nvSpPr>
        <p:spPr>
          <a:xfrm>
            <a:off x="107504" y="5661248"/>
            <a:ext cx="8928992" cy="75294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 smtClean="0"/>
              <a:t>Brazil and Russia are major "FDI importers" from other BRICS, while China is the largest "FDI exporter“ to BRICS</a:t>
            </a:r>
            <a:endParaRPr lang="pt-BR" sz="2400" dirty="0"/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805942"/>
              </p:ext>
            </p:extLst>
          </p:nvPr>
        </p:nvGraphicFramePr>
        <p:xfrm>
          <a:off x="539552" y="1556792"/>
          <a:ext cx="8064896" cy="39104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39206"/>
                <a:gridCol w="1285138"/>
                <a:gridCol w="1285138"/>
                <a:gridCol w="1285138"/>
                <a:gridCol w="1285138"/>
                <a:gridCol w="1285138"/>
              </a:tblGrid>
              <a:tr h="35323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24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Intra-BRICS balance of FDI </a:t>
                      </a:r>
                      <a:r>
                        <a:rPr lang="en-US" sz="2400" b="1" u="none" strike="noStrike" dirty="0" smtClean="0">
                          <a:solidFill>
                            <a:srgbClr val="C00000"/>
                          </a:solidFill>
                          <a:effectLst/>
                        </a:rPr>
                        <a:t>flows:</a:t>
                      </a:r>
                      <a:r>
                        <a:rPr lang="en-US" sz="2400" b="1" u="none" strike="noStrike" baseline="0" dirty="0" smtClean="0">
                          <a:solidFill>
                            <a:srgbClr val="C00000"/>
                          </a:solidFill>
                          <a:effectLst/>
                        </a:rPr>
                        <a:t> 2003-2014 (US$ million)</a:t>
                      </a:r>
                      <a:endParaRPr lang="en-US" sz="2400" b="1" i="0" u="none" strike="noStrike" dirty="0">
                        <a:solidFill>
                          <a:srgbClr val="C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2400" b="1" i="0" u="none" strike="noStrike" dirty="0">
                        <a:solidFill>
                          <a:srgbClr val="C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663477">
                <a:tc>
                  <a:txBody>
                    <a:bodyPr/>
                    <a:lstStyle/>
                    <a:p>
                      <a:pPr algn="ctr" fontAlgn="ctr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 err="1">
                          <a:effectLst/>
                        </a:rPr>
                        <a:t>Brazil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China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 err="1">
                          <a:effectLst/>
                        </a:rPr>
                        <a:t>India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 err="1">
                          <a:effectLst/>
                        </a:rPr>
                        <a:t>Russia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South Africa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95724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FDI </a:t>
                      </a:r>
                      <a:r>
                        <a:rPr lang="pt-BR" sz="2000" b="1" u="none" strike="noStrike" dirty="0" err="1">
                          <a:effectLst/>
                        </a:rPr>
                        <a:t>received</a:t>
                      </a:r>
                      <a:r>
                        <a:rPr lang="pt-BR" sz="2000" b="1" u="none" strike="noStrike" dirty="0">
                          <a:effectLst/>
                        </a:rPr>
                        <a:t> </a:t>
                      </a:r>
                      <a:r>
                        <a:rPr lang="pt-BR" sz="2000" b="1" u="none" strike="noStrike" dirty="0" err="1" smtClean="0">
                          <a:effectLst/>
                        </a:rPr>
                        <a:t>from</a:t>
                      </a:r>
                      <a:r>
                        <a:rPr lang="pt-BR" sz="2000" b="1" u="none" strike="noStrike" dirty="0" smtClean="0">
                          <a:effectLst/>
                        </a:rPr>
                        <a:t> </a:t>
                      </a:r>
                      <a:r>
                        <a:rPr lang="pt-BR" sz="2000" b="1" u="none" strike="noStrike" dirty="0" err="1" smtClean="0">
                          <a:effectLst/>
                        </a:rPr>
                        <a:t>other</a:t>
                      </a:r>
                      <a:r>
                        <a:rPr lang="pt-BR" sz="2000" b="1" u="none" strike="noStrike" dirty="0" smtClean="0">
                          <a:effectLst/>
                        </a:rPr>
                        <a:t> BRICS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21.703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27.729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19.177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22.613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8.640</a:t>
                      </a:r>
                    </a:p>
                  </a:txBody>
                  <a:tcPr marL="9525" marR="9525" marT="9525" marB="0" anchor="ctr"/>
                </a:tc>
              </a:tr>
              <a:tr h="95724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FDI in </a:t>
                      </a:r>
                      <a:r>
                        <a:rPr lang="pt-BR" sz="2000" b="1" u="none" strike="noStrike" dirty="0" err="1">
                          <a:effectLst/>
                        </a:rPr>
                        <a:t>other</a:t>
                      </a:r>
                      <a:r>
                        <a:rPr lang="pt-BR" sz="2000" b="1" u="none" strike="noStrike" dirty="0">
                          <a:effectLst/>
                        </a:rPr>
                        <a:t> BRICS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52.428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23.685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10.794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9.690</a:t>
                      </a:r>
                    </a:p>
                  </a:txBody>
                  <a:tcPr marL="9525" marR="9525" marT="9525" marB="0" anchor="ctr"/>
                </a:tc>
              </a:tr>
              <a:tr h="95724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Net </a:t>
                      </a:r>
                      <a:r>
                        <a:rPr lang="pt-BR" sz="2000" b="1" u="none" strike="noStrike" dirty="0" err="1">
                          <a:effectLst/>
                        </a:rPr>
                        <a:t>result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-18.437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24.699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4.508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-11.820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1.050 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276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200" b="1" dirty="0" smtClean="0">
                <a:solidFill>
                  <a:srgbClr val="0070C0"/>
                </a:solidFill>
              </a:rPr>
              <a:t>The </a:t>
            </a:r>
            <a:r>
              <a:rPr lang="pt-BR" sz="3200" b="1" dirty="0" err="1" smtClean="0">
                <a:solidFill>
                  <a:srgbClr val="0070C0"/>
                </a:solidFill>
              </a:rPr>
              <a:t>size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>
                <a:solidFill>
                  <a:srgbClr val="0070C0"/>
                </a:solidFill>
              </a:rPr>
              <a:t>of</a:t>
            </a:r>
            <a:r>
              <a:rPr lang="pt-BR" sz="3200" b="1" dirty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intra-BRICS</a:t>
            </a:r>
            <a:r>
              <a:rPr lang="pt-BR" sz="3200" b="1" dirty="0" smtClean="0">
                <a:solidFill>
                  <a:srgbClr val="0070C0"/>
                </a:solidFill>
              </a:rPr>
              <a:t> FDI</a:t>
            </a:r>
            <a:endParaRPr lang="pt-BR" sz="3200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7504" y="1600200"/>
            <a:ext cx="8579296" cy="4853136"/>
          </a:xfrm>
        </p:spPr>
        <p:txBody>
          <a:bodyPr/>
          <a:lstStyle/>
          <a:p>
            <a:pPr marL="0" indent="0">
              <a:buNone/>
            </a:pPr>
            <a:r>
              <a:rPr lang="pt-BR" sz="2400" dirty="0" err="1" smtClean="0"/>
              <a:t>Participation</a:t>
            </a:r>
            <a:r>
              <a:rPr lang="pt-BR" sz="2400" dirty="0" smtClean="0"/>
              <a:t> </a:t>
            </a:r>
            <a:r>
              <a:rPr lang="pt-BR" sz="2400" dirty="0" err="1" smtClean="0"/>
              <a:t>of</a:t>
            </a:r>
            <a:r>
              <a:rPr lang="pt-BR" sz="2400" dirty="0" smtClean="0"/>
              <a:t> FDI </a:t>
            </a:r>
            <a:r>
              <a:rPr lang="pt-BR" sz="2400" dirty="0" err="1" smtClean="0"/>
              <a:t>from</a:t>
            </a:r>
            <a:r>
              <a:rPr lang="pt-BR" sz="2400" dirty="0" smtClean="0"/>
              <a:t> BRICS in </a:t>
            </a:r>
            <a:r>
              <a:rPr lang="pt-BR" sz="2400" dirty="0" err="1" smtClean="0"/>
              <a:t>each</a:t>
            </a:r>
            <a:r>
              <a:rPr lang="pt-BR" sz="2400" dirty="0" smtClean="0"/>
              <a:t> </a:t>
            </a:r>
            <a:r>
              <a:rPr lang="pt-BR" sz="2400" dirty="0" err="1" smtClean="0"/>
              <a:t>country´s</a:t>
            </a:r>
            <a:r>
              <a:rPr lang="pt-BR" sz="2400" dirty="0" smtClean="0"/>
              <a:t> total FDI </a:t>
            </a:r>
            <a:r>
              <a:rPr lang="pt-BR" sz="2400" dirty="0" err="1" smtClean="0"/>
              <a:t>inflow</a:t>
            </a:r>
            <a:r>
              <a:rPr lang="pt-BR" sz="2400" dirty="0" smtClean="0"/>
              <a:t> </a:t>
            </a:r>
            <a:r>
              <a:rPr lang="pt-BR" sz="2400" dirty="0" err="1" smtClean="0"/>
              <a:t>remains</a:t>
            </a:r>
            <a:r>
              <a:rPr lang="pt-BR" sz="2400" dirty="0" smtClean="0"/>
              <a:t> </a:t>
            </a:r>
            <a:r>
              <a:rPr lang="pt-BR" sz="2400" dirty="0" err="1" smtClean="0"/>
              <a:t>small</a:t>
            </a:r>
            <a:r>
              <a:rPr lang="pt-BR" sz="2400" dirty="0" smtClean="0"/>
              <a:t> </a:t>
            </a:r>
            <a:endParaRPr lang="pt-BR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071439"/>
              </p:ext>
            </p:extLst>
          </p:nvPr>
        </p:nvGraphicFramePr>
        <p:xfrm>
          <a:off x="971600" y="2924944"/>
          <a:ext cx="7200804" cy="34563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00199"/>
                <a:gridCol w="1080121"/>
                <a:gridCol w="1080121"/>
                <a:gridCol w="1080121"/>
                <a:gridCol w="1080121"/>
                <a:gridCol w="1080121"/>
              </a:tblGrid>
              <a:tr h="648072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pt-BR" sz="2400" b="1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FDI </a:t>
                      </a:r>
                      <a:r>
                        <a:rPr lang="en-US" sz="2400" b="1" u="none" strike="noStrike" kern="1200" noProof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received</a:t>
                      </a:r>
                      <a:r>
                        <a:rPr lang="pt-BR" sz="2400" b="1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BR" sz="2400" b="1" u="none" strike="noStrike" kern="1200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by</a:t>
                      </a:r>
                      <a:r>
                        <a:rPr lang="pt-BR" sz="2400" b="1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BRICS: 2003-2014 (US$ </a:t>
                      </a:r>
                      <a:r>
                        <a:rPr lang="pt-BR" sz="2400" b="1" u="none" strike="noStrike" kern="1200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million</a:t>
                      </a:r>
                      <a:r>
                        <a:rPr lang="pt-BR" sz="2400" b="1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pt-BR" sz="2400" b="1" u="none" strike="noStrike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pt-B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698685">
                <a:tc>
                  <a:txBody>
                    <a:bodyPr/>
                    <a:lstStyle/>
                    <a:p>
                      <a:pPr algn="ctr" fontAlgn="b"/>
                      <a:endParaRPr lang="pt-B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u="none" strike="noStrike" dirty="0" err="1">
                          <a:effectLst/>
                        </a:rPr>
                        <a:t>Brazil</a:t>
                      </a:r>
                      <a:endParaRPr lang="pt-B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u="none" strike="noStrike" dirty="0">
                          <a:effectLst/>
                        </a:rPr>
                        <a:t>China</a:t>
                      </a:r>
                      <a:endParaRPr lang="pt-B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u="none" strike="noStrike" dirty="0" err="1">
                          <a:effectLst/>
                        </a:rPr>
                        <a:t>India</a:t>
                      </a:r>
                      <a:endParaRPr lang="pt-B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u="none" strike="noStrike" dirty="0" err="1">
                          <a:effectLst/>
                        </a:rPr>
                        <a:t>Russia</a:t>
                      </a:r>
                      <a:endParaRPr lang="pt-B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u="none" strike="noStrike" dirty="0">
                          <a:effectLst/>
                        </a:rPr>
                        <a:t>S. </a:t>
                      </a:r>
                      <a:r>
                        <a:rPr lang="pt-BR" sz="1800" b="1" u="none" strike="noStrike" dirty="0" err="1">
                          <a:effectLst/>
                        </a:rPr>
                        <a:t>Africa</a:t>
                      </a:r>
                      <a:endParaRPr lang="pt-B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705471"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FDI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received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from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other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BRICS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pt-B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21.703</a:t>
                      </a:r>
                      <a:endParaRPr lang="pt-BR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27.729</a:t>
                      </a:r>
                      <a:endParaRPr lang="pt-BR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19.177</a:t>
                      </a:r>
                      <a:endParaRPr lang="pt-BR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22.613</a:t>
                      </a:r>
                      <a:endParaRPr lang="pt-BR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8.640</a:t>
                      </a:r>
                      <a:endParaRPr lang="pt-BR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705471"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FDI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received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from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  <a:p>
                      <a:pPr algn="ctr" fontAlgn="b"/>
                      <a:r>
                        <a:rPr lang="pt-BR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</a:t>
                      </a:r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World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 dirty="0">
                          <a:effectLst/>
                        </a:rPr>
                        <a:t>357.590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 dirty="0">
                          <a:effectLst/>
                        </a:rPr>
                        <a:t>1.217.141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 dirty="0">
                          <a:effectLst/>
                        </a:rPr>
                        <a:t>454.147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 dirty="0">
                          <a:effectLst/>
                        </a:rPr>
                        <a:t>309.925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 dirty="0">
                          <a:effectLst/>
                        </a:rPr>
                        <a:t>67.830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69868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BRICS/World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6,1%</a:t>
                      </a:r>
                      <a:endParaRPr lang="pt-BR" sz="1800" b="0" i="0" u="none" strike="noStrike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2,3%</a:t>
                      </a:r>
                      <a:endParaRPr lang="pt-BR" sz="1800" b="0" i="0" u="none" strike="noStrike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4,2%</a:t>
                      </a:r>
                      <a:endParaRPr lang="pt-BR" sz="1800" b="0" i="0" u="none" strike="noStrike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u="none" strike="noStrike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7,3%</a:t>
                      </a:r>
                      <a:endParaRPr lang="pt-BR" sz="1800" b="0" i="0" u="none" strike="noStrike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u="none" strike="noStrike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12,7%</a:t>
                      </a:r>
                      <a:endParaRPr lang="pt-BR" sz="1800" b="0" i="0" u="none" strike="noStrike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421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784976" cy="1470025"/>
          </a:xfrm>
        </p:spPr>
        <p:txBody>
          <a:bodyPr>
            <a:normAutofit fontScale="90000"/>
          </a:bodyPr>
          <a:lstStyle/>
          <a:p>
            <a:r>
              <a:rPr lang="pt-BR" sz="4000" b="1" dirty="0" smtClean="0">
                <a:solidFill>
                  <a:srgbClr val="0070C0"/>
                </a:solidFill>
              </a:rPr>
              <a:t>Data </a:t>
            </a:r>
            <a:r>
              <a:rPr lang="pt-BR" sz="4000" b="1" dirty="0" err="1" smtClean="0">
                <a:solidFill>
                  <a:srgbClr val="0070C0"/>
                </a:solidFill>
              </a:rPr>
              <a:t>by</a:t>
            </a:r>
            <a:r>
              <a:rPr lang="pt-BR" sz="4000" b="1" dirty="0" smtClean="0">
                <a:solidFill>
                  <a:srgbClr val="0070C0"/>
                </a:solidFill>
              </a:rPr>
              <a:t> sector </a:t>
            </a:r>
            <a:r>
              <a:rPr lang="pt-BR" sz="4000" b="1" dirty="0" err="1" smtClean="0">
                <a:solidFill>
                  <a:srgbClr val="0070C0"/>
                </a:solidFill>
              </a:rPr>
              <a:t>suggests</a:t>
            </a:r>
            <a:r>
              <a:rPr lang="pt-BR" sz="4000" b="1" dirty="0" smtClean="0">
                <a:solidFill>
                  <a:srgbClr val="0070C0"/>
                </a:solidFill>
              </a:rPr>
              <a:t> </a:t>
            </a:r>
            <a:r>
              <a:rPr lang="pt-BR" sz="4000" b="1" dirty="0" err="1" smtClean="0">
                <a:solidFill>
                  <a:srgbClr val="0070C0"/>
                </a:solidFill>
              </a:rPr>
              <a:t>that</a:t>
            </a:r>
            <a:r>
              <a:rPr lang="pt-BR" sz="4000" b="1" dirty="0" smtClean="0">
                <a:solidFill>
                  <a:srgbClr val="0070C0"/>
                </a:solidFill>
              </a:rPr>
              <a:t> bilateral </a:t>
            </a:r>
            <a:r>
              <a:rPr lang="pt-BR" sz="4000" b="1" dirty="0" err="1" smtClean="0">
                <a:solidFill>
                  <a:srgbClr val="0070C0"/>
                </a:solidFill>
              </a:rPr>
              <a:t>investment</a:t>
            </a:r>
            <a:r>
              <a:rPr lang="pt-BR" sz="4000" b="1" dirty="0" smtClean="0">
                <a:solidFill>
                  <a:srgbClr val="0070C0"/>
                </a:solidFill>
              </a:rPr>
              <a:t> </a:t>
            </a:r>
            <a:r>
              <a:rPr lang="pt-BR" sz="4000" b="1" dirty="0" err="1" smtClean="0">
                <a:solidFill>
                  <a:srgbClr val="0070C0"/>
                </a:solidFill>
              </a:rPr>
              <a:t>is</a:t>
            </a:r>
            <a:r>
              <a:rPr lang="pt-BR" sz="4000" b="1" dirty="0" smtClean="0">
                <a:solidFill>
                  <a:srgbClr val="0070C0"/>
                </a:solidFill>
              </a:rPr>
              <a:t> </a:t>
            </a:r>
            <a:r>
              <a:rPr lang="pt-BR" sz="4000" b="1" dirty="0" err="1" smtClean="0">
                <a:solidFill>
                  <a:srgbClr val="0070C0"/>
                </a:solidFill>
              </a:rPr>
              <a:t>predominantly</a:t>
            </a:r>
            <a:r>
              <a:rPr lang="pt-BR" sz="4000" b="1" dirty="0" smtClean="0">
                <a:solidFill>
                  <a:srgbClr val="0070C0"/>
                </a:solidFill>
              </a:rPr>
              <a:t> ´</a:t>
            </a:r>
            <a:r>
              <a:rPr lang="pt-BR" sz="4000" b="1" dirty="0" err="1" smtClean="0">
                <a:solidFill>
                  <a:srgbClr val="0070C0"/>
                </a:solidFill>
              </a:rPr>
              <a:t>resource</a:t>
            </a:r>
            <a:r>
              <a:rPr lang="pt-BR" sz="4000" b="1" dirty="0" smtClean="0">
                <a:solidFill>
                  <a:srgbClr val="0070C0"/>
                </a:solidFill>
              </a:rPr>
              <a:t> </a:t>
            </a:r>
            <a:r>
              <a:rPr lang="pt-BR" sz="4000" b="1" dirty="0" err="1" smtClean="0">
                <a:solidFill>
                  <a:srgbClr val="0070C0"/>
                </a:solidFill>
              </a:rPr>
              <a:t>seeking</a:t>
            </a:r>
            <a:r>
              <a:rPr lang="pt-BR" sz="4000" b="1" dirty="0" smtClean="0">
                <a:solidFill>
                  <a:srgbClr val="0070C0"/>
                </a:solidFill>
              </a:rPr>
              <a:t>`</a:t>
            </a:r>
            <a:r>
              <a:rPr lang="pt-BR" dirty="0" smtClean="0"/>
              <a:t> </a:t>
            </a:r>
            <a:br>
              <a:rPr lang="pt-BR" dirty="0" smtClean="0"/>
            </a:b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5517232"/>
            <a:ext cx="6400800" cy="121568"/>
          </a:xfrm>
        </p:spPr>
        <p:txBody>
          <a:bodyPr>
            <a:normAutofit fontScale="25000" lnSpcReduction="20000"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2385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pt-BR" sz="3200" b="1" dirty="0" err="1" smtClean="0">
                <a:solidFill>
                  <a:srgbClr val="0070C0"/>
                </a:solidFill>
              </a:rPr>
              <a:t>Brazil’s</a:t>
            </a:r>
            <a:r>
              <a:rPr lang="pt-BR" sz="3200" b="1" dirty="0" smtClean="0">
                <a:solidFill>
                  <a:srgbClr val="0070C0"/>
                </a:solidFill>
              </a:rPr>
              <a:t> FDI </a:t>
            </a:r>
            <a:r>
              <a:rPr lang="pt-BR" sz="3200" b="1" dirty="0" err="1" smtClean="0">
                <a:solidFill>
                  <a:srgbClr val="0070C0"/>
                </a:solidFill>
              </a:rPr>
              <a:t>into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other</a:t>
            </a:r>
            <a:r>
              <a:rPr lang="pt-BR" sz="3200" b="1" dirty="0" smtClean="0">
                <a:solidFill>
                  <a:srgbClr val="0070C0"/>
                </a:solidFill>
              </a:rPr>
              <a:t> BRICS -</a:t>
            </a:r>
            <a:br>
              <a:rPr lang="pt-BR" sz="3200" b="1" dirty="0" smtClean="0">
                <a:solidFill>
                  <a:srgbClr val="0070C0"/>
                </a:solidFill>
              </a:rPr>
            </a:br>
            <a:r>
              <a:rPr lang="pt-BR" sz="3200" b="1" dirty="0" smtClean="0">
                <a:solidFill>
                  <a:srgbClr val="0070C0"/>
                </a:solidFill>
              </a:rPr>
              <a:t>5 </a:t>
            </a:r>
            <a:r>
              <a:rPr lang="pt-BR" sz="3200" b="1" dirty="0" err="1" smtClean="0">
                <a:solidFill>
                  <a:srgbClr val="0070C0"/>
                </a:solidFill>
              </a:rPr>
              <a:t>most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relevant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sectors</a:t>
            </a:r>
            <a:endParaRPr lang="pt-BR" sz="3200" b="1" dirty="0">
              <a:solidFill>
                <a:srgbClr val="0070C0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301875"/>
              </p:ext>
            </p:extLst>
          </p:nvPr>
        </p:nvGraphicFramePr>
        <p:xfrm>
          <a:off x="179512" y="1556792"/>
          <a:ext cx="8784976" cy="30963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47931"/>
                <a:gridCol w="621487"/>
                <a:gridCol w="1233264"/>
                <a:gridCol w="621487"/>
                <a:gridCol w="1696142"/>
                <a:gridCol w="621487"/>
                <a:gridCol w="1553716"/>
                <a:gridCol w="689462"/>
              </a:tblGrid>
              <a:tr h="62355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China </a:t>
                      </a:r>
                      <a:endParaRPr lang="pt-BR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2003-2014)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India</a:t>
                      </a:r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endParaRPr lang="pt-BR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(2003-2013)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Russia</a:t>
                      </a:r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endParaRPr lang="pt-BR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2003-2009)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South </a:t>
                      </a:r>
                      <a:r>
                        <a:rPr lang="pt-BR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Africa</a:t>
                      </a:r>
                      <a:endParaRPr lang="pt-BR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2003-2014)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94557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Financial Services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Metals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Automotive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Financial Services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33%</a:t>
                      </a:r>
                    </a:p>
                  </a:txBody>
                  <a:tcPr marL="9525" marR="9525" marT="9525" marB="0" anchor="ctr"/>
                </a:tc>
              </a:tr>
              <a:tr h="494557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Food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&amp;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Tobacco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Transportation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Food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&amp;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Tobacco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Automotive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27%</a:t>
                      </a:r>
                    </a:p>
                  </a:txBody>
                  <a:tcPr marL="9525" marR="9525" marT="9525" marB="0" anchor="ctr"/>
                </a:tc>
              </a:tr>
              <a:tr h="494557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Metals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Automotive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Ceramics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&amp; Glass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Automotive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Components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19%</a:t>
                      </a:r>
                    </a:p>
                  </a:txBody>
                  <a:tcPr marL="9525" marR="9525" marT="9525" marB="0" anchor="ctr"/>
                </a:tc>
              </a:tr>
              <a:tr h="494557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Electronic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Components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Electronic Components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Electronic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Components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Chemicals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17%</a:t>
                      </a:r>
                    </a:p>
                  </a:txBody>
                  <a:tcPr marL="9525" marR="9525" marT="9525" marB="0" anchor="ctr"/>
                </a:tc>
              </a:tr>
              <a:tr h="494557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Aerospace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Business Services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Software &amp; IT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services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Espaço Reservado para Conteúdo 4"/>
          <p:cNvSpPr txBox="1">
            <a:spLocks/>
          </p:cNvSpPr>
          <p:nvPr/>
        </p:nvSpPr>
        <p:spPr>
          <a:xfrm>
            <a:off x="179512" y="5157192"/>
            <a:ext cx="8856984" cy="10801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000" dirty="0" err="1" smtClean="0"/>
              <a:t>Brazilian</a:t>
            </a:r>
            <a:r>
              <a:rPr lang="pt-BR" sz="2000" dirty="0" smtClean="0"/>
              <a:t> </a:t>
            </a:r>
            <a:r>
              <a:rPr lang="pt-BR" sz="2000" dirty="0" err="1" smtClean="0"/>
              <a:t>investments</a:t>
            </a:r>
            <a:r>
              <a:rPr lang="pt-BR" sz="2000" dirty="0" smtClean="0"/>
              <a:t> in China are more </a:t>
            </a:r>
            <a:r>
              <a:rPr lang="pt-BR" sz="2000" dirty="0" err="1" smtClean="0"/>
              <a:t>diversified</a:t>
            </a:r>
            <a:r>
              <a:rPr lang="pt-BR" sz="2000" dirty="0" smtClean="0"/>
              <a:t> </a:t>
            </a:r>
            <a:r>
              <a:rPr lang="pt-BR" sz="2000" dirty="0" err="1" smtClean="0"/>
              <a:t>than</a:t>
            </a:r>
            <a:r>
              <a:rPr lang="pt-BR" sz="2000" dirty="0" smtClean="0"/>
              <a:t> </a:t>
            </a:r>
            <a:r>
              <a:rPr lang="pt-BR" sz="2000" dirty="0" err="1" smtClean="0"/>
              <a:t>elsewhere</a:t>
            </a:r>
            <a:endParaRPr lang="pt-BR" sz="2000" dirty="0" smtClean="0"/>
          </a:p>
          <a:p>
            <a:pPr marL="0" indent="0">
              <a:buNone/>
            </a:pPr>
            <a:endParaRPr lang="pt-BR" sz="2000" dirty="0" smtClean="0"/>
          </a:p>
          <a:p>
            <a:pPr marL="0" indent="0">
              <a:buNone/>
            </a:pPr>
            <a:r>
              <a:rPr lang="pt-BR" sz="2000" dirty="0" smtClean="0"/>
              <a:t>Data </a:t>
            </a:r>
            <a:r>
              <a:rPr lang="pt-BR" sz="2000" dirty="0" err="1" smtClean="0"/>
              <a:t>on</a:t>
            </a:r>
            <a:r>
              <a:rPr lang="pt-BR" sz="2000" dirty="0" smtClean="0"/>
              <a:t> bilateral FDI </a:t>
            </a:r>
            <a:r>
              <a:rPr lang="pt-BR" sz="2000" dirty="0" err="1" smtClean="0"/>
              <a:t>into</a:t>
            </a:r>
            <a:r>
              <a:rPr lang="pt-BR" sz="2000" dirty="0" smtClean="0"/>
              <a:t> </a:t>
            </a:r>
            <a:r>
              <a:rPr lang="pt-BR" sz="2000" dirty="0" err="1" smtClean="0"/>
              <a:t>Russia</a:t>
            </a:r>
            <a:r>
              <a:rPr lang="pt-BR" sz="2000" dirty="0" smtClean="0"/>
              <a:t> are </a:t>
            </a:r>
            <a:r>
              <a:rPr lang="pt-BR" sz="2000" dirty="0" err="1" smtClean="0"/>
              <a:t>poor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153401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pt-BR" sz="3200" b="1" dirty="0" err="1" smtClean="0">
                <a:solidFill>
                  <a:srgbClr val="0070C0"/>
                </a:solidFill>
              </a:rPr>
              <a:t>Russia´s</a:t>
            </a:r>
            <a:r>
              <a:rPr lang="pt-BR" sz="3200" b="1" dirty="0" smtClean="0">
                <a:solidFill>
                  <a:srgbClr val="0070C0"/>
                </a:solidFill>
              </a:rPr>
              <a:t> FDI </a:t>
            </a:r>
            <a:r>
              <a:rPr lang="pt-BR" sz="3200" b="1" dirty="0" err="1" smtClean="0">
                <a:solidFill>
                  <a:srgbClr val="0070C0"/>
                </a:solidFill>
              </a:rPr>
              <a:t>into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other</a:t>
            </a:r>
            <a:r>
              <a:rPr lang="pt-BR" sz="3200" b="1" dirty="0" smtClean="0">
                <a:solidFill>
                  <a:srgbClr val="0070C0"/>
                </a:solidFill>
              </a:rPr>
              <a:t> BRICS – </a:t>
            </a:r>
            <a:br>
              <a:rPr lang="pt-BR" sz="3200" b="1" dirty="0" smtClean="0">
                <a:solidFill>
                  <a:srgbClr val="0070C0"/>
                </a:solidFill>
              </a:rPr>
            </a:br>
            <a:r>
              <a:rPr lang="pt-BR" sz="3200" b="1" dirty="0" smtClean="0">
                <a:solidFill>
                  <a:srgbClr val="0070C0"/>
                </a:solidFill>
              </a:rPr>
              <a:t>5 </a:t>
            </a:r>
            <a:r>
              <a:rPr lang="pt-BR" sz="3200" b="1" dirty="0" err="1" smtClean="0">
                <a:solidFill>
                  <a:srgbClr val="0070C0"/>
                </a:solidFill>
              </a:rPr>
              <a:t>most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relevant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sectors</a:t>
            </a:r>
            <a:endParaRPr lang="pt-BR" sz="3200" b="1" dirty="0">
              <a:solidFill>
                <a:srgbClr val="0070C0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623362"/>
              </p:ext>
            </p:extLst>
          </p:nvPr>
        </p:nvGraphicFramePr>
        <p:xfrm>
          <a:off x="251520" y="1628800"/>
          <a:ext cx="8640961" cy="30341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9279"/>
                <a:gridCol w="611297"/>
                <a:gridCol w="1341832"/>
                <a:gridCol w="648072"/>
                <a:gridCol w="1584176"/>
                <a:gridCol w="648072"/>
                <a:gridCol w="1410073"/>
                <a:gridCol w="678160"/>
              </a:tblGrid>
              <a:tr h="57199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Brazil</a:t>
                      </a:r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pt-BR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(2003-2014)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China </a:t>
                      </a:r>
                      <a:endParaRPr lang="pt-BR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(2003-2014)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India</a:t>
                      </a:r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pt-BR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(2003-2014)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South </a:t>
                      </a:r>
                      <a:r>
                        <a:rPr lang="pt-BR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Africa</a:t>
                      </a:r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pt-BR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(2003-2014)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9243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Financial Services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Coal, Oil and Natural Gas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Coal, Oil and Natural Gas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Metals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9525" marR="9525" marT="9525" marB="0" anchor="ctr"/>
                </a:tc>
              </a:tr>
              <a:tr h="49243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Space &amp;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Defence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Financial Services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Financial Services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Financial Services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2%</a:t>
                      </a:r>
                    </a:p>
                  </a:txBody>
                  <a:tcPr marL="9525" marR="9525" marT="9525" marB="0" anchor="ctr"/>
                </a:tc>
              </a:tr>
              <a:tr h="4924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Coal, Oil and Natural Gas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Transportation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Metals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Aerospace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2%</a:t>
                      </a:r>
                    </a:p>
                  </a:txBody>
                  <a:tcPr marL="9525" marR="9525" marT="9525" marB="0" anchor="ctr"/>
                </a:tc>
              </a:tr>
              <a:tr h="49243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Biotechnology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Automotive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Aerospace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Coal, Oil and Natural Gas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2%</a:t>
                      </a:r>
                    </a:p>
                  </a:txBody>
                  <a:tcPr marL="9525" marR="9525" marT="9525" marB="0" anchor="ctr"/>
                </a:tc>
              </a:tr>
              <a:tr h="49243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Transportation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Chemicals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Real Estate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Software &amp; IT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services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Espaço Reservado para Conteúdo 4"/>
          <p:cNvSpPr txBox="1">
            <a:spLocks/>
          </p:cNvSpPr>
          <p:nvPr/>
        </p:nvSpPr>
        <p:spPr>
          <a:xfrm>
            <a:off x="107504" y="5157192"/>
            <a:ext cx="8928992" cy="10801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000" dirty="0" err="1" smtClean="0"/>
              <a:t>Russian</a:t>
            </a:r>
            <a:r>
              <a:rPr lang="pt-BR" sz="2000" dirty="0" smtClean="0"/>
              <a:t> FDI </a:t>
            </a:r>
            <a:r>
              <a:rPr lang="pt-BR" sz="2000" dirty="0" err="1" smtClean="0"/>
              <a:t>is</a:t>
            </a:r>
            <a:r>
              <a:rPr lang="pt-BR" sz="2000" dirty="0" smtClean="0"/>
              <a:t> </a:t>
            </a:r>
            <a:r>
              <a:rPr lang="pt-BR" sz="2000" dirty="0" err="1" smtClean="0"/>
              <a:t>concentrated</a:t>
            </a:r>
            <a:r>
              <a:rPr lang="pt-BR" sz="2000" dirty="0" smtClean="0"/>
              <a:t> </a:t>
            </a:r>
            <a:r>
              <a:rPr lang="pt-BR" sz="2000" dirty="0" err="1" smtClean="0"/>
              <a:t>on</a:t>
            </a:r>
            <a:r>
              <a:rPr lang="pt-BR" sz="2000" dirty="0" smtClean="0"/>
              <a:t> natural </a:t>
            </a:r>
            <a:r>
              <a:rPr lang="pt-BR" sz="2000" dirty="0" err="1" smtClean="0"/>
              <a:t>resources</a:t>
            </a:r>
            <a:r>
              <a:rPr lang="pt-BR" sz="2000" dirty="0" smtClean="0"/>
              <a:t> </a:t>
            </a:r>
            <a:r>
              <a:rPr lang="pt-BR" sz="2000" dirty="0" err="1" smtClean="0"/>
              <a:t>and</a:t>
            </a:r>
            <a:r>
              <a:rPr lang="pt-BR" sz="2000" dirty="0" smtClean="0"/>
              <a:t> </a:t>
            </a:r>
            <a:r>
              <a:rPr lang="pt-BR" sz="2000" dirty="0" err="1" smtClean="0"/>
              <a:t>the</a:t>
            </a:r>
            <a:r>
              <a:rPr lang="pt-BR" sz="2000" dirty="0" smtClean="0"/>
              <a:t> financial sector </a:t>
            </a:r>
          </a:p>
          <a:p>
            <a:pPr marL="0" indent="0">
              <a:buNone/>
            </a:pPr>
            <a:endParaRPr lang="pt-BR" sz="2000" dirty="0" smtClean="0"/>
          </a:p>
          <a:p>
            <a:pPr marL="0" indent="0">
              <a:buNone/>
            </a:pPr>
            <a:r>
              <a:rPr lang="pt-BR" sz="2000" dirty="0" smtClean="0"/>
              <a:t>China and </a:t>
            </a:r>
            <a:r>
              <a:rPr lang="pt-BR" sz="2000" dirty="0" err="1" smtClean="0"/>
              <a:t>India</a:t>
            </a:r>
            <a:r>
              <a:rPr lang="pt-BR" sz="2000" dirty="0" smtClean="0"/>
              <a:t> are </a:t>
            </a:r>
            <a:r>
              <a:rPr lang="pt-BR" sz="2000" dirty="0" err="1" smtClean="0"/>
              <a:t>Russia´s</a:t>
            </a:r>
            <a:r>
              <a:rPr lang="pt-BR" sz="2000" dirty="0" smtClean="0"/>
              <a:t> major </a:t>
            </a:r>
            <a:r>
              <a:rPr lang="pt-BR" sz="2000" dirty="0" err="1" smtClean="0"/>
              <a:t>partners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355699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r>
              <a:rPr lang="pt-BR" sz="3200" b="1" dirty="0" err="1" smtClean="0">
                <a:solidFill>
                  <a:srgbClr val="0070C0"/>
                </a:solidFill>
              </a:rPr>
              <a:t>India´s</a:t>
            </a:r>
            <a:r>
              <a:rPr lang="pt-BR" sz="3200" b="1" dirty="0" smtClean="0">
                <a:solidFill>
                  <a:srgbClr val="0070C0"/>
                </a:solidFill>
              </a:rPr>
              <a:t> FDI </a:t>
            </a:r>
            <a:r>
              <a:rPr lang="pt-BR" sz="3200" b="1" dirty="0" err="1" smtClean="0">
                <a:solidFill>
                  <a:srgbClr val="0070C0"/>
                </a:solidFill>
              </a:rPr>
              <a:t>into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other</a:t>
            </a:r>
            <a:r>
              <a:rPr lang="pt-BR" sz="3200" b="1" dirty="0" smtClean="0">
                <a:solidFill>
                  <a:srgbClr val="0070C0"/>
                </a:solidFill>
              </a:rPr>
              <a:t> BRICS – </a:t>
            </a:r>
            <a:br>
              <a:rPr lang="pt-BR" sz="3200" b="1" dirty="0" smtClean="0">
                <a:solidFill>
                  <a:srgbClr val="0070C0"/>
                </a:solidFill>
              </a:rPr>
            </a:br>
            <a:r>
              <a:rPr lang="pt-BR" sz="3200" b="1" dirty="0" smtClean="0">
                <a:solidFill>
                  <a:srgbClr val="0070C0"/>
                </a:solidFill>
              </a:rPr>
              <a:t>5 </a:t>
            </a:r>
            <a:r>
              <a:rPr lang="pt-BR" sz="3200" b="1" dirty="0" err="1" smtClean="0">
                <a:solidFill>
                  <a:srgbClr val="0070C0"/>
                </a:solidFill>
              </a:rPr>
              <a:t>most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relevant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sectors</a:t>
            </a:r>
            <a:endParaRPr lang="pt-BR" sz="3200" b="1" dirty="0">
              <a:solidFill>
                <a:srgbClr val="0070C0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221655"/>
              </p:ext>
            </p:extLst>
          </p:nvPr>
        </p:nvGraphicFramePr>
        <p:xfrm>
          <a:off x="179512" y="1628800"/>
          <a:ext cx="8784975" cy="30243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47935"/>
                <a:gridCol w="519156"/>
                <a:gridCol w="1487778"/>
                <a:gridCol w="637619"/>
                <a:gridCol w="1656184"/>
                <a:gridCol w="504056"/>
                <a:gridCol w="1736321"/>
                <a:gridCol w="495926"/>
              </a:tblGrid>
              <a:tr h="566891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Brazil</a:t>
                      </a:r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pt-BR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2003-2014)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China </a:t>
                      </a:r>
                      <a:endParaRPr lang="pt-BR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pt-B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(2003-2015</a:t>
                      </a:r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Russia</a:t>
                      </a:r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pt-BR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pt-B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2003-2013)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South </a:t>
                      </a:r>
                      <a:r>
                        <a:rPr lang="pt-BR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Africa</a:t>
                      </a:r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pt-BR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2003-2015)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9148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Automotive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Automotive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Coal, Oil and Natural Gas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Coal, Oil and Natural Gas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46%</a:t>
                      </a:r>
                    </a:p>
                  </a:txBody>
                  <a:tcPr marL="9525" marR="9525" marT="9525" marB="0" anchor="ctr"/>
                </a:tc>
              </a:tr>
              <a:tr h="49148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Alternative</a:t>
                      </a:r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/</a:t>
                      </a:r>
                    </a:p>
                    <a:p>
                      <a:pPr algn="ctr" fontAlgn="ctr"/>
                      <a:r>
                        <a:rPr lang="pt-BR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Renewable</a:t>
                      </a:r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energy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Financial Services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Automotive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OEM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Alternative</a:t>
                      </a:r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/</a:t>
                      </a:r>
                    </a:p>
                    <a:p>
                      <a:pPr algn="ctr" fontAlgn="ctr"/>
                      <a:r>
                        <a:rPr lang="pt-BR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Renewable</a:t>
                      </a:r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energy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17%</a:t>
                      </a:r>
                    </a:p>
                  </a:txBody>
                  <a:tcPr marL="9525" marR="9525" marT="9525" marB="0" anchor="ctr"/>
                </a:tc>
              </a:tr>
              <a:tr h="49148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Metals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Software &amp; IT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services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Pharmaceuticals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Metals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7%</a:t>
                      </a:r>
                    </a:p>
                  </a:txBody>
                  <a:tcPr marL="9525" marR="9525" marT="9525" marB="0" anchor="ctr"/>
                </a:tc>
              </a:tr>
              <a:tr h="49148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Financial Services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Transportation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Financial Services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Hotels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&amp;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Tourism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7%</a:t>
                      </a:r>
                    </a:p>
                  </a:txBody>
                  <a:tcPr marL="9525" marR="9525" marT="9525" marB="0" anchor="ctr"/>
                </a:tc>
              </a:tr>
              <a:tr h="49148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Software &amp; IT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services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Hotels &amp; Tourism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Chemicals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Software &amp; IT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services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Espaço Reservado para Conteúdo 4"/>
          <p:cNvSpPr txBox="1">
            <a:spLocks/>
          </p:cNvSpPr>
          <p:nvPr/>
        </p:nvSpPr>
        <p:spPr>
          <a:xfrm>
            <a:off x="179512" y="5013176"/>
            <a:ext cx="8784976" cy="136815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000" dirty="0" err="1" smtClean="0"/>
              <a:t>Half</a:t>
            </a:r>
            <a:r>
              <a:rPr lang="pt-BR" sz="2000" dirty="0" smtClean="0"/>
              <a:t> </a:t>
            </a:r>
            <a:r>
              <a:rPr lang="pt-BR" sz="2000" dirty="0" err="1" smtClean="0"/>
              <a:t>of</a:t>
            </a:r>
            <a:r>
              <a:rPr lang="pt-BR" sz="2000" dirty="0" smtClean="0"/>
              <a:t> </a:t>
            </a:r>
            <a:r>
              <a:rPr lang="pt-BR" sz="2000" dirty="0" err="1" smtClean="0"/>
              <a:t>Indian</a:t>
            </a:r>
            <a:r>
              <a:rPr lang="pt-BR" sz="2000" dirty="0" smtClean="0"/>
              <a:t> FDI </a:t>
            </a:r>
            <a:r>
              <a:rPr lang="pt-BR" sz="2000" dirty="0" err="1" smtClean="0"/>
              <a:t>goes</a:t>
            </a:r>
            <a:r>
              <a:rPr lang="pt-BR" sz="2000" dirty="0" smtClean="0"/>
              <a:t> </a:t>
            </a:r>
            <a:r>
              <a:rPr lang="pt-BR" sz="2000" dirty="0" err="1" smtClean="0"/>
              <a:t>to</a:t>
            </a:r>
            <a:r>
              <a:rPr lang="pt-BR" sz="2000" dirty="0" smtClean="0"/>
              <a:t> China and </a:t>
            </a:r>
            <a:r>
              <a:rPr lang="pt-BR" sz="2000" dirty="0" err="1" smtClean="0"/>
              <a:t>is</a:t>
            </a:r>
            <a:r>
              <a:rPr lang="pt-BR" sz="2000" dirty="0" smtClean="0"/>
              <a:t> </a:t>
            </a:r>
            <a:r>
              <a:rPr lang="pt-BR" sz="2000" dirty="0" err="1" smtClean="0"/>
              <a:t>focused</a:t>
            </a:r>
            <a:r>
              <a:rPr lang="pt-BR" sz="2000" dirty="0" smtClean="0"/>
              <a:t> </a:t>
            </a:r>
            <a:r>
              <a:rPr lang="pt-BR" sz="2000" dirty="0" err="1" smtClean="0"/>
              <a:t>on</a:t>
            </a:r>
            <a:r>
              <a:rPr lang="pt-BR" sz="2000" dirty="0" smtClean="0"/>
              <a:t> industrial </a:t>
            </a:r>
            <a:r>
              <a:rPr lang="pt-BR" sz="2000" dirty="0" err="1" smtClean="0"/>
              <a:t>activities</a:t>
            </a:r>
            <a:r>
              <a:rPr lang="pt-BR" sz="2000" dirty="0" smtClean="0"/>
              <a:t> and </a:t>
            </a:r>
            <a:r>
              <a:rPr lang="pt-BR" sz="2000" dirty="0" err="1" smtClean="0"/>
              <a:t>technological</a:t>
            </a:r>
            <a:r>
              <a:rPr lang="pt-BR" sz="2000" dirty="0" smtClean="0"/>
              <a:t> </a:t>
            </a:r>
            <a:r>
              <a:rPr lang="pt-BR" sz="2000" dirty="0" err="1" smtClean="0"/>
              <a:t>services</a:t>
            </a:r>
            <a:endParaRPr lang="pt-BR" sz="2000" dirty="0" smtClean="0"/>
          </a:p>
          <a:p>
            <a:pPr marL="0" indent="0">
              <a:buNone/>
            </a:pPr>
            <a:endParaRPr lang="pt-BR" sz="2000" dirty="0" smtClean="0"/>
          </a:p>
          <a:p>
            <a:pPr marL="0" indent="0">
              <a:buNone/>
            </a:pPr>
            <a:r>
              <a:rPr lang="pt-BR" sz="2000" dirty="0" smtClean="0"/>
              <a:t>Energy </a:t>
            </a:r>
            <a:r>
              <a:rPr lang="pt-BR" sz="2000" dirty="0" err="1" smtClean="0"/>
              <a:t>is</a:t>
            </a:r>
            <a:r>
              <a:rPr lang="pt-BR" sz="2000" dirty="0" smtClean="0"/>
              <a:t> </a:t>
            </a:r>
            <a:r>
              <a:rPr lang="pt-BR" sz="2000" dirty="0" err="1" smtClean="0"/>
              <a:t>also</a:t>
            </a:r>
            <a:r>
              <a:rPr lang="pt-BR" sz="2000" dirty="0" smtClean="0"/>
              <a:t> a major </a:t>
            </a:r>
            <a:r>
              <a:rPr lang="pt-BR" sz="2000" dirty="0" err="1" smtClean="0"/>
              <a:t>driving</a:t>
            </a:r>
            <a:r>
              <a:rPr lang="pt-BR" sz="2000" dirty="0" smtClean="0"/>
              <a:t> force for </a:t>
            </a:r>
            <a:r>
              <a:rPr lang="pt-BR" sz="2000" dirty="0" err="1" smtClean="0"/>
              <a:t>Indian</a:t>
            </a:r>
            <a:r>
              <a:rPr lang="pt-BR" sz="2000" dirty="0" smtClean="0"/>
              <a:t> FDI </a:t>
            </a:r>
            <a:r>
              <a:rPr lang="pt-BR" sz="2000" dirty="0" err="1" smtClean="0"/>
              <a:t>into</a:t>
            </a:r>
            <a:r>
              <a:rPr lang="pt-BR" sz="2000" dirty="0" smtClean="0"/>
              <a:t> </a:t>
            </a:r>
            <a:r>
              <a:rPr lang="pt-BR" sz="2000" dirty="0" err="1" smtClean="0"/>
              <a:t>other</a:t>
            </a:r>
            <a:r>
              <a:rPr lang="pt-BR" sz="2000" dirty="0" smtClean="0"/>
              <a:t> BRICS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281285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5496" y="274638"/>
            <a:ext cx="9001000" cy="994122"/>
          </a:xfrm>
        </p:spPr>
        <p:txBody>
          <a:bodyPr>
            <a:normAutofit fontScale="90000"/>
          </a:bodyPr>
          <a:lstStyle/>
          <a:p>
            <a:r>
              <a:rPr lang="pt-BR" sz="3200" b="1" dirty="0" err="1" smtClean="0">
                <a:solidFill>
                  <a:srgbClr val="0070C0"/>
                </a:solidFill>
              </a:rPr>
              <a:t>China´s</a:t>
            </a:r>
            <a:r>
              <a:rPr lang="pt-BR" sz="3200" b="1" dirty="0" smtClean="0">
                <a:solidFill>
                  <a:srgbClr val="0070C0"/>
                </a:solidFill>
              </a:rPr>
              <a:t> FDI </a:t>
            </a:r>
            <a:r>
              <a:rPr lang="pt-BR" sz="3200" b="1" dirty="0" err="1" smtClean="0">
                <a:solidFill>
                  <a:srgbClr val="0070C0"/>
                </a:solidFill>
              </a:rPr>
              <a:t>into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other</a:t>
            </a:r>
            <a:r>
              <a:rPr lang="pt-BR" sz="3200" b="1" dirty="0" smtClean="0">
                <a:solidFill>
                  <a:srgbClr val="0070C0"/>
                </a:solidFill>
              </a:rPr>
              <a:t> BRICS –</a:t>
            </a:r>
            <a:br>
              <a:rPr lang="pt-BR" sz="3200" b="1" dirty="0" smtClean="0">
                <a:solidFill>
                  <a:srgbClr val="0070C0"/>
                </a:solidFill>
              </a:rPr>
            </a:br>
            <a:r>
              <a:rPr lang="pt-BR" sz="3200" b="1" dirty="0" smtClean="0">
                <a:solidFill>
                  <a:srgbClr val="0070C0"/>
                </a:solidFill>
              </a:rPr>
              <a:t>5 </a:t>
            </a:r>
            <a:r>
              <a:rPr lang="pt-BR" sz="3200" b="1" dirty="0" err="1" smtClean="0">
                <a:solidFill>
                  <a:srgbClr val="0070C0"/>
                </a:solidFill>
              </a:rPr>
              <a:t>most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relevant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sectors</a:t>
            </a:r>
            <a:endParaRPr lang="pt-BR" sz="3200" b="1" dirty="0">
              <a:solidFill>
                <a:srgbClr val="0070C0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267138"/>
              </p:ext>
            </p:extLst>
          </p:nvPr>
        </p:nvGraphicFramePr>
        <p:xfrm>
          <a:off x="179512" y="1628801"/>
          <a:ext cx="8784975" cy="309634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3428"/>
                <a:gridCol w="670040"/>
                <a:gridCol w="1488979"/>
                <a:gridCol w="670040"/>
                <a:gridCol w="1560968"/>
                <a:gridCol w="580825"/>
                <a:gridCol w="1655103"/>
                <a:gridCol w="595592"/>
              </a:tblGrid>
              <a:tr h="511403">
                <a:tc gridSpan="2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8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Brazil</a:t>
                      </a:r>
                      <a:r>
                        <a:rPr lang="pt-B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pt-BR" sz="18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(2003-2014)</a:t>
                      </a:r>
                      <a:endParaRPr lang="pt-B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t-BR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8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India</a:t>
                      </a:r>
                      <a:r>
                        <a:rPr lang="pt-B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pt-BR" sz="18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(2003-2014)</a:t>
                      </a:r>
                      <a:endParaRPr lang="pt-B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t-BR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8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Russia</a:t>
                      </a:r>
                      <a:r>
                        <a:rPr lang="pt-B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pt-BR" sz="18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(2003-2014)</a:t>
                      </a:r>
                      <a:endParaRPr lang="pt-B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t-BR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South </a:t>
                      </a:r>
                      <a:r>
                        <a:rPr lang="pt-BR" sz="18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Africa</a:t>
                      </a:r>
                      <a:r>
                        <a:rPr lang="pt-B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pt-BR" sz="18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</a:t>
                      </a:r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2003-2014)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t-BR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51698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Automotive</a:t>
                      </a:r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Metals</a:t>
                      </a:r>
                      <a:endParaRPr lang="pt-B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Automotive</a:t>
                      </a:r>
                      <a:endParaRPr lang="pt-B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38%</a:t>
                      </a:r>
                    </a:p>
                  </a:txBody>
                  <a:tcPr marL="9525" marR="9525" marT="9525" marB="0" anchor="ctr"/>
                </a:tc>
              </a:tr>
              <a:tr h="51698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Food</a:t>
                      </a:r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&amp; </a:t>
                      </a:r>
                      <a:r>
                        <a:rPr lang="pt-BR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Tobacco</a:t>
                      </a:r>
                      <a:endParaRPr lang="pt-B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Engines</a:t>
                      </a:r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&amp; Turbines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Industrial </a:t>
                      </a:r>
                      <a:r>
                        <a:rPr lang="pt-BR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Machinery</a:t>
                      </a:r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pt-BR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Equipment</a:t>
                      </a:r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&amp; Tools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Automotive</a:t>
                      </a:r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29%</a:t>
                      </a:r>
                    </a:p>
                  </a:txBody>
                  <a:tcPr marL="9525" marR="9525" marT="9525" marB="0" anchor="ctr"/>
                </a:tc>
              </a:tr>
              <a:tr h="51698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Communications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Real </a:t>
                      </a:r>
                      <a:r>
                        <a:rPr lang="pt-BR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Estate</a:t>
                      </a:r>
                      <a:endParaRPr lang="pt-B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3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Building</a:t>
                      </a:r>
                      <a:r>
                        <a:rPr lang="pt-BR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&amp; </a:t>
                      </a:r>
                      <a:r>
                        <a:rPr lang="pt-BR" sz="13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Construction</a:t>
                      </a:r>
                      <a:r>
                        <a:rPr lang="pt-BR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BR" sz="13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Materials</a:t>
                      </a:r>
                      <a:endParaRPr lang="pt-BR" sz="13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 anchor="ctr"/>
                </a:tc>
              </a:tr>
              <a:tr h="51698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Financial Services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Consumer</a:t>
                      </a:r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BR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Electronics</a:t>
                      </a:r>
                      <a:endParaRPr lang="pt-B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Metals</a:t>
                      </a:r>
                      <a:endParaRPr lang="pt-B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Communications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/>
                </a:tc>
              </a:tr>
              <a:tr h="51698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Communications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Automotive</a:t>
                      </a:r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Coal, Oil and Natural Gas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Food</a:t>
                      </a:r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&amp; </a:t>
                      </a:r>
                      <a:r>
                        <a:rPr lang="pt-BR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Tobacco</a:t>
                      </a:r>
                      <a:endParaRPr lang="pt-BR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Espaço Reservado para Conteúdo 4"/>
          <p:cNvSpPr txBox="1">
            <a:spLocks/>
          </p:cNvSpPr>
          <p:nvPr/>
        </p:nvSpPr>
        <p:spPr>
          <a:xfrm>
            <a:off x="179512" y="5157192"/>
            <a:ext cx="8856984" cy="10801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000" dirty="0" err="1" smtClean="0"/>
              <a:t>Chinese</a:t>
            </a:r>
            <a:r>
              <a:rPr lang="pt-BR" sz="2000" dirty="0" smtClean="0"/>
              <a:t> FDI </a:t>
            </a:r>
            <a:r>
              <a:rPr lang="pt-BR" sz="2000" dirty="0" err="1" smtClean="0"/>
              <a:t>into</a:t>
            </a:r>
            <a:r>
              <a:rPr lang="pt-BR" sz="2000" dirty="0" smtClean="0"/>
              <a:t> </a:t>
            </a:r>
            <a:r>
              <a:rPr lang="pt-BR" sz="2000" dirty="0" err="1" smtClean="0"/>
              <a:t>other</a:t>
            </a:r>
            <a:r>
              <a:rPr lang="pt-BR" sz="2000" dirty="0" smtClean="0"/>
              <a:t> BRICS </a:t>
            </a:r>
            <a:r>
              <a:rPr lang="pt-BR" sz="2000" dirty="0" err="1" smtClean="0"/>
              <a:t>is</a:t>
            </a:r>
            <a:r>
              <a:rPr lang="pt-BR" sz="2000" dirty="0" smtClean="0"/>
              <a:t> </a:t>
            </a:r>
            <a:r>
              <a:rPr lang="pt-BR" sz="2000" dirty="0" err="1" smtClean="0"/>
              <a:t>diversified</a:t>
            </a:r>
            <a:r>
              <a:rPr lang="pt-BR" sz="2000" dirty="0" smtClean="0"/>
              <a:t>, </a:t>
            </a:r>
            <a:r>
              <a:rPr lang="pt-BR" sz="2000" dirty="0" err="1" smtClean="0"/>
              <a:t>focusing</a:t>
            </a:r>
            <a:r>
              <a:rPr lang="pt-BR" sz="2000" dirty="0" smtClean="0"/>
              <a:t> </a:t>
            </a:r>
            <a:r>
              <a:rPr lang="pt-BR" sz="2000" dirty="0" err="1" smtClean="0"/>
              <a:t>on</a:t>
            </a:r>
            <a:r>
              <a:rPr lang="pt-BR" sz="2000" dirty="0" smtClean="0"/>
              <a:t> natural </a:t>
            </a:r>
            <a:r>
              <a:rPr lang="pt-BR" sz="2000" dirty="0" err="1" smtClean="0"/>
              <a:t>resources</a:t>
            </a:r>
            <a:r>
              <a:rPr lang="pt-BR" sz="2000" dirty="0" smtClean="0"/>
              <a:t>, </a:t>
            </a:r>
            <a:r>
              <a:rPr lang="pt-BR" sz="2000" dirty="0" err="1" smtClean="0"/>
              <a:t>automotive</a:t>
            </a:r>
            <a:r>
              <a:rPr lang="pt-BR" sz="2000" dirty="0" smtClean="0"/>
              <a:t> sector and </a:t>
            </a:r>
            <a:r>
              <a:rPr lang="pt-BR" sz="2000" dirty="0" err="1" smtClean="0"/>
              <a:t>other</a:t>
            </a:r>
            <a:r>
              <a:rPr lang="pt-BR" sz="2000" dirty="0" smtClean="0"/>
              <a:t> industrial </a:t>
            </a:r>
            <a:r>
              <a:rPr lang="pt-BR" sz="2000" dirty="0" err="1" smtClean="0"/>
              <a:t>consumer</a:t>
            </a:r>
            <a:r>
              <a:rPr lang="pt-BR" sz="2000" dirty="0" smtClean="0"/>
              <a:t> </a:t>
            </a:r>
            <a:r>
              <a:rPr lang="pt-BR" sz="2000" dirty="0" err="1" smtClean="0"/>
              <a:t>goods</a:t>
            </a:r>
            <a:endParaRPr lang="pt-BR" sz="2000" dirty="0" smtClean="0"/>
          </a:p>
        </p:txBody>
      </p:sp>
    </p:spTree>
    <p:extLst>
      <p:ext uri="{BB962C8B-B14F-4D97-AF65-F5344CB8AC3E}">
        <p14:creationId xmlns:p14="http://schemas.microsoft.com/office/powerpoint/2010/main" val="187707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922114"/>
          </a:xfrm>
        </p:spPr>
        <p:txBody>
          <a:bodyPr>
            <a:normAutofit fontScale="90000"/>
          </a:bodyPr>
          <a:lstStyle/>
          <a:p>
            <a:r>
              <a:rPr lang="pt-BR" sz="3200" b="1" dirty="0" smtClean="0">
                <a:solidFill>
                  <a:srgbClr val="0070C0"/>
                </a:solidFill>
              </a:rPr>
              <a:t>South </a:t>
            </a:r>
            <a:r>
              <a:rPr lang="pt-BR" sz="3200" b="1" dirty="0" err="1" smtClean="0">
                <a:solidFill>
                  <a:srgbClr val="0070C0"/>
                </a:solidFill>
              </a:rPr>
              <a:t>Africa´s</a:t>
            </a:r>
            <a:r>
              <a:rPr lang="pt-BR" sz="3200" b="1" dirty="0" smtClean="0">
                <a:solidFill>
                  <a:srgbClr val="0070C0"/>
                </a:solidFill>
              </a:rPr>
              <a:t> FDI </a:t>
            </a:r>
            <a:r>
              <a:rPr lang="pt-BR" sz="3200" b="1" dirty="0" err="1" smtClean="0">
                <a:solidFill>
                  <a:srgbClr val="0070C0"/>
                </a:solidFill>
              </a:rPr>
              <a:t>into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other</a:t>
            </a:r>
            <a:r>
              <a:rPr lang="pt-BR" sz="3200" b="1" dirty="0" smtClean="0">
                <a:solidFill>
                  <a:srgbClr val="0070C0"/>
                </a:solidFill>
              </a:rPr>
              <a:t> BRICS – </a:t>
            </a:r>
            <a:br>
              <a:rPr lang="pt-BR" sz="3200" b="1" dirty="0" smtClean="0">
                <a:solidFill>
                  <a:srgbClr val="0070C0"/>
                </a:solidFill>
              </a:rPr>
            </a:br>
            <a:r>
              <a:rPr lang="pt-BR" sz="3200" b="1" dirty="0" smtClean="0">
                <a:solidFill>
                  <a:srgbClr val="0070C0"/>
                </a:solidFill>
              </a:rPr>
              <a:t>5 </a:t>
            </a:r>
            <a:r>
              <a:rPr lang="pt-BR" sz="3200" b="1" dirty="0" err="1" smtClean="0">
                <a:solidFill>
                  <a:srgbClr val="0070C0"/>
                </a:solidFill>
              </a:rPr>
              <a:t>most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relevant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sectors</a:t>
            </a:r>
            <a:endParaRPr lang="pt-BR" sz="3200" b="1" dirty="0">
              <a:solidFill>
                <a:srgbClr val="0070C0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577519"/>
              </p:ext>
            </p:extLst>
          </p:nvPr>
        </p:nvGraphicFramePr>
        <p:xfrm>
          <a:off x="395535" y="1340772"/>
          <a:ext cx="8496946" cy="31683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0623"/>
                <a:gridCol w="541626"/>
                <a:gridCol w="1440160"/>
                <a:gridCol w="576064"/>
                <a:gridCol w="1584176"/>
                <a:gridCol w="576064"/>
                <a:gridCol w="1512168"/>
                <a:gridCol w="576065"/>
              </a:tblGrid>
              <a:tr h="50938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Brazil</a:t>
                      </a:r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endParaRPr lang="pt-BR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(2003-2014)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China </a:t>
                      </a:r>
                      <a:endParaRPr lang="pt-BR" sz="18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(2003-2014)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8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India</a:t>
                      </a:r>
                      <a:r>
                        <a:rPr lang="pt-B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pt-BR" sz="18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(2003-2014)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8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Russia</a:t>
                      </a:r>
                      <a:r>
                        <a:rPr lang="pt-B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pt-BR" sz="18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(2003-2014)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3179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Metals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Coal, Oil and Natural Gas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Financial Services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Minerals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42%</a:t>
                      </a:r>
                    </a:p>
                  </a:txBody>
                  <a:tcPr marL="9525" marR="9525" marT="9525" marB="0" anchor="ctr"/>
                </a:tc>
              </a:tr>
              <a:tr h="53179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Software &amp; IT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services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Warehousing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&amp;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Storage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Hotels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&amp;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Tourism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Metals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19%</a:t>
                      </a:r>
                    </a:p>
                  </a:txBody>
                  <a:tcPr marL="9525" marR="9525" marT="9525" marB="0" anchor="ctr"/>
                </a:tc>
              </a:tr>
              <a:tr h="53179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Business Services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Semiconductors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Minerals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Consumer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Products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13%</a:t>
                      </a:r>
                    </a:p>
                  </a:txBody>
                  <a:tcPr marL="9525" marR="9525" marT="9525" marB="0" anchor="ctr"/>
                </a:tc>
              </a:tr>
              <a:tr h="53179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Communications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0,3%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Consumer</a:t>
                      </a: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Products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Food &amp; Tobacco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Chemicals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10%</a:t>
                      </a:r>
                    </a:p>
                  </a:txBody>
                  <a:tcPr marL="9525" marR="9525" marT="9525" marB="0" anchor="ctr"/>
                </a:tc>
              </a:tr>
              <a:tr h="53179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Hotels &amp; Tourism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0,1%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Chemicals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Business Machines &amp; Equipment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Wood </a:t>
                      </a:r>
                      <a:r>
                        <a:rPr lang="pt-B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Products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Espaço Reservado para Conteúdo 4"/>
          <p:cNvSpPr txBox="1">
            <a:spLocks/>
          </p:cNvSpPr>
          <p:nvPr/>
        </p:nvSpPr>
        <p:spPr>
          <a:xfrm>
            <a:off x="107504" y="5157192"/>
            <a:ext cx="8856984" cy="10801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000" dirty="0" smtClean="0"/>
              <a:t>South </a:t>
            </a:r>
            <a:r>
              <a:rPr lang="pt-BR" sz="2000" dirty="0" err="1" smtClean="0"/>
              <a:t>African</a:t>
            </a:r>
            <a:r>
              <a:rPr lang="pt-BR" sz="2000" dirty="0" smtClean="0"/>
              <a:t> FDI </a:t>
            </a:r>
            <a:r>
              <a:rPr lang="pt-BR" sz="2000" dirty="0" err="1" smtClean="0"/>
              <a:t>into</a:t>
            </a:r>
            <a:r>
              <a:rPr lang="pt-BR" sz="2000" dirty="0" smtClean="0"/>
              <a:t> </a:t>
            </a:r>
            <a:r>
              <a:rPr lang="pt-BR" sz="2000" dirty="0" err="1" smtClean="0"/>
              <a:t>other</a:t>
            </a:r>
            <a:r>
              <a:rPr lang="pt-BR" sz="2000" dirty="0" smtClean="0"/>
              <a:t> BRICS </a:t>
            </a:r>
            <a:r>
              <a:rPr lang="pt-BR" sz="2000" dirty="0" err="1" smtClean="0"/>
              <a:t>is</a:t>
            </a:r>
            <a:r>
              <a:rPr lang="pt-BR" sz="2000" dirty="0" smtClean="0"/>
              <a:t> </a:t>
            </a:r>
            <a:r>
              <a:rPr lang="pt-BR" sz="2000" dirty="0" err="1" smtClean="0"/>
              <a:t>highly</a:t>
            </a:r>
            <a:r>
              <a:rPr lang="pt-BR" sz="2000" dirty="0" smtClean="0"/>
              <a:t> </a:t>
            </a:r>
            <a:r>
              <a:rPr lang="pt-BR" sz="2000" dirty="0" err="1" smtClean="0"/>
              <a:t>concentrated</a:t>
            </a:r>
            <a:r>
              <a:rPr lang="pt-BR" sz="2000" dirty="0" smtClean="0"/>
              <a:t> </a:t>
            </a:r>
            <a:r>
              <a:rPr lang="pt-BR" sz="2000" dirty="0" err="1" smtClean="0"/>
              <a:t>on</a:t>
            </a:r>
            <a:r>
              <a:rPr lang="pt-BR" sz="2000" dirty="0" smtClean="0"/>
              <a:t> natural </a:t>
            </a:r>
            <a:r>
              <a:rPr lang="pt-BR" sz="2000" dirty="0" err="1" smtClean="0"/>
              <a:t>resources</a:t>
            </a:r>
            <a:endParaRPr lang="pt-BR" sz="2000" dirty="0" smtClean="0"/>
          </a:p>
        </p:txBody>
      </p:sp>
    </p:spTree>
    <p:extLst>
      <p:ext uri="{BB962C8B-B14F-4D97-AF65-F5344CB8AC3E}">
        <p14:creationId xmlns:p14="http://schemas.microsoft.com/office/powerpoint/2010/main" val="374012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9512" y="2130425"/>
            <a:ext cx="8856984" cy="1470025"/>
          </a:xfrm>
        </p:spPr>
        <p:txBody>
          <a:bodyPr>
            <a:noAutofit/>
          </a:bodyPr>
          <a:lstStyle/>
          <a:p>
            <a:r>
              <a:rPr lang="pt-BR" sz="3200" b="1" dirty="0" smtClean="0">
                <a:solidFill>
                  <a:srgbClr val="0070C0"/>
                </a:solidFill>
              </a:rPr>
              <a:t>For </a:t>
            </a:r>
            <a:r>
              <a:rPr lang="pt-BR" sz="3200" b="1" dirty="0" err="1" smtClean="0">
                <a:solidFill>
                  <a:srgbClr val="0070C0"/>
                </a:solidFill>
              </a:rPr>
              <a:t>the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five</a:t>
            </a:r>
            <a:r>
              <a:rPr lang="pt-BR" sz="3200" b="1" dirty="0" smtClean="0">
                <a:solidFill>
                  <a:srgbClr val="0070C0"/>
                </a:solidFill>
              </a:rPr>
              <a:t> countries </a:t>
            </a:r>
            <a:r>
              <a:rPr lang="pt-BR" sz="3200" b="1" dirty="0" err="1" smtClean="0">
                <a:solidFill>
                  <a:srgbClr val="0070C0"/>
                </a:solidFill>
              </a:rPr>
              <a:t>to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consolidate</a:t>
            </a:r>
            <a:r>
              <a:rPr lang="pt-BR" sz="3200" b="1" dirty="0" smtClean="0">
                <a:solidFill>
                  <a:srgbClr val="0070C0"/>
                </a:solidFill>
              </a:rPr>
              <a:t> a </a:t>
            </a:r>
            <a:r>
              <a:rPr lang="pt-BR" sz="3200" b="1" dirty="0" err="1" smtClean="0">
                <a:solidFill>
                  <a:srgbClr val="0070C0"/>
                </a:solidFill>
              </a:rPr>
              <a:t>strategy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to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jointly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influence</a:t>
            </a:r>
            <a:r>
              <a:rPr lang="pt-BR" sz="3200" b="1" dirty="0" smtClean="0">
                <a:solidFill>
                  <a:srgbClr val="0070C0"/>
                </a:solidFill>
              </a:rPr>
              <a:t> global </a:t>
            </a:r>
            <a:r>
              <a:rPr lang="pt-BR" sz="3200" b="1" dirty="0" err="1" smtClean="0">
                <a:solidFill>
                  <a:srgbClr val="0070C0"/>
                </a:solidFill>
              </a:rPr>
              <a:t>governance</a:t>
            </a:r>
            <a:r>
              <a:rPr lang="pt-BR" sz="3200" b="1" dirty="0" smtClean="0">
                <a:solidFill>
                  <a:srgbClr val="0070C0"/>
                </a:solidFill>
              </a:rPr>
              <a:t> it </a:t>
            </a:r>
            <a:r>
              <a:rPr lang="pt-BR" sz="3200" b="1" dirty="0" err="1" smtClean="0">
                <a:solidFill>
                  <a:srgbClr val="0070C0"/>
                </a:solidFill>
              </a:rPr>
              <a:t>is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necessary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not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only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to</a:t>
            </a:r>
            <a:r>
              <a:rPr lang="pt-BR" sz="3200" b="1" dirty="0" smtClean="0">
                <a:solidFill>
                  <a:srgbClr val="0070C0"/>
                </a:solidFill>
              </a:rPr>
              <a:t> build </a:t>
            </a:r>
            <a:r>
              <a:rPr lang="pt-BR" sz="3200" b="1" dirty="0" err="1" smtClean="0">
                <a:solidFill>
                  <a:srgbClr val="0070C0"/>
                </a:solidFill>
              </a:rPr>
              <a:t>up</a:t>
            </a:r>
            <a:r>
              <a:rPr lang="pt-BR" sz="3200" b="1" dirty="0" smtClean="0">
                <a:solidFill>
                  <a:srgbClr val="0070C0"/>
                </a:solidFill>
              </a:rPr>
              <a:t> mutual </a:t>
            </a:r>
            <a:r>
              <a:rPr lang="pt-BR" sz="3200" b="1" dirty="0" err="1" smtClean="0">
                <a:solidFill>
                  <a:srgbClr val="0070C0"/>
                </a:solidFill>
              </a:rPr>
              <a:t>trust</a:t>
            </a:r>
            <a:r>
              <a:rPr lang="pt-BR" sz="3200" b="1" dirty="0" smtClean="0">
                <a:solidFill>
                  <a:srgbClr val="0070C0"/>
                </a:solidFill>
              </a:rPr>
              <a:t>, </a:t>
            </a:r>
            <a:r>
              <a:rPr lang="pt-BR" sz="3200" b="1" dirty="0" err="1" smtClean="0">
                <a:solidFill>
                  <a:srgbClr val="0070C0"/>
                </a:solidFill>
              </a:rPr>
              <a:t>but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also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to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increase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the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degree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of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complementarity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among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the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five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economies</a:t>
            </a:r>
            <a:endParaRPr lang="pt-BR" sz="3200" b="1" dirty="0">
              <a:solidFill>
                <a:srgbClr val="0070C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5445224"/>
            <a:ext cx="6400800" cy="193576"/>
          </a:xfrm>
        </p:spPr>
        <p:txBody>
          <a:bodyPr>
            <a:normAutofit fontScale="25000" lnSpcReduction="20000"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4810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7504" y="2130425"/>
            <a:ext cx="8928992" cy="1470025"/>
          </a:xfrm>
        </p:spPr>
        <p:txBody>
          <a:bodyPr>
            <a:normAutofit fontScale="90000"/>
          </a:bodyPr>
          <a:lstStyle/>
          <a:p>
            <a:r>
              <a:rPr lang="pt-B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pt-BR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pt-BR" sz="4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Cooperation</a:t>
            </a:r>
            <a:r>
              <a:rPr lang="pt-B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pt-BR" sz="4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Innovation</a:t>
            </a:r>
            <a:r>
              <a:rPr lang="pt-B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t-B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t-B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4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</a:t>
            </a:r>
            <a:r>
              <a:rPr lang="pt-B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4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additional</a:t>
            </a:r>
            <a:r>
              <a:rPr lang="pt-B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4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challenge</a:t>
            </a:r>
            <a:endParaRPr lang="pt-BR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5517232"/>
            <a:ext cx="6400800" cy="121568"/>
          </a:xfrm>
        </p:spPr>
        <p:txBody>
          <a:bodyPr>
            <a:normAutofit fontScale="25000" lnSpcReduction="20000"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8347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1143000"/>
          </a:xfrm>
        </p:spPr>
        <p:txBody>
          <a:bodyPr>
            <a:noAutofit/>
          </a:bodyPr>
          <a:lstStyle/>
          <a:p>
            <a: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pt-BR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areas</a:t>
            </a:r>
            <a: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are natural candidates </a:t>
            </a:r>
            <a:r>
              <a:rPr lang="pt-BR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joint </a:t>
            </a:r>
            <a:r>
              <a:rPr lang="pt-BR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action</a:t>
            </a:r>
            <a: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pt-BR" sz="3600" b="1" u="sng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pt-BR" sz="36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</a:t>
            </a:r>
            <a:r>
              <a:rPr lang="pt-BR" sz="3600" b="1" u="sng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strictly</a:t>
            </a:r>
            <a:r>
              <a:rPr lang="pt-BR" sz="36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600" b="1" u="sng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economic</a:t>
            </a:r>
            <a:r>
              <a:rPr lang="pt-BR" sz="36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perspective</a:t>
            </a:r>
            <a:endParaRPr lang="pt-BR" sz="36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7504" y="1988840"/>
            <a:ext cx="8928992" cy="4680520"/>
          </a:xfrm>
        </p:spPr>
        <p:txBody>
          <a:bodyPr/>
          <a:lstStyle/>
          <a:p>
            <a:pPr marL="0" indent="0">
              <a:buNone/>
            </a:pPr>
            <a:r>
              <a:rPr lang="pt-BR" dirty="0" smtClean="0"/>
              <a:t>1 – </a:t>
            </a:r>
            <a:r>
              <a:rPr lang="pt-BR" dirty="0" err="1" smtClean="0"/>
              <a:t>Coordinated</a:t>
            </a:r>
            <a:r>
              <a:rPr lang="pt-BR" dirty="0" smtClean="0"/>
              <a:t> </a:t>
            </a:r>
            <a:r>
              <a:rPr lang="pt-BR" dirty="0" err="1" smtClean="0"/>
              <a:t>action</a:t>
            </a:r>
            <a:r>
              <a:rPr lang="pt-BR" dirty="0" smtClean="0"/>
              <a:t> </a:t>
            </a:r>
            <a:r>
              <a:rPr lang="pt-BR" dirty="0" err="1" smtClean="0"/>
              <a:t>at</a:t>
            </a:r>
            <a:r>
              <a:rPr lang="pt-BR" dirty="0" smtClean="0"/>
              <a:t> </a:t>
            </a:r>
            <a:r>
              <a:rPr lang="pt-BR" dirty="0" err="1" smtClean="0"/>
              <a:t>international</a:t>
            </a:r>
            <a:r>
              <a:rPr lang="pt-BR" dirty="0" smtClean="0"/>
              <a:t> </a:t>
            </a:r>
            <a:r>
              <a:rPr lang="pt-BR" dirty="0" err="1" smtClean="0"/>
              <a:t>foruns</a:t>
            </a:r>
            <a:endParaRPr lang="pt-BR" dirty="0" smtClean="0"/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 smtClean="0"/>
              <a:t>2 - </a:t>
            </a:r>
            <a:r>
              <a:rPr lang="pt-BR" dirty="0" err="1" smtClean="0"/>
              <a:t>Complementarity</a:t>
            </a:r>
            <a:r>
              <a:rPr lang="pt-BR" dirty="0" smtClean="0"/>
              <a:t> in trade</a:t>
            </a:r>
          </a:p>
          <a:p>
            <a:endParaRPr lang="pt-BR" dirty="0"/>
          </a:p>
          <a:p>
            <a:pPr marL="0" indent="0">
              <a:buNone/>
            </a:pPr>
            <a:r>
              <a:rPr lang="pt-BR" dirty="0" smtClean="0"/>
              <a:t>3 - </a:t>
            </a:r>
            <a:r>
              <a:rPr lang="pt-BR" dirty="0" err="1" smtClean="0"/>
              <a:t>Complementarity</a:t>
            </a:r>
            <a:r>
              <a:rPr lang="pt-BR" dirty="0" smtClean="0"/>
              <a:t> in </a:t>
            </a:r>
            <a:r>
              <a:rPr lang="pt-BR" dirty="0" err="1" smtClean="0"/>
              <a:t>investments</a:t>
            </a:r>
            <a:endParaRPr lang="pt-BR" dirty="0" smtClean="0"/>
          </a:p>
          <a:p>
            <a:endParaRPr lang="pt-BR" dirty="0"/>
          </a:p>
          <a:p>
            <a:pPr marL="0" indent="0">
              <a:buNone/>
            </a:pPr>
            <a:r>
              <a:rPr lang="pt-BR" dirty="0" smtClean="0"/>
              <a:t>4 – </a:t>
            </a:r>
            <a:r>
              <a:rPr lang="pt-BR" dirty="0" err="1" smtClean="0"/>
              <a:t>Cooperation</a:t>
            </a:r>
            <a:r>
              <a:rPr lang="pt-BR" dirty="0" smtClean="0"/>
              <a:t> for </a:t>
            </a:r>
            <a:r>
              <a:rPr lang="pt-BR" dirty="0" err="1" smtClean="0"/>
              <a:t>innovation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7926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7504" y="620688"/>
            <a:ext cx="8928992" cy="796950"/>
          </a:xfrm>
        </p:spPr>
        <p:txBody>
          <a:bodyPr>
            <a:normAutofit fontScale="90000"/>
          </a:bodyPr>
          <a:lstStyle/>
          <a:p>
            <a:r>
              <a:rPr lang="en-US" sz="2700" b="1" dirty="0" smtClean="0">
                <a:solidFill>
                  <a:srgbClr val="0070C0"/>
                </a:solidFill>
              </a:rPr>
              <a:t>Except in China, Gross </a:t>
            </a:r>
            <a:r>
              <a:rPr lang="en-US" sz="2700" b="1" dirty="0">
                <a:solidFill>
                  <a:srgbClr val="0070C0"/>
                </a:solidFill>
              </a:rPr>
              <a:t>Domestic Expenditure </a:t>
            </a:r>
            <a:r>
              <a:rPr lang="en-US" sz="2700" b="1" dirty="0" smtClean="0">
                <a:solidFill>
                  <a:srgbClr val="0070C0"/>
                </a:solidFill>
              </a:rPr>
              <a:t>in </a:t>
            </a:r>
            <a:r>
              <a:rPr lang="en-US" sz="2700" b="1" dirty="0">
                <a:solidFill>
                  <a:srgbClr val="0070C0"/>
                </a:solidFill>
              </a:rPr>
              <a:t>R&amp;D as a percentage of </a:t>
            </a:r>
            <a:r>
              <a:rPr lang="en-US" sz="2700" b="1" dirty="0" smtClean="0">
                <a:solidFill>
                  <a:srgbClr val="0070C0"/>
                </a:solidFill>
              </a:rPr>
              <a:t>GDP is not increasing sharply</a:t>
            </a:r>
            <a:r>
              <a:rPr lang="pt-BR" dirty="0"/>
              <a:t/>
            </a:r>
            <a:br>
              <a:rPr lang="pt-BR" dirty="0"/>
            </a:br>
            <a:endParaRPr lang="pt-BR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1907704" y="6381328"/>
            <a:ext cx="3960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 err="1" smtClean="0"/>
              <a:t>Source</a:t>
            </a:r>
            <a:r>
              <a:rPr lang="pt-BR" sz="1200" dirty="0" smtClean="0"/>
              <a:t>: </a:t>
            </a:r>
            <a:r>
              <a:rPr lang="pt-BR" sz="1200" dirty="0" err="1" smtClean="0"/>
              <a:t>Chapter</a:t>
            </a:r>
            <a:r>
              <a:rPr lang="pt-BR" sz="1200" dirty="0" smtClean="0"/>
              <a:t> 5, Joint </a:t>
            </a:r>
            <a:r>
              <a:rPr lang="pt-BR" sz="1200" dirty="0" err="1" smtClean="0"/>
              <a:t>Document</a:t>
            </a:r>
            <a:r>
              <a:rPr lang="pt-BR" sz="1200" dirty="0" smtClean="0"/>
              <a:t> </a:t>
            </a:r>
            <a:r>
              <a:rPr lang="pt-BR" sz="1200" dirty="0" err="1" smtClean="0"/>
              <a:t>by</a:t>
            </a:r>
            <a:r>
              <a:rPr lang="pt-BR" sz="1200" dirty="0" smtClean="0"/>
              <a:t> </a:t>
            </a:r>
            <a:r>
              <a:rPr lang="pt-BR" sz="1200" dirty="0" err="1" smtClean="0"/>
              <a:t>the</a:t>
            </a:r>
            <a:r>
              <a:rPr lang="pt-BR" sz="1200" dirty="0" smtClean="0"/>
              <a:t> BRICS </a:t>
            </a:r>
            <a:r>
              <a:rPr lang="pt-BR" sz="1200" dirty="0" err="1" smtClean="0"/>
              <a:t>Think-Tanks</a:t>
            </a:r>
            <a:endParaRPr lang="pt-BR" sz="1200" dirty="0"/>
          </a:p>
        </p:txBody>
      </p:sp>
    </p:spTree>
    <p:extLst>
      <p:ext uri="{BB962C8B-B14F-4D97-AF65-F5344CB8AC3E}">
        <p14:creationId xmlns:p14="http://schemas.microsoft.com/office/powerpoint/2010/main" val="227220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7504" y="2130425"/>
            <a:ext cx="8928992" cy="1470025"/>
          </a:xfrm>
        </p:spPr>
        <p:txBody>
          <a:bodyPr>
            <a:normAutofit/>
          </a:bodyPr>
          <a:lstStyle/>
          <a:p>
            <a:r>
              <a:rPr lang="pt-BR" sz="3600" b="1" dirty="0" smtClean="0">
                <a:solidFill>
                  <a:srgbClr val="0070C0"/>
                </a:solidFill>
              </a:rPr>
              <a:t>More </a:t>
            </a:r>
            <a:r>
              <a:rPr lang="pt-BR" sz="3600" b="1" dirty="0" err="1" smtClean="0">
                <a:solidFill>
                  <a:srgbClr val="0070C0"/>
                </a:solidFill>
              </a:rPr>
              <a:t>efforts</a:t>
            </a:r>
            <a:r>
              <a:rPr lang="pt-BR" sz="3600" b="1" dirty="0" smtClean="0">
                <a:solidFill>
                  <a:srgbClr val="0070C0"/>
                </a:solidFill>
              </a:rPr>
              <a:t> </a:t>
            </a:r>
            <a:r>
              <a:rPr lang="pt-BR" sz="3600" b="1" dirty="0">
                <a:solidFill>
                  <a:srgbClr val="0070C0"/>
                </a:solidFill>
              </a:rPr>
              <a:t>are </a:t>
            </a:r>
            <a:r>
              <a:rPr lang="pt-BR" sz="3600" b="1" dirty="0" err="1">
                <a:solidFill>
                  <a:srgbClr val="0070C0"/>
                </a:solidFill>
              </a:rPr>
              <a:t>needed</a:t>
            </a:r>
            <a:r>
              <a:rPr lang="pt-BR" sz="3600" b="1" dirty="0">
                <a:solidFill>
                  <a:srgbClr val="0070C0"/>
                </a:solidFill>
              </a:rPr>
              <a:t> </a:t>
            </a:r>
            <a:r>
              <a:rPr lang="pt-BR" sz="3600" b="1" dirty="0" smtClean="0">
                <a:solidFill>
                  <a:srgbClr val="0070C0"/>
                </a:solidFill>
              </a:rPr>
              <a:t>in </a:t>
            </a:r>
            <a:r>
              <a:rPr lang="pt-BR" sz="3600" b="1" dirty="0" err="1" smtClean="0">
                <a:solidFill>
                  <a:srgbClr val="0070C0"/>
                </a:solidFill>
              </a:rPr>
              <a:t>technology</a:t>
            </a:r>
            <a:r>
              <a:rPr lang="pt-BR" sz="3600" b="1" dirty="0" smtClean="0">
                <a:solidFill>
                  <a:srgbClr val="0070C0"/>
                </a:solidFill>
              </a:rPr>
              <a:t> and </a:t>
            </a:r>
            <a:r>
              <a:rPr lang="pt-BR" sz="3600" b="1" dirty="0" err="1" smtClean="0">
                <a:solidFill>
                  <a:srgbClr val="0070C0"/>
                </a:solidFill>
              </a:rPr>
              <a:t>innovation</a:t>
            </a:r>
            <a:endParaRPr lang="pt-BR" sz="3600" b="1" dirty="0">
              <a:solidFill>
                <a:srgbClr val="0070C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5994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b="1" dirty="0" err="1" smtClean="0">
                <a:solidFill>
                  <a:srgbClr val="0070C0"/>
                </a:solidFill>
              </a:rPr>
              <a:t>Difficulties</a:t>
            </a:r>
            <a:r>
              <a:rPr lang="pt-BR" sz="3600" b="1" dirty="0" smtClean="0">
                <a:solidFill>
                  <a:srgbClr val="0070C0"/>
                </a:solidFill>
              </a:rPr>
              <a:t> </a:t>
            </a:r>
            <a:r>
              <a:rPr lang="pt-BR" sz="3600" b="1" dirty="0" err="1" smtClean="0">
                <a:solidFill>
                  <a:srgbClr val="0070C0"/>
                </a:solidFill>
              </a:rPr>
              <a:t>to</a:t>
            </a:r>
            <a:r>
              <a:rPr lang="pt-BR" sz="3600" b="1" dirty="0" smtClean="0">
                <a:solidFill>
                  <a:srgbClr val="0070C0"/>
                </a:solidFill>
              </a:rPr>
              <a:t> </a:t>
            </a:r>
            <a:r>
              <a:rPr lang="pt-BR" sz="3600" b="1" dirty="0" err="1" smtClean="0">
                <a:solidFill>
                  <a:srgbClr val="0070C0"/>
                </a:solidFill>
              </a:rPr>
              <a:t>coordinate</a:t>
            </a:r>
            <a:r>
              <a:rPr lang="pt-BR" sz="3600" b="1" dirty="0" smtClean="0">
                <a:solidFill>
                  <a:srgbClr val="0070C0"/>
                </a:solidFill>
              </a:rPr>
              <a:t> BRICS</a:t>
            </a:r>
            <a:endParaRPr lang="pt-BR" sz="3600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 smtClean="0"/>
              <a:t>complex</a:t>
            </a:r>
            <a:r>
              <a:rPr lang="pt-BR" dirty="0" smtClean="0"/>
              <a:t> </a:t>
            </a:r>
            <a:r>
              <a:rPr lang="pt-BR" dirty="0" err="1" smtClean="0"/>
              <a:t>Government</a:t>
            </a:r>
            <a:r>
              <a:rPr lang="pt-BR" dirty="0" smtClean="0"/>
              <a:t> </a:t>
            </a:r>
            <a:r>
              <a:rPr lang="pt-BR" dirty="0" err="1" smtClean="0"/>
              <a:t>structures</a:t>
            </a:r>
            <a:r>
              <a:rPr lang="pt-BR" dirty="0" smtClean="0"/>
              <a:t>, </a:t>
            </a:r>
            <a:r>
              <a:rPr lang="pt-BR" dirty="0" err="1" smtClean="0"/>
              <a:t>large</a:t>
            </a:r>
            <a:r>
              <a:rPr lang="pt-BR" dirty="0" smtClean="0"/>
              <a:t> </a:t>
            </a:r>
            <a:r>
              <a:rPr lang="pt-BR" dirty="0" err="1" smtClean="0"/>
              <a:t>population</a:t>
            </a:r>
            <a:r>
              <a:rPr lang="pt-BR" dirty="0" smtClean="0"/>
              <a:t> and </a:t>
            </a:r>
            <a:r>
              <a:rPr lang="pt-BR" dirty="0" err="1" smtClean="0"/>
              <a:t>territories</a:t>
            </a:r>
            <a:r>
              <a:rPr lang="pt-BR" dirty="0" smtClean="0"/>
              <a:t> </a:t>
            </a:r>
            <a:r>
              <a:rPr lang="pt-BR" dirty="0" err="1" smtClean="0"/>
              <a:t>make</a:t>
            </a:r>
            <a:r>
              <a:rPr lang="pt-BR" dirty="0" smtClean="0"/>
              <a:t> it hard </a:t>
            </a:r>
            <a:r>
              <a:rPr lang="pt-BR" dirty="0" err="1" smtClean="0"/>
              <a:t>to</a:t>
            </a:r>
            <a:r>
              <a:rPr lang="pt-BR" dirty="0" smtClean="0"/>
              <a:t> </a:t>
            </a:r>
            <a:r>
              <a:rPr lang="pt-BR" dirty="0" err="1" smtClean="0"/>
              <a:t>coordinate</a:t>
            </a:r>
            <a:r>
              <a:rPr lang="pt-BR" dirty="0" smtClean="0"/>
              <a:t> in </a:t>
            </a:r>
            <a:r>
              <a:rPr lang="pt-BR" dirty="0" err="1" smtClean="0"/>
              <a:t>science&amp;technology</a:t>
            </a:r>
            <a:r>
              <a:rPr lang="pt-BR" dirty="0" smtClean="0"/>
              <a:t> </a:t>
            </a:r>
            <a:r>
              <a:rPr lang="pt-BR" dirty="0" err="1" smtClean="0"/>
              <a:t>activities</a:t>
            </a:r>
            <a:endParaRPr lang="pt-BR" dirty="0" smtClean="0"/>
          </a:p>
          <a:p>
            <a:endParaRPr lang="pt-BR" dirty="0" smtClean="0"/>
          </a:p>
          <a:p>
            <a:endParaRPr lang="pt-BR" dirty="0"/>
          </a:p>
          <a:p>
            <a:r>
              <a:rPr lang="pt-BR" dirty="0" err="1"/>
              <a:t>i</a:t>
            </a:r>
            <a:r>
              <a:rPr lang="pt-BR" dirty="0" err="1" smtClean="0"/>
              <a:t>nequalities</a:t>
            </a:r>
            <a:r>
              <a:rPr lang="pt-BR" dirty="0" smtClean="0"/>
              <a:t> play a major role in </a:t>
            </a:r>
            <a:r>
              <a:rPr lang="pt-BR" dirty="0" err="1" smtClean="0"/>
              <a:t>the</a:t>
            </a:r>
            <a:r>
              <a:rPr lang="pt-BR" dirty="0" smtClean="0"/>
              <a:t> </a:t>
            </a:r>
            <a:r>
              <a:rPr lang="pt-BR" dirty="0" err="1" smtClean="0"/>
              <a:t>lack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human</a:t>
            </a:r>
            <a:r>
              <a:rPr lang="pt-BR" dirty="0" smtClean="0"/>
              <a:t> </a:t>
            </a:r>
            <a:r>
              <a:rPr lang="pt-BR" dirty="0" err="1" smtClean="0"/>
              <a:t>resources</a:t>
            </a:r>
            <a:r>
              <a:rPr lang="pt-BR" dirty="0" smtClean="0"/>
              <a:t> </a:t>
            </a:r>
            <a:r>
              <a:rPr lang="pt-BR" dirty="0" err="1" smtClean="0"/>
              <a:t>needed</a:t>
            </a:r>
            <a:r>
              <a:rPr lang="pt-BR" dirty="0" smtClean="0"/>
              <a:t> for </a:t>
            </a:r>
            <a:r>
              <a:rPr lang="pt-BR" dirty="0" err="1" smtClean="0"/>
              <a:t>sustainable</a:t>
            </a:r>
            <a:r>
              <a:rPr lang="pt-BR" dirty="0" smtClean="0"/>
              <a:t> </a:t>
            </a:r>
            <a:r>
              <a:rPr lang="pt-BR" dirty="0" err="1" smtClean="0"/>
              <a:t>innovation</a:t>
            </a:r>
            <a:r>
              <a:rPr lang="pt-BR" dirty="0" smtClean="0"/>
              <a:t> systems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0355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b="1" dirty="0" err="1" smtClean="0">
                <a:solidFill>
                  <a:srgbClr val="0070C0"/>
                </a:solidFill>
              </a:rPr>
              <a:t>Suggestions</a:t>
            </a:r>
            <a:r>
              <a:rPr lang="pt-BR" sz="3600" b="1" dirty="0" smtClean="0">
                <a:solidFill>
                  <a:srgbClr val="0070C0"/>
                </a:solidFill>
              </a:rPr>
              <a:t> for BRICS</a:t>
            </a:r>
            <a:endParaRPr lang="pt-BR" sz="3600" b="1" dirty="0">
              <a:solidFill>
                <a:srgbClr val="0070C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5141168"/>
          </a:xfrm>
        </p:spPr>
        <p:txBody>
          <a:bodyPr/>
          <a:lstStyle/>
          <a:p>
            <a:r>
              <a:rPr lang="pt-BR" dirty="0" smtClean="0"/>
              <a:t>Start joint </a:t>
            </a:r>
            <a:r>
              <a:rPr lang="pt-BR" dirty="0" err="1" smtClean="0"/>
              <a:t>initiatives</a:t>
            </a:r>
            <a:r>
              <a:rPr lang="pt-BR" dirty="0" smtClean="0"/>
              <a:t> </a:t>
            </a:r>
            <a:r>
              <a:rPr lang="pt-BR" dirty="0" err="1" smtClean="0"/>
              <a:t>to</a:t>
            </a:r>
            <a:r>
              <a:rPr lang="pt-BR" dirty="0" smtClean="0"/>
              <a:t> cope </a:t>
            </a:r>
            <a:r>
              <a:rPr lang="pt-BR" dirty="0" err="1" smtClean="0"/>
              <a:t>with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</a:t>
            </a:r>
            <a:r>
              <a:rPr lang="pt-BR" dirty="0" err="1" smtClean="0"/>
              <a:t>massive</a:t>
            </a:r>
            <a:r>
              <a:rPr lang="pt-BR" dirty="0" smtClean="0"/>
              <a:t> </a:t>
            </a:r>
            <a:r>
              <a:rPr lang="pt-BR" dirty="0" err="1" smtClean="0"/>
              <a:t>investments</a:t>
            </a:r>
            <a:r>
              <a:rPr lang="pt-BR" dirty="0" smtClean="0"/>
              <a:t> </a:t>
            </a:r>
            <a:r>
              <a:rPr lang="pt-BR" dirty="0" err="1" smtClean="0"/>
              <a:t>by</a:t>
            </a:r>
            <a:r>
              <a:rPr lang="pt-BR" dirty="0" smtClean="0"/>
              <a:t> </a:t>
            </a:r>
            <a:r>
              <a:rPr lang="pt-BR" dirty="0" err="1" smtClean="0"/>
              <a:t>rich</a:t>
            </a:r>
            <a:r>
              <a:rPr lang="pt-BR" dirty="0" smtClean="0"/>
              <a:t> countries </a:t>
            </a:r>
            <a:r>
              <a:rPr lang="pt-BR" dirty="0" err="1" smtClean="0"/>
              <a:t>leading</a:t>
            </a:r>
            <a:r>
              <a:rPr lang="pt-BR" dirty="0" smtClean="0"/>
              <a:t> </a:t>
            </a:r>
            <a:r>
              <a:rPr lang="pt-BR" dirty="0" err="1" smtClean="0"/>
              <a:t>to</a:t>
            </a:r>
            <a:r>
              <a:rPr lang="pt-BR" dirty="0" smtClean="0"/>
              <a:t> new </a:t>
            </a:r>
            <a:r>
              <a:rPr lang="pt-BR" dirty="0" err="1" smtClean="0"/>
              <a:t>sources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energy</a:t>
            </a:r>
            <a:r>
              <a:rPr lang="pt-BR" dirty="0" smtClean="0"/>
              <a:t> and new </a:t>
            </a:r>
            <a:r>
              <a:rPr lang="pt-BR" dirty="0" err="1" smtClean="0"/>
              <a:t>productive</a:t>
            </a:r>
            <a:r>
              <a:rPr lang="pt-BR" dirty="0" smtClean="0"/>
              <a:t> </a:t>
            </a:r>
            <a:r>
              <a:rPr lang="pt-BR" dirty="0" err="1" smtClean="0"/>
              <a:t>paradigms</a:t>
            </a:r>
            <a:endParaRPr lang="pt-BR" dirty="0" smtClean="0"/>
          </a:p>
          <a:p>
            <a:endParaRPr lang="pt-BR" dirty="0" smtClean="0"/>
          </a:p>
          <a:p>
            <a:r>
              <a:rPr lang="pt-BR" dirty="0" err="1" smtClean="0"/>
              <a:t>Share</a:t>
            </a:r>
            <a:r>
              <a:rPr lang="pt-BR" dirty="0" smtClean="0"/>
              <a:t> </a:t>
            </a:r>
            <a:r>
              <a:rPr lang="pt-BR" dirty="0" err="1" smtClean="0"/>
              <a:t>information</a:t>
            </a:r>
            <a:r>
              <a:rPr lang="pt-BR" dirty="0" smtClean="0"/>
              <a:t> and </a:t>
            </a:r>
            <a:r>
              <a:rPr lang="pt-BR" dirty="0" err="1" smtClean="0"/>
              <a:t>stimulate</a:t>
            </a:r>
            <a:r>
              <a:rPr lang="pt-BR" dirty="0" smtClean="0"/>
              <a:t> </a:t>
            </a:r>
            <a:r>
              <a:rPr lang="pt-BR" dirty="0" err="1" smtClean="0"/>
              <a:t>intra-group</a:t>
            </a:r>
            <a:r>
              <a:rPr lang="pt-BR" dirty="0" smtClean="0"/>
              <a:t> trade </a:t>
            </a:r>
            <a:r>
              <a:rPr lang="pt-BR" dirty="0" err="1" smtClean="0"/>
              <a:t>on</a:t>
            </a:r>
            <a:r>
              <a:rPr lang="pt-BR" dirty="0" smtClean="0"/>
              <a:t> </a:t>
            </a:r>
            <a:r>
              <a:rPr lang="pt-BR" dirty="0" err="1" smtClean="0"/>
              <a:t>lower-cost</a:t>
            </a:r>
            <a:r>
              <a:rPr lang="pt-BR" dirty="0" smtClean="0"/>
              <a:t>, </a:t>
            </a:r>
            <a:r>
              <a:rPr lang="pt-BR" dirty="0" err="1" smtClean="0"/>
              <a:t>easy-to-operate</a:t>
            </a:r>
            <a:r>
              <a:rPr lang="pt-BR" dirty="0" smtClean="0"/>
              <a:t> </a:t>
            </a:r>
            <a:r>
              <a:rPr lang="pt-BR" dirty="0" err="1" smtClean="0"/>
              <a:t>products</a:t>
            </a:r>
            <a:endParaRPr lang="pt-BR" dirty="0" smtClean="0"/>
          </a:p>
          <a:p>
            <a:endParaRPr lang="pt-BR" dirty="0" smtClean="0"/>
          </a:p>
          <a:p>
            <a:r>
              <a:rPr lang="pt-BR" dirty="0" err="1" smtClean="0"/>
              <a:t>Find</a:t>
            </a:r>
            <a:r>
              <a:rPr lang="pt-BR" dirty="0" smtClean="0"/>
              <a:t> </a:t>
            </a:r>
            <a:r>
              <a:rPr lang="pt-BR" dirty="0" err="1"/>
              <a:t>ways</a:t>
            </a:r>
            <a:r>
              <a:rPr lang="pt-BR" dirty="0"/>
              <a:t> </a:t>
            </a:r>
            <a:r>
              <a:rPr lang="pt-BR" dirty="0" err="1"/>
              <a:t>to</a:t>
            </a:r>
            <a:r>
              <a:rPr lang="pt-BR" dirty="0"/>
              <a:t> </a:t>
            </a:r>
            <a:r>
              <a:rPr lang="pt-BR" dirty="0" err="1"/>
              <a:t>deal</a:t>
            </a:r>
            <a:r>
              <a:rPr lang="pt-BR" dirty="0"/>
              <a:t> </a:t>
            </a:r>
            <a:r>
              <a:rPr lang="pt-BR" dirty="0" err="1"/>
              <a:t>jointly</a:t>
            </a:r>
            <a:r>
              <a:rPr lang="pt-BR" dirty="0"/>
              <a:t> </a:t>
            </a:r>
            <a:r>
              <a:rPr lang="pt-BR" dirty="0" err="1"/>
              <a:t>with</a:t>
            </a:r>
            <a:r>
              <a:rPr lang="pt-BR" dirty="0"/>
              <a:t> </a:t>
            </a:r>
            <a:r>
              <a:rPr lang="pt-BR" dirty="0" err="1"/>
              <a:t>the</a:t>
            </a:r>
            <a:r>
              <a:rPr lang="pt-BR" dirty="0"/>
              <a:t> </a:t>
            </a:r>
            <a:r>
              <a:rPr lang="pt-BR" dirty="0" err="1"/>
              <a:t>skyrocketing</a:t>
            </a:r>
            <a:r>
              <a:rPr lang="pt-BR" dirty="0"/>
              <a:t> </a:t>
            </a:r>
            <a:r>
              <a:rPr lang="pt-BR" dirty="0" err="1"/>
              <a:t>costs</a:t>
            </a:r>
            <a:r>
              <a:rPr lang="pt-BR" dirty="0"/>
              <a:t> </a:t>
            </a:r>
            <a:r>
              <a:rPr lang="pt-BR" dirty="0" err="1"/>
              <a:t>of</a:t>
            </a:r>
            <a:r>
              <a:rPr lang="pt-BR" dirty="0"/>
              <a:t> </a:t>
            </a:r>
            <a:r>
              <a:rPr lang="pt-BR" dirty="0" err="1"/>
              <a:t>health</a:t>
            </a:r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3389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7504" y="2708920"/>
            <a:ext cx="9001000" cy="891530"/>
          </a:xfrm>
        </p:spPr>
        <p:txBody>
          <a:bodyPr>
            <a:noAutofit/>
          </a:bodyPr>
          <a:lstStyle/>
          <a:p>
            <a:r>
              <a:rPr lang="pt-BR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´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economic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agenda` for BRICS`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should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only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try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improve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participation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global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governance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b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identify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potential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complementarity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should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also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promote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joint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efforts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deal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new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productive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paradigms</a:t>
            </a:r>
            <a:endParaRPr lang="pt-BR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5517232"/>
            <a:ext cx="6400800" cy="121568"/>
          </a:xfrm>
        </p:spPr>
        <p:txBody>
          <a:bodyPr>
            <a:normAutofit fontScale="25000" lnSpcReduction="20000"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56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>
            <a:normAutofit/>
          </a:bodyPr>
          <a:lstStyle/>
          <a:p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– As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international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joint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action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pt-BR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BRICS:</a:t>
            </a:r>
            <a:endParaRPr lang="pt-BR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7504" y="1628800"/>
            <a:ext cx="8928992" cy="5112568"/>
          </a:xfrm>
        </p:spPr>
        <p:txBody>
          <a:bodyPr/>
          <a:lstStyle/>
          <a:p>
            <a:r>
              <a:rPr lang="pt-BR" dirty="0" err="1" smtClean="0"/>
              <a:t>Articulated</a:t>
            </a:r>
            <a:r>
              <a:rPr lang="pt-BR" dirty="0" smtClean="0"/>
              <a:t> </a:t>
            </a:r>
            <a:r>
              <a:rPr lang="pt-BR" dirty="0" err="1" smtClean="0"/>
              <a:t>actions</a:t>
            </a:r>
            <a:r>
              <a:rPr lang="pt-BR" dirty="0" smtClean="0"/>
              <a:t> </a:t>
            </a:r>
            <a:r>
              <a:rPr lang="pt-BR" dirty="0" err="1" smtClean="0"/>
              <a:t>at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G-20</a:t>
            </a:r>
          </a:p>
          <a:p>
            <a:endParaRPr lang="pt-BR" dirty="0" smtClean="0"/>
          </a:p>
          <a:p>
            <a:r>
              <a:rPr lang="pt-BR" dirty="0" smtClean="0"/>
              <a:t>Formal </a:t>
            </a:r>
            <a:r>
              <a:rPr lang="pt-BR" dirty="0" err="1" smtClean="0"/>
              <a:t>approval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IMF quota </a:t>
            </a:r>
            <a:r>
              <a:rPr lang="pt-BR" dirty="0" err="1" smtClean="0"/>
              <a:t>reform</a:t>
            </a:r>
            <a:r>
              <a:rPr lang="pt-BR" dirty="0" smtClean="0"/>
              <a:t> (</a:t>
            </a:r>
            <a:r>
              <a:rPr lang="pt-BR" dirty="0" err="1" smtClean="0"/>
              <a:t>to</a:t>
            </a:r>
            <a:r>
              <a:rPr lang="pt-BR" dirty="0" smtClean="0"/>
              <a:t> </a:t>
            </a:r>
            <a:r>
              <a:rPr lang="pt-BR" dirty="0" err="1" smtClean="0"/>
              <a:t>be</a:t>
            </a:r>
            <a:r>
              <a:rPr lang="pt-BR" dirty="0" smtClean="0"/>
              <a:t> </a:t>
            </a:r>
            <a:r>
              <a:rPr lang="pt-BR" dirty="0" err="1" smtClean="0"/>
              <a:t>implemented</a:t>
            </a:r>
            <a:r>
              <a:rPr lang="pt-BR" dirty="0" smtClean="0"/>
              <a:t>)</a:t>
            </a:r>
          </a:p>
          <a:p>
            <a:endParaRPr lang="pt-BR" dirty="0" smtClean="0"/>
          </a:p>
          <a:p>
            <a:r>
              <a:rPr lang="pt-BR" dirty="0" smtClean="0"/>
              <a:t>The </a:t>
            </a:r>
            <a:r>
              <a:rPr lang="pt-BR" dirty="0" err="1" smtClean="0"/>
              <a:t>creation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BRICS </a:t>
            </a:r>
            <a:r>
              <a:rPr lang="pt-BR" dirty="0" err="1" smtClean="0"/>
              <a:t>Development</a:t>
            </a:r>
            <a:r>
              <a:rPr lang="pt-BR" dirty="0" smtClean="0"/>
              <a:t> Bank </a:t>
            </a:r>
            <a:r>
              <a:rPr lang="pt-BR" sz="2400" i="1" dirty="0" smtClean="0"/>
              <a:t>[1st non-regional </a:t>
            </a:r>
            <a:r>
              <a:rPr lang="pt-BR" sz="2400" i="1" dirty="0" err="1" smtClean="0"/>
              <a:t>international</a:t>
            </a:r>
            <a:r>
              <a:rPr lang="pt-BR" sz="2400" i="1" dirty="0" smtClean="0"/>
              <a:t> </a:t>
            </a:r>
            <a:r>
              <a:rPr lang="pt-BR" sz="2400" i="1" dirty="0" err="1" smtClean="0"/>
              <a:t>agency</a:t>
            </a:r>
            <a:r>
              <a:rPr lang="pt-BR" sz="2400" i="1" dirty="0" smtClean="0"/>
              <a:t> </a:t>
            </a:r>
            <a:r>
              <a:rPr lang="pt-BR" sz="2400" i="1" dirty="0" err="1" smtClean="0"/>
              <a:t>since</a:t>
            </a:r>
            <a:r>
              <a:rPr lang="pt-BR" sz="2400" i="1" dirty="0" smtClean="0"/>
              <a:t> </a:t>
            </a:r>
            <a:r>
              <a:rPr lang="pt-BR" sz="2400" i="1" dirty="0" err="1" smtClean="0"/>
              <a:t>Bretton</a:t>
            </a:r>
            <a:r>
              <a:rPr lang="pt-BR" sz="2400" i="1" dirty="0" smtClean="0"/>
              <a:t> Woods]</a:t>
            </a:r>
          </a:p>
          <a:p>
            <a:endParaRPr lang="pt-BR" sz="2400" i="1" dirty="0" smtClean="0"/>
          </a:p>
          <a:p>
            <a:r>
              <a:rPr lang="pt-BR" dirty="0" smtClean="0"/>
              <a:t>The </a:t>
            </a:r>
            <a:r>
              <a:rPr lang="pt-BR" dirty="0" err="1" smtClean="0"/>
              <a:t>contingent</a:t>
            </a:r>
            <a:r>
              <a:rPr lang="pt-BR" dirty="0" smtClean="0"/>
              <a:t> reserve </a:t>
            </a:r>
            <a:r>
              <a:rPr lang="pt-BR" dirty="0" err="1" smtClean="0"/>
              <a:t>agreement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7952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7504" y="2130425"/>
            <a:ext cx="8928992" cy="1470025"/>
          </a:xfrm>
        </p:spPr>
        <p:txBody>
          <a:bodyPr>
            <a:normAutofit/>
          </a:bodyPr>
          <a:lstStyle/>
          <a:p>
            <a:r>
              <a:rPr lang="pt-B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– As for </a:t>
            </a:r>
            <a:r>
              <a:rPr lang="pt-BR" sz="4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complementarity</a:t>
            </a:r>
            <a:r>
              <a:rPr lang="pt-B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trade</a:t>
            </a:r>
            <a:endParaRPr lang="pt-BR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5517232"/>
            <a:ext cx="6400800" cy="121568"/>
          </a:xfrm>
        </p:spPr>
        <p:txBody>
          <a:bodyPr>
            <a:normAutofit fontScale="25000" lnSpcReduction="20000"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4578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332656"/>
            <a:ext cx="9036496" cy="1143000"/>
          </a:xfrm>
        </p:spPr>
        <p:txBody>
          <a:bodyPr>
            <a:noAutofit/>
          </a:bodyPr>
          <a:lstStyle/>
          <a:p>
            <a:r>
              <a:rPr lang="pt-B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“BRICS-</a:t>
            </a:r>
            <a:r>
              <a:rPr lang="pt-BR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Dependency</a:t>
            </a:r>
            <a:r>
              <a:rPr lang="pt-B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in trade </a:t>
            </a:r>
            <a:r>
              <a:rPr lang="pt-BR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pt-B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relatively</a:t>
            </a:r>
            <a:r>
              <a:rPr lang="pt-B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small</a:t>
            </a:r>
            <a:r>
              <a:rPr lang="pt-B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pt-B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pt-BR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Brazil</a:t>
            </a:r>
            <a:r>
              <a:rPr lang="pt-B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pt-B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pt-B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most</a:t>
            </a:r>
            <a:r>
              <a:rPr lang="pt-B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´</a:t>
            </a:r>
            <a:r>
              <a:rPr lang="pt-BR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dependent</a:t>
            </a:r>
            <a:r>
              <a:rPr lang="pt-B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`)</a:t>
            </a:r>
            <a:endParaRPr lang="pt-BR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6304408"/>
              </p:ext>
            </p:extLst>
          </p:nvPr>
        </p:nvGraphicFramePr>
        <p:xfrm>
          <a:off x="1" y="1628800"/>
          <a:ext cx="9144000" cy="51845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32981"/>
                <a:gridCol w="920151"/>
                <a:gridCol w="920151"/>
                <a:gridCol w="920151"/>
                <a:gridCol w="1308339"/>
                <a:gridCol w="2142227"/>
              </a:tblGrid>
              <a:tr h="316490"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pt-BR" sz="1800" b="1" u="none" strike="noStrike" dirty="0" err="1" smtClean="0">
                          <a:effectLst/>
                          <a:latin typeface="+mn-lt"/>
                        </a:rPr>
                        <a:t>Exports</a:t>
                      </a:r>
                      <a:r>
                        <a:rPr lang="pt-BR" sz="1800" b="1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pt-BR" sz="1800" b="1" u="none" strike="noStrike" dirty="0" err="1" smtClean="0">
                          <a:effectLst/>
                          <a:latin typeface="+mn-lt"/>
                        </a:rPr>
                        <a:t>by</a:t>
                      </a:r>
                      <a:r>
                        <a:rPr lang="pt-BR" sz="1800" b="1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pt-BR" sz="1800" b="1" u="none" strike="noStrike" dirty="0">
                          <a:effectLst/>
                          <a:latin typeface="+mn-lt"/>
                        </a:rPr>
                        <a:t>BRICS (US$ </a:t>
                      </a:r>
                      <a:r>
                        <a:rPr lang="pt-BR" sz="1800" b="1" u="none" strike="noStrike" dirty="0" err="1" smtClean="0">
                          <a:effectLst/>
                          <a:latin typeface="+mn-lt"/>
                        </a:rPr>
                        <a:t>billion</a:t>
                      </a:r>
                      <a:r>
                        <a:rPr lang="pt-BR" sz="1800" b="1" u="none" strike="noStrike" dirty="0" smtClean="0">
                          <a:effectLst/>
                          <a:latin typeface="+mn-lt"/>
                        </a:rPr>
                        <a:t>)</a:t>
                      </a:r>
                      <a:endParaRPr lang="pt-BR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04255"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425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Exports</a:t>
                      </a:r>
                      <a:r>
                        <a:rPr lang="pt-BR" sz="1600" b="1" u="none" strike="noStrike" dirty="0" smtClean="0">
                          <a:effectLst/>
                        </a:rPr>
                        <a:t> </a:t>
                      </a:r>
                      <a:r>
                        <a:rPr lang="pt-BR" sz="1600" b="1" u="none" strike="noStrike" dirty="0" err="1" smtClean="0">
                          <a:effectLst/>
                        </a:rPr>
                        <a:t>by</a:t>
                      </a:r>
                      <a:r>
                        <a:rPr lang="pt-BR" sz="1600" b="1" u="none" strike="noStrike" dirty="0" smtClean="0">
                          <a:effectLst/>
                        </a:rPr>
                        <a:t> </a:t>
                      </a:r>
                      <a:r>
                        <a:rPr lang="pt-BR" sz="1600" b="1" u="none" strike="noStrike" dirty="0" err="1" smtClean="0">
                          <a:effectLst/>
                        </a:rPr>
                        <a:t>Russia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Brazil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>
                          <a:effectLst/>
                        </a:rPr>
                        <a:t>China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>
                          <a:effectLst/>
                        </a:rPr>
                        <a:t>India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smtClean="0">
                          <a:effectLst/>
                        </a:rPr>
                        <a:t>South Africa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Advanced</a:t>
                      </a:r>
                      <a:r>
                        <a:rPr lang="pt-BR" sz="1600" b="1" u="none" strike="noStrike" dirty="0" smtClean="0">
                          <a:effectLst/>
                        </a:rPr>
                        <a:t> </a:t>
                      </a:r>
                      <a:r>
                        <a:rPr lang="pt-BR" sz="1600" b="1" u="none" strike="noStrike" dirty="0" err="1" smtClean="0">
                          <a:effectLst/>
                        </a:rPr>
                        <a:t>Economies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425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>
                          <a:effectLst/>
                        </a:rPr>
                        <a:t>2000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0.6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5.2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1.1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0.0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60.1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425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>
                          <a:effectLst/>
                        </a:rPr>
                        <a:t>2013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2.0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35.6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7.0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0.3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314.0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425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Exports</a:t>
                      </a:r>
                      <a:r>
                        <a:rPr lang="pt-BR" sz="1600" b="1" u="none" strike="noStrike" dirty="0" smtClean="0">
                          <a:effectLst/>
                        </a:rPr>
                        <a:t> </a:t>
                      </a:r>
                      <a:r>
                        <a:rPr lang="pt-BR" sz="1600" b="1" u="none" strike="noStrike" dirty="0" err="1" smtClean="0">
                          <a:effectLst/>
                        </a:rPr>
                        <a:t>by</a:t>
                      </a:r>
                      <a:r>
                        <a:rPr lang="pt-BR" sz="1600" b="1" u="none" strike="noStrike" dirty="0" smtClean="0">
                          <a:effectLst/>
                        </a:rPr>
                        <a:t> </a:t>
                      </a:r>
                      <a:r>
                        <a:rPr lang="pt-BR" sz="1600" b="1" u="none" strike="noStrike" dirty="0" err="1" smtClean="0">
                          <a:effectLst/>
                        </a:rPr>
                        <a:t>India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Brazil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>
                          <a:effectLst/>
                        </a:rPr>
                        <a:t>China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Russia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smtClean="0">
                          <a:effectLst/>
                        </a:rPr>
                        <a:t>South Africa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Advanced</a:t>
                      </a:r>
                      <a:r>
                        <a:rPr lang="pt-BR" sz="1600" b="1" u="none" strike="noStrike" dirty="0" smtClean="0">
                          <a:effectLst/>
                        </a:rPr>
                        <a:t> </a:t>
                      </a:r>
                      <a:r>
                        <a:rPr lang="pt-BR" sz="1600" b="1" u="none" strike="noStrike" dirty="0" err="1" smtClean="0">
                          <a:effectLst/>
                        </a:rPr>
                        <a:t>Economies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0425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>
                          <a:effectLst/>
                        </a:rPr>
                        <a:t>2000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0.3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0.8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0.9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0.3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27.4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425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>
                          <a:effectLst/>
                        </a:rPr>
                        <a:t>2013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5.4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14.5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2.2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5.3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138.7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425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Exports</a:t>
                      </a:r>
                      <a:r>
                        <a:rPr lang="pt-BR" sz="1600" b="1" u="none" strike="noStrike" dirty="0" smtClean="0">
                          <a:effectLst/>
                        </a:rPr>
                        <a:t> </a:t>
                      </a:r>
                      <a:r>
                        <a:rPr lang="pt-BR" sz="1600" b="1" u="none" strike="noStrike" dirty="0" err="1" smtClean="0">
                          <a:effectLst/>
                        </a:rPr>
                        <a:t>by</a:t>
                      </a:r>
                      <a:r>
                        <a:rPr lang="pt-BR" sz="1600" b="1" u="none" strike="noStrike" dirty="0" smtClean="0">
                          <a:effectLst/>
                        </a:rPr>
                        <a:t> </a:t>
                      </a:r>
                      <a:r>
                        <a:rPr lang="pt-BR" sz="1600" b="1" u="none" strike="noStrike" dirty="0">
                          <a:effectLst/>
                        </a:rPr>
                        <a:t>China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Brazil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India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Russia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smtClean="0">
                          <a:effectLst/>
                        </a:rPr>
                        <a:t>South Africa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Advanced</a:t>
                      </a:r>
                      <a:r>
                        <a:rPr lang="pt-BR" sz="1600" b="1" u="none" strike="noStrike" dirty="0" smtClean="0">
                          <a:effectLst/>
                        </a:rPr>
                        <a:t> </a:t>
                      </a:r>
                      <a:r>
                        <a:rPr lang="pt-BR" sz="1600" b="1" u="none" strike="noStrike" dirty="0" err="1" smtClean="0">
                          <a:effectLst/>
                        </a:rPr>
                        <a:t>Economies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0425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>
                          <a:effectLst/>
                        </a:rPr>
                        <a:t>2000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1.2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1.6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2.2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1.0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208.3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425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>
                          <a:effectLst/>
                        </a:rPr>
                        <a:t>2013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36.2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48.4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49.6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16.8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1480.2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425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Exports</a:t>
                      </a:r>
                      <a:r>
                        <a:rPr lang="pt-BR" sz="1600" b="1" u="none" strike="noStrike" dirty="0" smtClean="0">
                          <a:effectLst/>
                        </a:rPr>
                        <a:t> </a:t>
                      </a:r>
                      <a:r>
                        <a:rPr lang="pt-BR" sz="1600" b="1" u="none" strike="noStrike" dirty="0" err="1" smtClean="0">
                          <a:effectLst/>
                        </a:rPr>
                        <a:t>by</a:t>
                      </a:r>
                      <a:r>
                        <a:rPr lang="pt-BR" sz="1600" b="1" u="none" strike="noStrike" dirty="0" smtClean="0">
                          <a:effectLst/>
                        </a:rPr>
                        <a:t> </a:t>
                      </a:r>
                      <a:r>
                        <a:rPr lang="pt-BR" sz="1600" b="1" u="none" strike="noStrike" dirty="0" err="1" smtClean="0">
                          <a:effectLst/>
                        </a:rPr>
                        <a:t>Brazil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>
                          <a:effectLst/>
                        </a:rPr>
                        <a:t>China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India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Russia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smtClean="0">
                          <a:effectLst/>
                        </a:rPr>
                        <a:t>South Africa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Advanced</a:t>
                      </a:r>
                      <a:r>
                        <a:rPr lang="pt-BR" sz="1600" b="1" u="none" strike="noStrike" dirty="0" smtClean="0">
                          <a:effectLst/>
                        </a:rPr>
                        <a:t> </a:t>
                      </a:r>
                      <a:r>
                        <a:rPr lang="pt-BR" sz="1600" b="1" u="none" strike="noStrike" dirty="0" err="1" smtClean="0">
                          <a:effectLst/>
                        </a:rPr>
                        <a:t>Economies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0425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>
                          <a:effectLst/>
                        </a:rPr>
                        <a:t>2000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1.1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0.4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0.4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0.3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34.6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425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>
                          <a:effectLst/>
                        </a:rPr>
                        <a:t>2013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46.0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3.1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3.0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1.8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98.5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425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Exports</a:t>
                      </a:r>
                      <a:r>
                        <a:rPr lang="pt-BR" sz="1600" b="1" u="none" strike="noStrike" dirty="0" smtClean="0">
                          <a:effectLst/>
                        </a:rPr>
                        <a:t> </a:t>
                      </a:r>
                      <a:r>
                        <a:rPr lang="pt-BR" sz="1600" b="1" u="none" strike="noStrike" dirty="0" err="1" smtClean="0">
                          <a:effectLst/>
                        </a:rPr>
                        <a:t>by</a:t>
                      </a:r>
                      <a:r>
                        <a:rPr lang="pt-BR" sz="1600" b="1" u="none" strike="noStrike" dirty="0" smtClean="0">
                          <a:effectLst/>
                        </a:rPr>
                        <a:t> South Africa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>
                          <a:effectLst/>
                        </a:rPr>
                        <a:t>China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India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Russia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Brazil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err="1" smtClean="0">
                          <a:effectLst/>
                        </a:rPr>
                        <a:t>Advanced</a:t>
                      </a:r>
                      <a:r>
                        <a:rPr lang="pt-BR" sz="1600" b="1" u="none" strike="noStrike" dirty="0" smtClean="0">
                          <a:effectLst/>
                        </a:rPr>
                        <a:t> </a:t>
                      </a:r>
                      <a:r>
                        <a:rPr lang="pt-BR" sz="1600" b="1" u="none" strike="noStrike" dirty="0" err="1" smtClean="0">
                          <a:effectLst/>
                        </a:rPr>
                        <a:t>Economies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0425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>
                          <a:effectLst/>
                        </a:rPr>
                        <a:t>2000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0.3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0.4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0.0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0.2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15.7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425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>
                          <a:effectLst/>
                        </a:rPr>
                        <a:t>2013</a:t>
                      </a:r>
                      <a:endParaRPr lang="pt-B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>
                          <a:effectLst/>
                        </a:rPr>
                        <a:t>11.8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3.0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0.4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0.7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40.4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731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9512" y="2130425"/>
            <a:ext cx="8856984" cy="1470025"/>
          </a:xfrm>
        </p:spPr>
        <p:txBody>
          <a:bodyPr>
            <a:normAutofit fontScale="90000"/>
          </a:bodyPr>
          <a:lstStyle/>
          <a:p>
            <a: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– </a:t>
            </a:r>
            <a:r>
              <a:rPr lang="pt-BR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Complementarity</a:t>
            </a:r>
            <a: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</a:t>
            </a:r>
            <a:r>
              <a:rPr lang="pt-BR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Investment</a:t>
            </a:r>
            <a: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bilateral </a:t>
            </a:r>
            <a:r>
              <a:rPr lang="pt-BR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direct</a:t>
            </a:r>
            <a: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investment</a:t>
            </a:r>
            <a: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flows</a:t>
            </a:r>
            <a: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reveal</a:t>
            </a:r>
            <a: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</a:t>
            </a:r>
            <a:r>
              <a:rPr lang="pt-BR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significant</a:t>
            </a:r>
            <a: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distance</a:t>
            </a:r>
            <a: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potential</a:t>
            </a:r>
            <a: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productive</a:t>
            </a:r>
            <a:r>
              <a:rPr lang="pt-BR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complementarity</a:t>
            </a:r>
            <a:endParaRPr lang="pt-BR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5517232"/>
            <a:ext cx="6400800" cy="121568"/>
          </a:xfrm>
        </p:spPr>
        <p:txBody>
          <a:bodyPr>
            <a:normAutofit fontScale="25000" lnSpcReduction="20000"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2053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200" b="1" dirty="0" err="1" smtClean="0">
                <a:solidFill>
                  <a:srgbClr val="0070C0"/>
                </a:solidFill>
              </a:rPr>
              <a:t>Intra-BRICS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>
                <a:solidFill>
                  <a:srgbClr val="0070C0"/>
                </a:solidFill>
              </a:rPr>
              <a:t>FDI volume: 2003-2014 </a:t>
            </a:r>
            <a:r>
              <a:rPr lang="pt-BR" sz="3200" b="1" dirty="0" smtClean="0">
                <a:solidFill>
                  <a:srgbClr val="0070C0"/>
                </a:solidFill>
              </a:rPr>
              <a:t/>
            </a:r>
            <a:br>
              <a:rPr lang="pt-BR" sz="3200" b="1" dirty="0" smtClean="0">
                <a:solidFill>
                  <a:srgbClr val="0070C0"/>
                </a:solidFill>
              </a:rPr>
            </a:br>
            <a:r>
              <a:rPr lang="pt-BR" sz="3200" b="1" dirty="0" smtClean="0">
                <a:solidFill>
                  <a:srgbClr val="0070C0"/>
                </a:solidFill>
              </a:rPr>
              <a:t>(</a:t>
            </a:r>
            <a:r>
              <a:rPr lang="pt-BR" sz="3200" b="1" dirty="0">
                <a:solidFill>
                  <a:srgbClr val="0070C0"/>
                </a:solidFill>
              </a:rPr>
              <a:t>US$ </a:t>
            </a:r>
            <a:r>
              <a:rPr lang="pt-BR" sz="3200" b="1" dirty="0" err="1">
                <a:solidFill>
                  <a:srgbClr val="0070C0"/>
                </a:solidFill>
              </a:rPr>
              <a:t>million</a:t>
            </a:r>
            <a:r>
              <a:rPr lang="pt-BR" sz="3200" b="1" dirty="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79512" y="4869160"/>
            <a:ext cx="8856984" cy="1512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2000" dirty="0" err="1" smtClean="0"/>
              <a:t>Between</a:t>
            </a:r>
            <a:r>
              <a:rPr lang="pt-BR" sz="2000" dirty="0" smtClean="0"/>
              <a:t> 2003 and 2014 BRICS countries </a:t>
            </a:r>
            <a:r>
              <a:rPr lang="pt-BR" sz="2000" dirty="0" err="1" smtClean="0"/>
              <a:t>invested</a:t>
            </a:r>
            <a:r>
              <a:rPr lang="pt-BR" sz="2000" dirty="0" smtClean="0"/>
              <a:t> </a:t>
            </a:r>
            <a:r>
              <a:rPr lang="pt-BR" sz="2000" dirty="0" err="1" smtClean="0"/>
              <a:t>about</a:t>
            </a:r>
            <a:r>
              <a:rPr lang="pt-BR" sz="2000" dirty="0" smtClean="0"/>
              <a:t> </a:t>
            </a:r>
            <a:r>
              <a:rPr lang="pt-BR" sz="2000" b="1" dirty="0" smtClean="0"/>
              <a:t>US$ 100 </a:t>
            </a:r>
            <a:r>
              <a:rPr lang="pt-BR" sz="2000" b="1" dirty="0" err="1" smtClean="0"/>
              <a:t>billion</a:t>
            </a:r>
            <a:r>
              <a:rPr lang="pt-BR" sz="2000" b="1" dirty="0" smtClean="0"/>
              <a:t> </a:t>
            </a:r>
            <a:r>
              <a:rPr lang="pt-BR" sz="2000" dirty="0" smtClean="0"/>
              <a:t>in </a:t>
            </a:r>
            <a:r>
              <a:rPr lang="pt-BR" sz="2000" dirty="0" err="1" smtClean="0"/>
              <a:t>the</a:t>
            </a:r>
            <a:r>
              <a:rPr lang="pt-BR" sz="2000" dirty="0" smtClean="0"/>
              <a:t> </a:t>
            </a:r>
            <a:r>
              <a:rPr lang="pt-BR" sz="2000" dirty="0" err="1" smtClean="0"/>
              <a:t>bloc</a:t>
            </a:r>
            <a:r>
              <a:rPr lang="pt-BR" sz="2000" dirty="0" smtClean="0"/>
              <a:t>, </a:t>
            </a:r>
            <a:r>
              <a:rPr lang="pt-BR" sz="2000" dirty="0" err="1" smtClean="0"/>
              <a:t>creating</a:t>
            </a:r>
            <a:r>
              <a:rPr lang="pt-BR" sz="2000" dirty="0" smtClean="0"/>
              <a:t> more </a:t>
            </a:r>
            <a:r>
              <a:rPr lang="pt-BR" sz="2000" dirty="0" err="1" smtClean="0"/>
              <a:t>than</a:t>
            </a:r>
            <a:r>
              <a:rPr lang="pt-BR" sz="2000" dirty="0" smtClean="0"/>
              <a:t> </a:t>
            </a:r>
            <a:r>
              <a:rPr lang="pt-BR" sz="2000" b="1" dirty="0" smtClean="0"/>
              <a:t>300 </a:t>
            </a:r>
            <a:r>
              <a:rPr lang="pt-BR" sz="2000" b="1" dirty="0" err="1" smtClean="0"/>
              <a:t>thousand</a:t>
            </a:r>
            <a:r>
              <a:rPr lang="pt-BR" sz="2000" b="1" dirty="0" smtClean="0"/>
              <a:t> </a:t>
            </a:r>
            <a:r>
              <a:rPr lang="pt-BR" sz="2000" b="1" dirty="0" err="1" smtClean="0"/>
              <a:t>direct</a:t>
            </a:r>
            <a:r>
              <a:rPr lang="pt-BR" sz="2000" b="1" dirty="0" smtClean="0"/>
              <a:t> </a:t>
            </a:r>
            <a:r>
              <a:rPr lang="pt-BR" sz="2000" b="1" dirty="0" err="1" smtClean="0"/>
              <a:t>jobs</a:t>
            </a:r>
            <a:endParaRPr lang="pt-BR" sz="2000" dirty="0" smtClean="0"/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2296473"/>
              </p:ext>
            </p:extLst>
          </p:nvPr>
        </p:nvGraphicFramePr>
        <p:xfrm>
          <a:off x="755576" y="1556792"/>
          <a:ext cx="7488832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046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200" b="1" dirty="0" err="1" smtClean="0">
                <a:solidFill>
                  <a:srgbClr val="0070C0"/>
                </a:solidFill>
              </a:rPr>
              <a:t>Intra-BRICS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>
                <a:solidFill>
                  <a:srgbClr val="0070C0"/>
                </a:solidFill>
              </a:rPr>
              <a:t>FDI </a:t>
            </a:r>
            <a:r>
              <a:rPr lang="pt-BR" sz="3200" b="1" dirty="0" err="1" smtClean="0">
                <a:solidFill>
                  <a:srgbClr val="0070C0"/>
                </a:solidFill>
              </a:rPr>
              <a:t>greenfield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trends</a:t>
            </a:r>
            <a:endParaRPr lang="pt-BR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52870476"/>
              </p:ext>
            </p:extLst>
          </p:nvPr>
        </p:nvGraphicFramePr>
        <p:xfrm>
          <a:off x="2483768" y="2060848"/>
          <a:ext cx="4392488" cy="16561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7334"/>
                <a:gridCol w="941718"/>
                <a:gridCol w="941718"/>
                <a:gridCol w="941718"/>
              </a:tblGrid>
              <a:tr h="40688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u="none" strike="noStrike" dirty="0" err="1">
                          <a:effectLst/>
                        </a:rPr>
                        <a:t>Destination</a:t>
                      </a:r>
                      <a:r>
                        <a:rPr lang="pt-BR" sz="1300" b="1" u="none" strike="noStrike" dirty="0">
                          <a:effectLst/>
                        </a:rPr>
                        <a:t> Country</a:t>
                      </a:r>
                      <a:endParaRPr lang="pt-BR" sz="130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1" u="none" strike="noStrike" dirty="0" err="1">
                          <a:effectLst/>
                        </a:rPr>
                        <a:t>Projects</a:t>
                      </a:r>
                      <a:endParaRPr lang="pt-BR" sz="130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1" u="none" strike="noStrike" dirty="0" err="1" smtClean="0">
                          <a:effectLst/>
                        </a:rPr>
                        <a:t>Value</a:t>
                      </a:r>
                      <a:r>
                        <a:rPr lang="pt-BR" sz="1300" b="1" u="none" strike="noStrike" dirty="0" smtClean="0">
                          <a:effectLst/>
                        </a:rPr>
                        <a:t> </a:t>
                      </a:r>
                    </a:p>
                    <a:p>
                      <a:pPr algn="ctr" fontAlgn="ctr"/>
                      <a:r>
                        <a:rPr lang="pt-BR" sz="1300" b="1" u="none" strike="noStrike" dirty="0" smtClean="0">
                          <a:effectLst/>
                        </a:rPr>
                        <a:t>(US$ </a:t>
                      </a:r>
                      <a:r>
                        <a:rPr lang="pt-BR" sz="1300" b="1" u="none" strike="noStrike" dirty="0" err="1" smtClean="0">
                          <a:effectLst/>
                        </a:rPr>
                        <a:t>million</a:t>
                      </a:r>
                      <a:r>
                        <a:rPr lang="pt-BR" sz="1300" b="1" u="none" strike="noStrike" dirty="0" smtClean="0">
                          <a:effectLst/>
                        </a:rPr>
                        <a:t>)</a:t>
                      </a:r>
                      <a:endParaRPr lang="pt-BR" sz="130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1" u="none" strike="noStrike" dirty="0">
                          <a:effectLst/>
                        </a:rPr>
                        <a:t>Jobs </a:t>
                      </a:r>
                      <a:r>
                        <a:rPr lang="pt-BR" sz="1300" b="1" u="none" strike="noStrike" dirty="0" err="1">
                          <a:effectLst/>
                        </a:rPr>
                        <a:t>Created</a:t>
                      </a:r>
                      <a:endParaRPr lang="pt-BR" sz="130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</a:tr>
              <a:tr h="20821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u="none" strike="noStrike" dirty="0" err="1">
                          <a:effectLst/>
                        </a:rPr>
                        <a:t>Russia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u="none" strike="noStrike" dirty="0">
                          <a:effectLst/>
                        </a:rPr>
                        <a:t>174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u="none" strike="noStrike" dirty="0" smtClean="0">
                          <a:effectLst/>
                        </a:rPr>
                        <a:t>22.613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1" u="none" strike="noStrike" dirty="0">
                          <a:effectLst/>
                        </a:rPr>
                        <a:t>88.312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</a:tr>
              <a:tr h="20821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u="none" strike="noStrike" dirty="0" err="1">
                          <a:effectLst/>
                        </a:rPr>
                        <a:t>India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u="none" strike="noStrike" dirty="0">
                          <a:effectLst/>
                        </a:rPr>
                        <a:t>222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u="none" strike="noStrike" dirty="0" smtClean="0">
                          <a:effectLst/>
                        </a:rPr>
                        <a:t>19.305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u="none" strike="noStrike" dirty="0">
                          <a:effectLst/>
                        </a:rPr>
                        <a:t>80.450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</a:tr>
              <a:tr h="20821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u="none" strike="noStrike">
                          <a:effectLst/>
                        </a:rPr>
                        <a:t>China</a:t>
                      </a:r>
                      <a:endParaRPr lang="pt-BR" sz="1300" b="0" i="0" u="none" strike="noStrike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u="none" strike="noStrike" dirty="0">
                          <a:effectLst/>
                        </a:rPr>
                        <a:t>358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u="none" strike="noStrike" dirty="0" smtClean="0">
                          <a:effectLst/>
                        </a:rPr>
                        <a:t>27.941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u="none" strike="noStrike" dirty="0">
                          <a:effectLst/>
                        </a:rPr>
                        <a:t>70.238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</a:tr>
              <a:tr h="20821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u="none" strike="noStrike">
                          <a:effectLst/>
                        </a:rPr>
                        <a:t>Brazil</a:t>
                      </a:r>
                      <a:endParaRPr lang="pt-BR" sz="1300" b="0" i="0" u="none" strike="noStrike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u="none" strike="noStrike">
                          <a:effectLst/>
                        </a:rPr>
                        <a:t>195</a:t>
                      </a:r>
                      <a:endParaRPr lang="pt-BR" sz="1300" b="0" i="0" u="none" strike="noStrike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u="none" strike="noStrike" dirty="0" smtClean="0">
                          <a:effectLst/>
                        </a:rPr>
                        <a:t>21.911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u="none" strike="noStrike" dirty="0">
                          <a:effectLst/>
                        </a:rPr>
                        <a:t>55.453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</a:tr>
              <a:tr h="20821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u="none" strike="noStrike">
                          <a:effectLst/>
                        </a:rPr>
                        <a:t>South Africa</a:t>
                      </a:r>
                      <a:endParaRPr lang="pt-BR" sz="1300" b="0" i="0" u="none" strike="noStrike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u="none" strike="noStrike">
                          <a:effectLst/>
                        </a:rPr>
                        <a:t>144</a:t>
                      </a:r>
                      <a:endParaRPr lang="pt-BR" sz="1300" b="0" i="0" u="none" strike="noStrike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u="none" strike="noStrike" dirty="0" smtClean="0">
                          <a:effectLst/>
                        </a:rPr>
                        <a:t>8.667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u="none" strike="noStrike" dirty="0">
                          <a:effectLst/>
                        </a:rPr>
                        <a:t>27.832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</a:tr>
              <a:tr h="20821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u="none" strike="noStrike" dirty="0" smtClean="0">
                          <a:effectLst/>
                        </a:rPr>
                        <a:t>TOTAL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u="none" strike="noStrike" dirty="0">
                          <a:effectLst/>
                        </a:rPr>
                        <a:t>1.093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u="none" strike="noStrike" dirty="0" smtClean="0">
                          <a:effectLst/>
                        </a:rPr>
                        <a:t>100.437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u="none" strike="noStrike" dirty="0">
                          <a:effectLst/>
                        </a:rPr>
                        <a:t>322.285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5240" marR="5240" marT="9525" marB="0" anchor="ctr"/>
                </a:tc>
              </a:tr>
            </a:tbl>
          </a:graphicData>
        </a:graphic>
      </p:graphicFrame>
      <p:sp>
        <p:nvSpPr>
          <p:cNvPr id="5" name="Espaço Reservado para Conteúdo 4"/>
          <p:cNvSpPr>
            <a:spLocks noGrp="1"/>
          </p:cNvSpPr>
          <p:nvPr>
            <p:ph sz="half" idx="2"/>
          </p:nvPr>
        </p:nvSpPr>
        <p:spPr>
          <a:xfrm>
            <a:off x="107504" y="1340768"/>
            <a:ext cx="8928992" cy="6480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1800" dirty="0" err="1" smtClean="0"/>
              <a:t>Russia</a:t>
            </a:r>
            <a:r>
              <a:rPr lang="pt-BR" sz="1800" dirty="0" smtClean="0"/>
              <a:t> </a:t>
            </a:r>
            <a:r>
              <a:rPr lang="pt-BR" sz="1800" dirty="0" err="1" smtClean="0"/>
              <a:t>is</a:t>
            </a:r>
            <a:r>
              <a:rPr lang="pt-BR" sz="1800" dirty="0" smtClean="0"/>
              <a:t> </a:t>
            </a:r>
            <a:r>
              <a:rPr lang="pt-BR" sz="1800" dirty="0" err="1" smtClean="0"/>
              <a:t>the</a:t>
            </a:r>
            <a:r>
              <a:rPr lang="pt-BR" sz="1800" dirty="0" smtClean="0"/>
              <a:t> country </a:t>
            </a:r>
            <a:r>
              <a:rPr lang="pt-BR" sz="1800" dirty="0" err="1" smtClean="0"/>
              <a:t>that</a:t>
            </a:r>
            <a:r>
              <a:rPr lang="pt-BR" sz="1800" dirty="0" smtClean="0"/>
              <a:t> </a:t>
            </a:r>
            <a:r>
              <a:rPr lang="pt-BR" sz="1800" dirty="0" err="1" smtClean="0"/>
              <a:t>benefited</a:t>
            </a:r>
            <a:r>
              <a:rPr lang="pt-BR" sz="1800" dirty="0" smtClean="0"/>
              <a:t> </a:t>
            </a:r>
            <a:r>
              <a:rPr lang="pt-BR" sz="1800" dirty="0" err="1" smtClean="0"/>
              <a:t>most</a:t>
            </a:r>
            <a:r>
              <a:rPr lang="pt-BR" sz="1800" dirty="0" smtClean="0"/>
              <a:t> </a:t>
            </a:r>
            <a:r>
              <a:rPr lang="pt-BR" sz="1800" dirty="0" err="1" smtClean="0"/>
              <a:t>from</a:t>
            </a:r>
            <a:r>
              <a:rPr lang="pt-BR" sz="1800" dirty="0" smtClean="0"/>
              <a:t> </a:t>
            </a:r>
            <a:r>
              <a:rPr lang="pt-BR" sz="1800" dirty="0" err="1" smtClean="0"/>
              <a:t>other</a:t>
            </a:r>
            <a:r>
              <a:rPr lang="pt-BR" sz="1800" dirty="0" smtClean="0"/>
              <a:t> BRICS </a:t>
            </a:r>
            <a:r>
              <a:rPr lang="pt-BR" sz="1800" dirty="0" err="1" smtClean="0"/>
              <a:t>investments</a:t>
            </a:r>
            <a:r>
              <a:rPr lang="pt-BR" sz="1800" dirty="0" smtClean="0"/>
              <a:t> in </a:t>
            </a:r>
            <a:r>
              <a:rPr lang="pt-BR" sz="1800" dirty="0" err="1" smtClean="0"/>
              <a:t>terms</a:t>
            </a:r>
            <a:r>
              <a:rPr lang="pt-BR" sz="1800" dirty="0" smtClean="0"/>
              <a:t> </a:t>
            </a:r>
            <a:r>
              <a:rPr lang="pt-BR" sz="1800" dirty="0" err="1" smtClean="0"/>
              <a:t>of</a:t>
            </a:r>
            <a:r>
              <a:rPr lang="pt-BR" sz="1800" dirty="0" smtClean="0"/>
              <a:t> </a:t>
            </a:r>
            <a:r>
              <a:rPr lang="pt-BR" sz="1800" dirty="0" err="1" smtClean="0"/>
              <a:t>job</a:t>
            </a:r>
            <a:r>
              <a:rPr lang="pt-BR" sz="1800" dirty="0" smtClean="0"/>
              <a:t> </a:t>
            </a:r>
            <a:r>
              <a:rPr lang="pt-BR" sz="1800" dirty="0" err="1" smtClean="0"/>
              <a:t>creation</a:t>
            </a:r>
            <a:endParaRPr lang="pt-BR" sz="1800" dirty="0"/>
          </a:p>
        </p:txBody>
      </p:sp>
      <p:sp>
        <p:nvSpPr>
          <p:cNvPr id="6" name="Espaço Reservado para Conteúdo 4"/>
          <p:cNvSpPr txBox="1">
            <a:spLocks/>
          </p:cNvSpPr>
          <p:nvPr/>
        </p:nvSpPr>
        <p:spPr>
          <a:xfrm>
            <a:off x="107504" y="3933056"/>
            <a:ext cx="8856984" cy="4956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800" dirty="0" err="1" smtClean="0"/>
              <a:t>Indian</a:t>
            </a:r>
            <a:r>
              <a:rPr lang="pt-BR" sz="1800" dirty="0" smtClean="0"/>
              <a:t> and </a:t>
            </a:r>
            <a:r>
              <a:rPr lang="pt-BR" sz="1800" dirty="0" err="1" smtClean="0"/>
              <a:t>Chinese</a:t>
            </a:r>
            <a:r>
              <a:rPr lang="pt-BR" sz="1800" dirty="0" smtClean="0"/>
              <a:t> </a:t>
            </a:r>
            <a:r>
              <a:rPr lang="pt-BR" sz="1800" dirty="0" err="1" smtClean="0"/>
              <a:t>companies</a:t>
            </a:r>
            <a:r>
              <a:rPr lang="pt-BR" sz="1800" dirty="0" smtClean="0"/>
              <a:t> lead in </a:t>
            </a:r>
            <a:r>
              <a:rPr lang="pt-BR" sz="1800" dirty="0" err="1" smtClean="0"/>
              <a:t>numbers</a:t>
            </a:r>
            <a:r>
              <a:rPr lang="pt-BR" sz="1800" dirty="0" smtClean="0"/>
              <a:t>: </a:t>
            </a:r>
            <a:r>
              <a:rPr lang="pt-BR" sz="1800" dirty="0" err="1" smtClean="0"/>
              <a:t>Chinese</a:t>
            </a:r>
            <a:r>
              <a:rPr lang="pt-BR" sz="1800" dirty="0" smtClean="0"/>
              <a:t> </a:t>
            </a:r>
            <a:r>
              <a:rPr lang="pt-BR" sz="1800" dirty="0" err="1" smtClean="0"/>
              <a:t>companies</a:t>
            </a:r>
            <a:r>
              <a:rPr lang="pt-BR" sz="1800" dirty="0" smtClean="0"/>
              <a:t> </a:t>
            </a:r>
            <a:r>
              <a:rPr lang="pt-BR" sz="1800" dirty="0" err="1" smtClean="0"/>
              <a:t>were</a:t>
            </a:r>
            <a:r>
              <a:rPr lang="pt-BR" sz="1800" dirty="0" smtClean="0"/>
              <a:t> </a:t>
            </a:r>
            <a:r>
              <a:rPr lang="pt-BR" sz="1800" dirty="0" err="1" smtClean="0"/>
              <a:t>responsible</a:t>
            </a:r>
            <a:r>
              <a:rPr lang="pt-BR" sz="1800" dirty="0" smtClean="0"/>
              <a:t> for </a:t>
            </a:r>
            <a:r>
              <a:rPr lang="pt-BR" sz="1800" dirty="0" err="1" smtClean="0"/>
              <a:t>about</a:t>
            </a:r>
            <a:r>
              <a:rPr lang="pt-BR" sz="1800" dirty="0" smtClean="0"/>
              <a:t> </a:t>
            </a:r>
            <a:r>
              <a:rPr lang="pt-BR" sz="1800" dirty="0" err="1" smtClean="0"/>
              <a:t>two</a:t>
            </a:r>
            <a:r>
              <a:rPr lang="pt-BR" sz="1800" dirty="0" smtClean="0"/>
              <a:t> </a:t>
            </a:r>
            <a:r>
              <a:rPr lang="pt-BR" sz="1800" dirty="0" err="1" smtClean="0"/>
              <a:t>thirds</a:t>
            </a:r>
            <a:r>
              <a:rPr lang="pt-BR" sz="1800" dirty="0" smtClean="0"/>
              <a:t> </a:t>
            </a:r>
            <a:r>
              <a:rPr lang="pt-BR" sz="1800" dirty="0" err="1" smtClean="0"/>
              <a:t>of</a:t>
            </a:r>
            <a:r>
              <a:rPr lang="pt-BR" sz="1800" dirty="0" smtClean="0"/>
              <a:t> </a:t>
            </a:r>
            <a:r>
              <a:rPr lang="pt-BR" sz="1800" dirty="0" err="1" smtClean="0"/>
              <a:t>the</a:t>
            </a:r>
            <a:r>
              <a:rPr lang="pt-BR" sz="1800" dirty="0" smtClean="0"/>
              <a:t> total </a:t>
            </a:r>
            <a:r>
              <a:rPr lang="pt-BR" sz="1800" dirty="0" err="1" smtClean="0"/>
              <a:t>intra-bloc</a:t>
            </a:r>
            <a:r>
              <a:rPr lang="pt-BR" sz="1800" dirty="0"/>
              <a:t> </a:t>
            </a:r>
            <a:r>
              <a:rPr lang="pt-BR" sz="1800" dirty="0" err="1"/>
              <a:t>job</a:t>
            </a:r>
            <a:r>
              <a:rPr lang="pt-BR" sz="1800" dirty="0"/>
              <a:t> </a:t>
            </a:r>
            <a:r>
              <a:rPr lang="pt-BR" sz="1800" dirty="0" err="1"/>
              <a:t>creation</a:t>
            </a:r>
            <a:r>
              <a:rPr lang="pt-BR" sz="1800" dirty="0"/>
              <a:t> </a:t>
            </a:r>
          </a:p>
        </p:txBody>
      </p:sp>
      <p:graphicFrame>
        <p:nvGraphicFramePr>
          <p:cNvPr id="8" name="Espaço Reservado para Conteúd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6088034"/>
              </p:ext>
            </p:extLst>
          </p:nvPr>
        </p:nvGraphicFramePr>
        <p:xfrm>
          <a:off x="2483768" y="4653136"/>
          <a:ext cx="4464495" cy="16516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3402"/>
                <a:gridCol w="967031"/>
                <a:gridCol w="967031"/>
                <a:gridCol w="967031"/>
              </a:tblGrid>
              <a:tr h="36348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Source</a:t>
                      </a:r>
                      <a:r>
                        <a:rPr lang="pt-BR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Country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Value</a:t>
                      </a:r>
                      <a:endParaRPr lang="pt-BR" sz="13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fontAlgn="ctr"/>
                      <a:r>
                        <a:rPr lang="pt-BR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(US$ </a:t>
                      </a:r>
                      <a:r>
                        <a:rPr lang="pt-BR" sz="13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million</a:t>
                      </a:r>
                      <a:r>
                        <a:rPr lang="pt-BR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pt-BR" sz="13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Jobs </a:t>
                      </a:r>
                      <a:r>
                        <a:rPr lang="pt-BR" sz="13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Created</a:t>
                      </a:r>
                      <a:endParaRPr lang="pt-BR" sz="13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Companies</a:t>
                      </a:r>
                      <a:endParaRPr lang="pt-BR" sz="13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0344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India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23.756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75.820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229</a:t>
                      </a:r>
                    </a:p>
                  </a:txBody>
                  <a:tcPr marL="9525" marR="9525" marT="9525" marB="0" anchor="ctr"/>
                </a:tc>
              </a:tr>
              <a:tr h="20344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China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52.705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190.904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223</a:t>
                      </a:r>
                    </a:p>
                  </a:txBody>
                  <a:tcPr marL="9525" marR="9525" marT="9525" marB="0" anchor="ctr"/>
                </a:tc>
              </a:tr>
              <a:tr h="20344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Russia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10.955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22.097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</a:t>
                      </a:r>
                    </a:p>
                  </a:txBody>
                  <a:tcPr marL="9525" marR="9525" marT="9525" marB="0" anchor="ctr"/>
                </a:tc>
              </a:tr>
              <a:tr h="20344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Brazil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3.266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13.001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43</a:t>
                      </a:r>
                    </a:p>
                  </a:txBody>
                  <a:tcPr marL="9525" marR="9525" marT="9525" marB="0" anchor="ctr"/>
                </a:tc>
              </a:tr>
              <a:tr h="20344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South Africa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9.755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20.463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</a:t>
                      </a:r>
                    </a:p>
                  </a:txBody>
                  <a:tcPr marL="9525" marR="9525" marT="9525" marB="0" anchor="ctr"/>
                </a:tc>
              </a:tr>
              <a:tr h="203449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100.437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322.285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637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229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>
            <a:noAutofit/>
          </a:bodyPr>
          <a:lstStyle/>
          <a:p>
            <a:r>
              <a:rPr lang="pt-BR" sz="3200" b="1" dirty="0" smtClean="0">
                <a:solidFill>
                  <a:srgbClr val="0070C0"/>
                </a:solidFill>
              </a:rPr>
              <a:t>Bilateral </a:t>
            </a:r>
            <a:r>
              <a:rPr lang="pt-BR" sz="3200" b="1" dirty="0" err="1" smtClean="0">
                <a:solidFill>
                  <a:srgbClr val="0070C0"/>
                </a:solidFill>
              </a:rPr>
              <a:t>greenfield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investment</a:t>
            </a:r>
            <a:r>
              <a:rPr lang="pt-BR" sz="3200" b="1" dirty="0" smtClean="0">
                <a:solidFill>
                  <a:srgbClr val="0070C0"/>
                </a:solidFill>
              </a:rPr>
              <a:t> in </a:t>
            </a:r>
            <a:r>
              <a:rPr lang="pt-BR" sz="3200" b="1" dirty="0" err="1" smtClean="0">
                <a:solidFill>
                  <a:srgbClr val="0070C0"/>
                </a:solidFill>
              </a:rPr>
              <a:t>the</a:t>
            </a:r>
            <a:r>
              <a:rPr lang="pt-BR" sz="3200" b="1" dirty="0" smtClean="0">
                <a:solidFill>
                  <a:srgbClr val="0070C0"/>
                </a:solidFill>
              </a:rPr>
              <a:t> </a:t>
            </a:r>
            <a:r>
              <a:rPr lang="pt-BR" sz="3200" b="1" dirty="0" err="1" smtClean="0">
                <a:solidFill>
                  <a:srgbClr val="0070C0"/>
                </a:solidFill>
              </a:rPr>
              <a:t>five</a:t>
            </a:r>
            <a:r>
              <a:rPr lang="pt-BR" sz="3200" b="1" dirty="0" smtClean="0">
                <a:solidFill>
                  <a:srgbClr val="0070C0"/>
                </a:solidFill>
              </a:rPr>
              <a:t> countries Jan. 2003 – Dec. 2014 (US$ </a:t>
            </a:r>
            <a:r>
              <a:rPr lang="pt-BR" sz="3200" b="1" dirty="0" err="1" smtClean="0">
                <a:solidFill>
                  <a:srgbClr val="0070C0"/>
                </a:solidFill>
              </a:rPr>
              <a:t>million</a:t>
            </a:r>
            <a:r>
              <a:rPr lang="pt-BR" sz="3200" b="1" dirty="0" smtClean="0">
                <a:solidFill>
                  <a:srgbClr val="0070C0"/>
                </a:solidFill>
              </a:rPr>
              <a:t>)</a:t>
            </a:r>
            <a:endParaRPr lang="pt-BR" sz="3200" b="1" dirty="0">
              <a:solidFill>
                <a:srgbClr val="0070C0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182131"/>
              </p:ext>
            </p:extLst>
          </p:nvPr>
        </p:nvGraphicFramePr>
        <p:xfrm>
          <a:off x="323528" y="1844824"/>
          <a:ext cx="8568951" cy="41394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39531"/>
                <a:gridCol w="1121570"/>
                <a:gridCol w="1121570"/>
                <a:gridCol w="1121570"/>
                <a:gridCol w="1121570"/>
                <a:gridCol w="1121570"/>
                <a:gridCol w="1121570"/>
              </a:tblGrid>
              <a:tr h="485650">
                <a:tc>
                  <a:txBody>
                    <a:bodyPr/>
                    <a:lstStyle/>
                    <a:p>
                      <a:pPr algn="ctr" fontAlgn="ctr"/>
                      <a:endParaRPr lang="pt-BR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86" marR="8386" marT="8386" marB="0" anchor="ctr"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Destination</a:t>
                      </a:r>
                      <a:r>
                        <a:rPr lang="pt-BR" sz="2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 Countries</a:t>
                      </a:r>
                      <a:endParaRPr lang="pt-BR" sz="2400" b="1" i="0" u="none" strike="noStrike" dirty="0">
                        <a:solidFill>
                          <a:srgbClr val="FF0000"/>
                        </a:solidFill>
                        <a:effectLst/>
                        <a:latin typeface="Verdana"/>
                      </a:endParaRPr>
                    </a:p>
                  </a:txBody>
                  <a:tcPr marL="8386" marR="8386" marT="8386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6329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Source</a:t>
                      </a:r>
                      <a:r>
                        <a:rPr lang="pt-BR" sz="2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 Countries</a:t>
                      </a:r>
                      <a:endParaRPr lang="pt-BR" sz="2400" b="1" i="0" u="none" strike="noStrike" dirty="0">
                        <a:solidFill>
                          <a:srgbClr val="FF0000"/>
                        </a:solidFill>
                        <a:effectLst/>
                        <a:latin typeface="Verdana"/>
                      </a:endParaRPr>
                    </a:p>
                  </a:txBody>
                  <a:tcPr marL="8386" marR="8386" marT="83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 err="1">
                          <a:effectLst/>
                        </a:rPr>
                        <a:t>Brazil</a:t>
                      </a:r>
                      <a:endParaRPr lang="pt-BR" sz="240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8386" marR="8386" marT="83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>
                          <a:effectLst/>
                        </a:rPr>
                        <a:t>China</a:t>
                      </a:r>
                      <a:endParaRPr lang="pt-BR" sz="240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8386" marR="8386" marT="83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 err="1">
                          <a:effectLst/>
                        </a:rPr>
                        <a:t>India</a:t>
                      </a:r>
                      <a:endParaRPr lang="pt-BR" sz="240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8386" marR="8386" marT="83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 err="1">
                          <a:effectLst/>
                        </a:rPr>
                        <a:t>Russia</a:t>
                      </a:r>
                      <a:endParaRPr lang="pt-BR" sz="240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8386" marR="8386" marT="83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>
                          <a:effectLst/>
                        </a:rPr>
                        <a:t>South Africa</a:t>
                      </a:r>
                      <a:endParaRPr lang="pt-BR" sz="240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8386" marR="8386" marT="83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u="none" strike="noStrike" dirty="0" smtClean="0">
                          <a:effectLst/>
                        </a:rPr>
                        <a:t>TOTAL</a:t>
                      </a:r>
                      <a:endParaRPr lang="pt-BR" sz="240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8386" marR="8386" marT="8386" marB="0" anchor="ctr"/>
                </a:tc>
              </a:tr>
              <a:tr h="48565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1" u="none" strike="noStrike" dirty="0" err="1">
                          <a:effectLst/>
                        </a:rPr>
                        <a:t>Brazil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8386" marR="8386" marT="8386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2.164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3.266</a:t>
                      </a:r>
                    </a:p>
                  </a:txBody>
                  <a:tcPr marL="9525" marR="9525" marT="9525" marB="0" anchor="ctr"/>
                </a:tc>
              </a:tr>
              <a:tr h="48565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1" u="none" strike="noStrike" dirty="0">
                          <a:effectLst/>
                        </a:rPr>
                        <a:t>China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8386" marR="8386" marT="838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16.034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15.094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19.193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2.107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52.428</a:t>
                      </a:r>
                    </a:p>
                  </a:txBody>
                  <a:tcPr marL="9525" marR="9525" marT="9525" marB="0" anchor="ctr"/>
                </a:tc>
              </a:tr>
              <a:tr h="48565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1" u="none" strike="noStrike" dirty="0" err="1">
                          <a:effectLst/>
                        </a:rPr>
                        <a:t>India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8386" marR="8386" marT="838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4.236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11.959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2.422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5.068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23.685</a:t>
                      </a:r>
                    </a:p>
                  </a:txBody>
                  <a:tcPr marL="9525" marR="9525" marT="9525" marB="0" anchor="ctr"/>
                </a:tc>
              </a:tr>
              <a:tr h="48565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1" u="none" strike="noStrike" dirty="0" err="1">
                          <a:effectLst/>
                        </a:rPr>
                        <a:t>Russia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8386" marR="8386" marT="838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465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5.956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2.944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1.429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10.794</a:t>
                      </a:r>
                    </a:p>
                  </a:txBody>
                  <a:tcPr marL="9525" marR="9525" marT="9525" marB="0" anchor="ctr"/>
                </a:tc>
              </a:tr>
              <a:tr h="48565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1" u="none" strike="noStrike" dirty="0">
                          <a:effectLst/>
                        </a:rPr>
                        <a:t>South Africa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8386" marR="8386" marT="838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7.650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459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9.690</a:t>
                      </a:r>
                    </a:p>
                  </a:txBody>
                  <a:tcPr marL="9525" marR="9525" marT="9525" marB="0" anchor="ctr"/>
                </a:tc>
              </a:tr>
              <a:tr h="485650">
                <a:tc>
                  <a:txBody>
                    <a:bodyPr/>
                    <a:lstStyle/>
                    <a:p>
                      <a:pPr algn="l" fontAlgn="ctr"/>
                      <a:r>
                        <a:rPr lang="pt-BR" sz="2400" b="1" u="none" strike="noStrike" dirty="0" smtClean="0">
                          <a:effectLst/>
                        </a:rPr>
                        <a:t>TOTAL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8386" marR="8386" marT="838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21.703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 dirty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27.729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19.177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22.613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8.640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99.862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CaixaDeTexto 3"/>
          <p:cNvSpPr txBox="1"/>
          <p:nvPr/>
        </p:nvSpPr>
        <p:spPr>
          <a:xfrm>
            <a:off x="1043608" y="6228020"/>
            <a:ext cx="6336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rgbClr val="FF0000"/>
                </a:solidFill>
              </a:rPr>
              <a:t>¾ </a:t>
            </a:r>
            <a:r>
              <a:rPr lang="pt-BR" b="1" dirty="0" err="1" smtClean="0">
                <a:solidFill>
                  <a:srgbClr val="FF0000"/>
                </a:solidFill>
              </a:rPr>
              <a:t>of</a:t>
            </a:r>
            <a:r>
              <a:rPr lang="pt-BR" b="1" dirty="0" smtClean="0">
                <a:solidFill>
                  <a:srgbClr val="FF0000"/>
                </a:solidFill>
              </a:rPr>
              <a:t> </a:t>
            </a:r>
            <a:r>
              <a:rPr lang="pt-BR" b="1" dirty="0" err="1" smtClean="0">
                <a:solidFill>
                  <a:srgbClr val="FF0000"/>
                </a:solidFill>
              </a:rPr>
              <a:t>the</a:t>
            </a:r>
            <a:r>
              <a:rPr lang="pt-BR" b="1" dirty="0" smtClean="0">
                <a:solidFill>
                  <a:srgbClr val="FF0000"/>
                </a:solidFill>
              </a:rPr>
              <a:t> </a:t>
            </a:r>
            <a:r>
              <a:rPr lang="pt-BR" b="1" dirty="0" err="1" smtClean="0">
                <a:solidFill>
                  <a:srgbClr val="FF0000"/>
                </a:solidFill>
              </a:rPr>
              <a:t>intra-BRICS</a:t>
            </a:r>
            <a:r>
              <a:rPr lang="pt-BR" b="1" dirty="0" smtClean="0">
                <a:solidFill>
                  <a:srgbClr val="FF0000"/>
                </a:solidFill>
              </a:rPr>
              <a:t> </a:t>
            </a:r>
            <a:r>
              <a:rPr lang="pt-BR" b="1" dirty="0" err="1" smtClean="0">
                <a:solidFill>
                  <a:srgbClr val="FF0000"/>
                </a:solidFill>
              </a:rPr>
              <a:t>investment</a:t>
            </a:r>
            <a:r>
              <a:rPr lang="pt-BR" b="1" dirty="0" smtClean="0">
                <a:solidFill>
                  <a:srgbClr val="FF0000"/>
                </a:solidFill>
              </a:rPr>
              <a:t> are </a:t>
            </a:r>
            <a:r>
              <a:rPr lang="pt-BR" b="1" dirty="0" err="1" smtClean="0">
                <a:solidFill>
                  <a:srgbClr val="FF0000"/>
                </a:solidFill>
              </a:rPr>
              <a:t>provided</a:t>
            </a:r>
            <a:r>
              <a:rPr lang="pt-BR" b="1" dirty="0" smtClean="0">
                <a:solidFill>
                  <a:srgbClr val="FF0000"/>
                </a:solidFill>
              </a:rPr>
              <a:t> </a:t>
            </a:r>
            <a:r>
              <a:rPr lang="pt-BR" b="1" dirty="0" err="1" smtClean="0">
                <a:solidFill>
                  <a:srgbClr val="FF0000"/>
                </a:solidFill>
              </a:rPr>
              <a:t>by</a:t>
            </a:r>
            <a:r>
              <a:rPr lang="pt-BR" b="1" dirty="0" smtClean="0">
                <a:solidFill>
                  <a:srgbClr val="FF0000"/>
                </a:solidFill>
              </a:rPr>
              <a:t> China and </a:t>
            </a:r>
            <a:r>
              <a:rPr lang="pt-BR" b="1" dirty="0" err="1" smtClean="0">
                <a:solidFill>
                  <a:srgbClr val="FF0000"/>
                </a:solidFill>
              </a:rPr>
              <a:t>India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53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Escritório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757</TotalTime>
  <Words>1422</Words>
  <Application>Microsoft Office PowerPoint</Application>
  <PresentationFormat>Экран (4:3)</PresentationFormat>
  <Paragraphs>552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Tema do Office</vt:lpstr>
      <vt:lpstr>New Drivers of BRICS Economic Cooperation</vt:lpstr>
      <vt:lpstr>4 areas are natural candidates to joint action, from a strictly economic perspective</vt:lpstr>
      <vt:lpstr>1 – As international joint action by the BRICS:</vt:lpstr>
      <vt:lpstr>2 – As for complementarity in trade</vt:lpstr>
      <vt:lpstr>The “BRICS-Dependency” in trade is relatively small  (Brazil is the most ´dependent`)</vt:lpstr>
      <vt:lpstr>3 – Complementarity in Investment  The bilateral direct investment flows reveal a significant distance from potential productive complementarity</vt:lpstr>
      <vt:lpstr>Intra-BRICS FDI volume: 2003-2014  (US$ million)</vt:lpstr>
      <vt:lpstr>Intra-BRICS FDI greenfield trends</vt:lpstr>
      <vt:lpstr>Bilateral greenfield investment in the five countries Jan. 2003 – Dec. 2014 (US$ million)</vt:lpstr>
      <vt:lpstr>There is clearly unequal intensity in  intra-group FDI</vt:lpstr>
      <vt:lpstr>The size of intra-BRICS FDI</vt:lpstr>
      <vt:lpstr>Data by sector suggests that bilateral investment is predominantly ´resource seeking`  </vt:lpstr>
      <vt:lpstr>Brazil’s FDI into other BRICS - 5 most relevant sectors</vt:lpstr>
      <vt:lpstr>Russia´s FDI into other BRICS –  5 most relevant sectors</vt:lpstr>
      <vt:lpstr>India´s FDI into other BRICS –  5 most relevant sectors</vt:lpstr>
      <vt:lpstr>China´s FDI into other BRICS – 5 most relevant sectors</vt:lpstr>
      <vt:lpstr>South Africa´s FDI into other BRICS –  5 most relevant sectors</vt:lpstr>
      <vt:lpstr>For the five countries to consolidate a strategy to jointly influence global governance it is necessary not only to build up mutual trust, but also to increase the degree of complementarity among the five economies</vt:lpstr>
      <vt:lpstr>4 – Cooperation for Innovation  An additional challenge</vt:lpstr>
      <vt:lpstr>Except in China, Gross Domestic Expenditure in R&amp;D as a percentage of GDP is not increasing sharply </vt:lpstr>
      <vt:lpstr>More efforts are needed in technology and innovation</vt:lpstr>
      <vt:lpstr>Difficulties to coordinate BRICS</vt:lpstr>
      <vt:lpstr>Suggestions for BRICS</vt:lpstr>
      <vt:lpstr>The ´economic agenda` for BRICS` should  not only  try to improve participation in global governance  and identify potential for complementarity  but should also   promote joint efforts to deal with new productive paradigms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Intra-BRICS Trade and Investment</dc:title>
  <dc:creator>Renato Coelho Baumann das Neves</dc:creator>
  <cp:lastModifiedBy>Мельникова Олеся</cp:lastModifiedBy>
  <cp:revision>47</cp:revision>
  <dcterms:created xsi:type="dcterms:W3CDTF">2013-09-23T13:14:21Z</dcterms:created>
  <dcterms:modified xsi:type="dcterms:W3CDTF">2015-05-18T16:26:49Z</dcterms:modified>
</cp:coreProperties>
</file>