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1"/>
  </p:notesMasterIdLst>
  <p:handoutMasterIdLst>
    <p:handoutMasterId r:id="rId12"/>
  </p:handoutMasterIdLst>
  <p:sldIdLst>
    <p:sldId id="292" r:id="rId2"/>
    <p:sldId id="340" r:id="rId3"/>
    <p:sldId id="368" r:id="rId4"/>
    <p:sldId id="369" r:id="rId5"/>
    <p:sldId id="370" r:id="rId6"/>
    <p:sldId id="377" r:id="rId7"/>
    <p:sldId id="371" r:id="rId8"/>
    <p:sldId id="376" r:id="rId9"/>
    <p:sldId id="336"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8B9E"/>
    <a:srgbClr val="98A6B6"/>
    <a:srgbClr val="FFFFFF"/>
    <a:srgbClr val="D475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19" autoAdjust="0"/>
    <p:restoredTop sz="99814" autoAdjust="0"/>
  </p:normalViewPr>
  <p:slideViewPr>
    <p:cSldViewPr showGuides="1">
      <p:cViewPr varScale="1">
        <p:scale>
          <a:sx n="88" d="100"/>
          <a:sy n="88" d="100"/>
        </p:scale>
        <p:origin x="264" y="6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showGuides="1">
      <p:cViewPr varScale="1">
        <p:scale>
          <a:sx n="98" d="100"/>
          <a:sy n="98" d="100"/>
        </p:scale>
        <p:origin x="-260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Лист1!$B$9</c:f>
              <c:strCache>
                <c:ptCount val="1"/>
                <c:pt idx="0">
                  <c:v>Penetration </c:v>
                </c:pt>
              </c:strCache>
            </c:strRef>
          </c:tx>
          <c:invertIfNegative val="0"/>
          <c:cat>
            <c:strRef>
              <c:f>Лист1!$A$10:$A$13</c:f>
              <c:strCache>
                <c:ptCount val="4"/>
                <c:pt idx="0">
                  <c:v>Mobile subscriptions</c:v>
                </c:pt>
                <c:pt idx="1">
                  <c:v>Bank accounts </c:v>
                </c:pt>
                <c:pt idx="2">
                  <c:v>Internet users </c:v>
                </c:pt>
                <c:pt idx="3">
                  <c:v>Credit cards </c:v>
                </c:pt>
              </c:strCache>
            </c:strRef>
          </c:cat>
          <c:val>
            <c:numRef>
              <c:f>Лист1!$B$10:$B$13</c:f>
              <c:numCache>
                <c:formatCode>0%</c:formatCode>
                <c:ptCount val="4"/>
                <c:pt idx="0">
                  <c:v>0.8</c:v>
                </c:pt>
                <c:pt idx="1">
                  <c:v>0.35</c:v>
                </c:pt>
                <c:pt idx="2">
                  <c:v>0.33</c:v>
                </c:pt>
                <c:pt idx="3">
                  <c:v>0.27</c:v>
                </c:pt>
              </c:numCache>
            </c:numRef>
          </c:val>
        </c:ser>
        <c:dLbls>
          <c:showLegendKey val="0"/>
          <c:showVal val="0"/>
          <c:showCatName val="0"/>
          <c:showSerName val="0"/>
          <c:showPercent val="0"/>
          <c:showBubbleSize val="0"/>
        </c:dLbls>
        <c:gapWidth val="150"/>
        <c:shape val="box"/>
        <c:axId val="228093536"/>
        <c:axId val="228091576"/>
        <c:axId val="0"/>
      </c:bar3DChart>
      <c:catAx>
        <c:axId val="228093536"/>
        <c:scaling>
          <c:orientation val="minMax"/>
        </c:scaling>
        <c:delete val="0"/>
        <c:axPos val="b"/>
        <c:numFmt formatCode="General" sourceLinked="0"/>
        <c:majorTickMark val="out"/>
        <c:minorTickMark val="none"/>
        <c:tickLblPos val="nextTo"/>
        <c:crossAx val="228091576"/>
        <c:crosses val="autoZero"/>
        <c:auto val="1"/>
        <c:lblAlgn val="ctr"/>
        <c:lblOffset val="100"/>
        <c:noMultiLvlLbl val="0"/>
      </c:catAx>
      <c:valAx>
        <c:axId val="228091576"/>
        <c:scaling>
          <c:orientation val="minMax"/>
        </c:scaling>
        <c:delete val="0"/>
        <c:axPos val="l"/>
        <c:majorGridlines/>
        <c:numFmt formatCode="0%" sourceLinked="1"/>
        <c:majorTickMark val="out"/>
        <c:minorTickMark val="none"/>
        <c:tickLblPos val="nextTo"/>
        <c:crossAx val="228093536"/>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027081BB-4BC5-41D2-879B-E4BC82EA0F61}" type="datetimeFigureOut">
              <a:rPr lang="en-US"/>
              <a:pPr>
                <a:defRPr/>
              </a:pPr>
              <a:t>5/12/2016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A4B9B57F-3D5E-4F49-8F96-D32358DA3AED}" type="slidenum">
              <a:rPr lang="en-US"/>
              <a:pPr>
                <a:defRPr/>
              </a:pPr>
              <a:t>‹#›</a:t>
            </a:fld>
            <a:endParaRPr lang="en-US"/>
          </a:p>
        </p:txBody>
      </p:sp>
    </p:spTree>
    <p:extLst>
      <p:ext uri="{BB962C8B-B14F-4D97-AF65-F5344CB8AC3E}">
        <p14:creationId xmlns:p14="http://schemas.microsoft.com/office/powerpoint/2010/main" val="16920032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7E16F77E-7152-4499-8982-B40E8E9266AF}" type="slidenum">
              <a:rPr lang="en-US"/>
              <a:pPr>
                <a:defRPr/>
              </a:pPr>
              <a:t>‹#›</a:t>
            </a:fld>
            <a:endParaRPr lang="en-US"/>
          </a:p>
        </p:txBody>
      </p:sp>
    </p:spTree>
    <p:extLst>
      <p:ext uri="{BB962C8B-B14F-4D97-AF65-F5344CB8AC3E}">
        <p14:creationId xmlns:p14="http://schemas.microsoft.com/office/powerpoint/2010/main" val="370324475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539552" y="2667000"/>
            <a:ext cx="8208912" cy="1016823"/>
          </a:xfrm>
        </p:spPr>
        <p:txBody>
          <a:bodyPr/>
          <a:lstStyle>
            <a:lvl1pPr marL="441325" marR="0" indent="-441325" algn="ctr" defTabSz="914400" rtl="0" eaLnBrk="1" fontAlgn="base" latinLnBrk="0" hangingPunct="1">
              <a:lnSpc>
                <a:spcPct val="100000"/>
              </a:lnSpc>
              <a:spcBef>
                <a:spcPts val="600"/>
              </a:spcBef>
              <a:spcAft>
                <a:spcPct val="0"/>
              </a:spcAft>
              <a:tabLst/>
              <a:defRPr sz="2800"/>
            </a:lvl1pPr>
          </a:lstStyle>
          <a:p>
            <a:pPr marL="441325" marR="0" lvl="0" indent="-441325" defTabSz="914400" rtl="0" eaLnBrk="1" fontAlgn="base" latinLnBrk="0" hangingPunct="1">
              <a:lnSpc>
                <a:spcPct val="100000"/>
              </a:lnSpc>
              <a:spcBef>
                <a:spcPts val="600"/>
              </a:spcBef>
              <a:spcAft>
                <a:spcPct val="0"/>
              </a:spcAft>
              <a:tabLst/>
              <a:defRPr/>
            </a:pPr>
            <a:r>
              <a:rPr kumimoji="0" lang="en-US" sz="2800" b="0" i="0" u="none" strike="noStrike" kern="1200" cap="none" spc="0" normalizeH="0" baseline="0" noProof="0" dirty="0" smtClean="0">
                <a:ln>
                  <a:noFill/>
                </a:ln>
                <a:solidFill>
                  <a:prstClr val="black"/>
                </a:solidFill>
                <a:effectLst/>
                <a:uLnTx/>
                <a:uFillTx/>
                <a:latin typeface="Georgia" pitchFamily="18" charset="0"/>
                <a:ea typeface="+mn-ea"/>
                <a:cs typeface="+mn-cs"/>
              </a:rPr>
              <a:t>Click to edit Master subtitle style</a:t>
            </a:r>
            <a:endParaRPr kumimoji="0" lang="ru-RU" sz="2800" b="0" i="0" u="none" strike="noStrike" kern="1200" cap="none" spc="0" normalizeH="0" baseline="0" noProof="0" dirty="0">
              <a:ln>
                <a:noFill/>
              </a:ln>
              <a:solidFill>
                <a:prstClr val="black"/>
              </a:solidFill>
              <a:effectLst/>
              <a:uLnTx/>
              <a:uFillTx/>
              <a:latin typeface="Georgia" pitchFamily="18" charset="0"/>
              <a:ea typeface="+mn-ea"/>
              <a:cs typeface="+mn-cs"/>
            </a:endParaRPr>
          </a:p>
        </p:txBody>
      </p:sp>
      <p:sp>
        <p:nvSpPr>
          <p:cNvPr id="3" name="Подзаголовок 2"/>
          <p:cNvSpPr>
            <a:spLocks noGrp="1"/>
          </p:cNvSpPr>
          <p:nvPr>
            <p:ph type="subTitle" idx="1"/>
          </p:nvPr>
        </p:nvSpPr>
        <p:spPr>
          <a:xfrm>
            <a:off x="1371600" y="4285039"/>
            <a:ext cx="6400800" cy="1752600"/>
          </a:xfrm>
        </p:spPr>
        <p:txBody>
          <a:bodyPr/>
          <a:lstStyle>
            <a:lvl1pPr marL="0" indent="0" algn="ctr">
              <a:buNone/>
              <a:defRPr sz="2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dirty="0"/>
          </a:p>
        </p:txBody>
      </p:sp>
      <p:pic>
        <p:nvPicPr>
          <p:cNvPr id="8" name="Picture 12" descr="C:\Users\ibezmaternykh\Desktop\Picture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13650" y="438497"/>
            <a:ext cx="12255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C:\Users\ibezmaternykh\Desktop\_FOR\_Research\Untitled-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899681" y="5001230"/>
            <a:ext cx="3250622" cy="1852622"/>
          </a:xfrm>
          <a:prstGeom prst="rect">
            <a:avLst/>
          </a:prstGeom>
          <a:noFill/>
          <a:extLst>
            <a:ext uri="{909E8E84-426E-40DD-AFC4-6F175D3DCCD1}">
              <a14:hiddenFill xmlns:a14="http://schemas.microsoft.com/office/drawing/2010/main">
                <a:solidFill>
                  <a:srgbClr val="FFFFFF"/>
                </a:solidFill>
              </a14:hiddenFill>
            </a:ext>
          </a:extLst>
        </p:spPr>
      </p:pic>
      <p:pic>
        <p:nvPicPr>
          <p:cNvPr id="7" name="Изображение 6"/>
          <p:cNvPicPr>
            <a:picLocks noChangeAspect="1"/>
          </p:cNvPicPr>
          <p:nvPr userDrawn="1"/>
        </p:nvPicPr>
        <p:blipFill>
          <a:blip r:embed="rId4"/>
          <a:stretch>
            <a:fillRect/>
          </a:stretch>
        </p:blipFill>
        <p:spPr>
          <a:xfrm>
            <a:off x="-1" y="0"/>
            <a:ext cx="4550297" cy="2819400"/>
          </a:xfrm>
          <a:prstGeom prst="rect">
            <a:avLst/>
          </a:prstGeom>
        </p:spPr>
      </p:pic>
    </p:spTree>
    <p:extLst>
      <p:ext uri="{BB962C8B-B14F-4D97-AF65-F5344CB8AC3E}">
        <p14:creationId xmlns:p14="http://schemas.microsoft.com/office/powerpoint/2010/main" val="371892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en-US" smtClean="0"/>
              <a:t>SKOLKOVO Business School – Institute for Emerging Market Studies (IEMS)</a:t>
            </a:r>
            <a:endParaRPr lang="en-US"/>
          </a:p>
        </p:txBody>
      </p:sp>
      <p:sp>
        <p:nvSpPr>
          <p:cNvPr id="6" name="Номер слайда 5"/>
          <p:cNvSpPr>
            <a:spLocks noGrp="1"/>
          </p:cNvSpPr>
          <p:nvPr>
            <p:ph type="sldNum" sz="quarter" idx="12"/>
          </p:nvPr>
        </p:nvSpPr>
        <p:spPr/>
        <p:txBody>
          <a:bodyPr/>
          <a:lstStyle>
            <a:lvl1pPr>
              <a:defRPr/>
            </a:lvl1pPr>
          </a:lstStyle>
          <a:p>
            <a:pPr>
              <a:defRPr/>
            </a:pPr>
            <a:fld id="{A42C2039-4DAF-4108-8DA3-A86CA7373D24}" type="slidenum">
              <a:rPr lang="en-US"/>
              <a:pPr>
                <a:defRPr/>
              </a:pPr>
              <a:t>‹#›</a:t>
            </a:fld>
            <a:endParaRPr lang="en-US"/>
          </a:p>
        </p:txBody>
      </p:sp>
    </p:spTree>
    <p:extLst>
      <p:ext uri="{BB962C8B-B14F-4D97-AF65-F5344CB8AC3E}">
        <p14:creationId xmlns:p14="http://schemas.microsoft.com/office/powerpoint/2010/main" val="1997316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009693" y="274638"/>
            <a:ext cx="677108" cy="58801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1339" y="274638"/>
            <a:ext cx="6035920" cy="58801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1"/>
          </p:nvPr>
        </p:nvSpPr>
        <p:spPr>
          <a:xfrm>
            <a:off x="899592" y="6512286"/>
            <a:ext cx="7344816" cy="333375"/>
          </a:xfrm>
        </p:spPr>
        <p:txBody>
          <a:bodyPr/>
          <a:lstStyle>
            <a:lvl1pPr>
              <a:defRPr>
                <a:latin typeface="+mj-lt"/>
              </a:defRPr>
            </a:lvl1pPr>
          </a:lstStyle>
          <a:p>
            <a:pPr>
              <a:defRPr/>
            </a:pPr>
            <a:r>
              <a:rPr lang="en-US" smtClean="0"/>
              <a:t>SKOLKOVO Business School – Institute for Emerging Market Studies (IEMS)</a:t>
            </a:r>
            <a:endParaRPr lang="en-US"/>
          </a:p>
        </p:txBody>
      </p:sp>
      <p:sp>
        <p:nvSpPr>
          <p:cNvPr id="6" name="Номер слайда 5"/>
          <p:cNvSpPr>
            <a:spLocks noGrp="1"/>
          </p:cNvSpPr>
          <p:nvPr>
            <p:ph type="sldNum" sz="quarter" idx="12"/>
          </p:nvPr>
        </p:nvSpPr>
        <p:spPr>
          <a:xfrm>
            <a:off x="8614723" y="6524625"/>
            <a:ext cx="517525" cy="333375"/>
          </a:xfrm>
        </p:spPr>
        <p:txBody>
          <a:bodyPr/>
          <a:lstStyle>
            <a:lvl1pPr>
              <a:defRPr/>
            </a:lvl1pPr>
          </a:lstStyle>
          <a:p>
            <a:pPr>
              <a:defRPr/>
            </a:pPr>
            <a:fld id="{93688BA8-7C6E-4078-8E5F-FE4ED4C7BF42}" type="slidenum">
              <a:rPr lang="en-US"/>
              <a:pPr>
                <a:defRPr/>
              </a:pPr>
              <a:t>‹#›</a:t>
            </a:fld>
            <a:endParaRPr lang="en-US"/>
          </a:p>
        </p:txBody>
      </p:sp>
    </p:spTree>
    <p:extLst>
      <p:ext uri="{BB962C8B-B14F-4D97-AF65-F5344CB8AC3E}">
        <p14:creationId xmlns:p14="http://schemas.microsoft.com/office/powerpoint/2010/main" val="4001017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Объект">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6" name="Объект 2"/>
          <p:cNvSpPr>
            <a:spLocks noGrp="1"/>
          </p:cNvSpPr>
          <p:nvPr>
            <p:ph idx="1"/>
          </p:nvPr>
        </p:nvSpPr>
        <p:spPr>
          <a:xfrm>
            <a:off x="266400" y="1627144"/>
            <a:ext cx="8604000" cy="4590288"/>
          </a:xfrm>
        </p:spPr>
        <p:txBody>
          <a:bodyPr/>
          <a:lstStyle/>
          <a:p>
            <a:pPr lvl="0"/>
            <a:r>
              <a:rPr lang="ru-RU" dirty="0" smtClean="0"/>
              <a:t>Образец текста</a:t>
            </a:r>
          </a:p>
          <a:p>
            <a:pPr lvl="1"/>
            <a:r>
              <a:rPr lang="ru-RU" dirty="0" smtClean="0"/>
              <a:t>Второй уровень</a:t>
            </a:r>
          </a:p>
        </p:txBody>
      </p:sp>
      <p:sp>
        <p:nvSpPr>
          <p:cNvPr id="3" name="TextBox 2"/>
          <p:cNvSpPr txBox="1"/>
          <p:nvPr userDrawn="1"/>
        </p:nvSpPr>
        <p:spPr>
          <a:xfrm>
            <a:off x="8481790" y="6484694"/>
            <a:ext cx="410690" cy="307777"/>
          </a:xfrm>
          <a:prstGeom prst="rect">
            <a:avLst/>
          </a:prstGeom>
          <a:noFill/>
        </p:spPr>
        <p:txBody>
          <a:bodyPr wrap="none" rtlCol="0">
            <a:spAutoFit/>
          </a:bodyPr>
          <a:lstStyle/>
          <a:p>
            <a:fld id="{A8D71AD5-9698-4BA3-9358-F2ED7F44592D}" type="slidenum">
              <a:rPr lang="ru-RU" sz="1400" smtClean="0">
                <a:solidFill>
                  <a:schemeClr val="bg1"/>
                </a:solidFill>
                <a:latin typeface="+mj-lt"/>
              </a:rPr>
              <a:t>‹#›</a:t>
            </a:fld>
            <a:endParaRPr lang="ru-RU" sz="1400" dirty="0">
              <a:solidFill>
                <a:schemeClr val="bg1"/>
              </a:solidFill>
              <a:latin typeface="+mj-lt"/>
            </a:endParaRPr>
          </a:p>
        </p:txBody>
      </p:sp>
    </p:spTree>
    <p:extLst>
      <p:ext uri="{BB962C8B-B14F-4D97-AF65-F5344CB8AC3E}">
        <p14:creationId xmlns:p14="http://schemas.microsoft.com/office/powerpoint/2010/main" val="42566652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Контакты">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86400" y="3326400"/>
            <a:ext cx="6984000" cy="676800"/>
          </a:xfrm>
        </p:spPr>
        <p:txBody>
          <a:bodyPr anchor="b" anchorCtr="0">
            <a:normAutofit/>
          </a:bodyPr>
          <a:lstStyle>
            <a:lvl1pPr>
              <a:defRPr sz="2600" b="0"/>
            </a:lvl1p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886400" y="4330799"/>
            <a:ext cx="6984000" cy="2151887"/>
          </a:xfrm>
        </p:spPr>
        <p:txBody>
          <a:bodyPr anchor="t" anchorCtr="0"/>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smtClean="0"/>
              <a:t>Образец подзаголовка</a:t>
            </a:r>
            <a:endParaRPr lang="ru-RU" dirty="0"/>
          </a:p>
        </p:txBody>
      </p:sp>
      <p:sp>
        <p:nvSpPr>
          <p:cNvPr id="26" name="Нижний колонтитул 25"/>
          <p:cNvSpPr>
            <a:spLocks noGrp="1"/>
          </p:cNvSpPr>
          <p:nvPr>
            <p:ph type="ftr" sz="quarter" idx="10"/>
          </p:nvPr>
        </p:nvSpPr>
        <p:spPr/>
        <p:txBody>
          <a:bodyPr/>
          <a:lstStyle/>
          <a:p>
            <a:r>
              <a:rPr lang="en-US" smtClean="0"/>
              <a:t>SKOLKOVO Business School – Institute for Emerging Market Studies (IEMS)</a:t>
            </a:r>
            <a:endParaRPr lang="ru-RU" dirty="0"/>
          </a:p>
        </p:txBody>
      </p:sp>
    </p:spTree>
    <p:extLst>
      <p:ext uri="{BB962C8B-B14F-4D97-AF65-F5344CB8AC3E}">
        <p14:creationId xmlns:p14="http://schemas.microsoft.com/office/powerpoint/2010/main" val="267553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5" name="Нижний колонтитул 4"/>
          <p:cNvSpPr>
            <a:spLocks noGrp="1"/>
          </p:cNvSpPr>
          <p:nvPr>
            <p:ph type="ftr" sz="quarter" idx="11"/>
          </p:nvPr>
        </p:nvSpPr>
        <p:spPr>
          <a:xfrm>
            <a:off x="755576" y="6512286"/>
            <a:ext cx="6940624" cy="345714"/>
          </a:xfrm>
        </p:spPr>
        <p:txBody>
          <a:bodyPr/>
          <a:lstStyle>
            <a:lvl1pPr>
              <a:defRPr/>
            </a:lvl1pPr>
          </a:lstStyle>
          <a:p>
            <a:pPr>
              <a:defRPr/>
            </a:pPr>
            <a:r>
              <a:rPr lang="en-US" smtClean="0"/>
              <a:t>SKOLKOVO Business School – Institute for Emerging Market Studies (IEMS)</a:t>
            </a:r>
            <a:endParaRPr lang="en-US" dirty="0"/>
          </a:p>
        </p:txBody>
      </p:sp>
      <p:sp>
        <p:nvSpPr>
          <p:cNvPr id="6" name="Номер слайда 5"/>
          <p:cNvSpPr>
            <a:spLocks noGrp="1"/>
          </p:cNvSpPr>
          <p:nvPr>
            <p:ph type="sldNum" sz="quarter" idx="12"/>
          </p:nvPr>
        </p:nvSpPr>
        <p:spPr/>
        <p:txBody>
          <a:bodyPr/>
          <a:lstStyle>
            <a:lvl1pPr>
              <a:defRPr/>
            </a:lvl1pPr>
          </a:lstStyle>
          <a:p>
            <a:pPr>
              <a:defRPr/>
            </a:pPr>
            <a:fld id="{35E84451-3653-4DDB-AC48-B3EDD80C3F3C}" type="slidenum">
              <a:rPr lang="en-US"/>
              <a:pPr>
                <a:defRPr/>
              </a:pPr>
              <a:t>‹#›</a:t>
            </a:fld>
            <a:endParaRPr lang="en-US"/>
          </a:p>
        </p:txBody>
      </p:sp>
      <p:sp>
        <p:nvSpPr>
          <p:cNvPr id="10" name="Text Placeholder 9"/>
          <p:cNvSpPr>
            <a:spLocks noGrp="1"/>
          </p:cNvSpPr>
          <p:nvPr>
            <p:ph type="body" sz="quarter" idx="13"/>
          </p:nvPr>
        </p:nvSpPr>
        <p:spPr>
          <a:xfrm>
            <a:off x="323528" y="1066800"/>
            <a:ext cx="8496944" cy="52419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8" name="Заголовок 1"/>
          <p:cNvSpPr>
            <a:spLocks noGrp="1"/>
          </p:cNvSpPr>
          <p:nvPr>
            <p:ph type="title"/>
          </p:nvPr>
        </p:nvSpPr>
        <p:spPr>
          <a:xfrm>
            <a:off x="1828800" y="304800"/>
            <a:ext cx="6991672" cy="646112"/>
          </a:xfrm>
        </p:spPr>
        <p:txBody>
          <a:bodyPr/>
          <a:lstStyle>
            <a:lvl1pPr algn="ctr">
              <a:defRPr/>
            </a:lvl1pPr>
          </a:lstStyle>
          <a:p>
            <a:r>
              <a:rPr lang="ru-RU" smtClean="0"/>
              <a:t>Образец заголовка</a:t>
            </a:r>
            <a:endParaRPr lang="ru-RU"/>
          </a:p>
        </p:txBody>
      </p:sp>
    </p:spTree>
    <p:extLst>
      <p:ext uri="{BB962C8B-B14F-4D97-AF65-F5344CB8AC3E}">
        <p14:creationId xmlns:p14="http://schemas.microsoft.com/office/powerpoint/2010/main" val="3365021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435" y="4406901"/>
            <a:ext cx="7772400" cy="1362075"/>
          </a:xfrm>
        </p:spPr>
        <p:txBody>
          <a:bodyPr/>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5" name="Нижний колонтитул 4"/>
          <p:cNvSpPr>
            <a:spLocks noGrp="1"/>
          </p:cNvSpPr>
          <p:nvPr>
            <p:ph type="ftr" sz="quarter" idx="11"/>
          </p:nvPr>
        </p:nvSpPr>
        <p:spPr/>
        <p:txBody>
          <a:bodyPr/>
          <a:lstStyle>
            <a:lvl1pPr>
              <a:defRPr/>
            </a:lvl1pPr>
          </a:lstStyle>
          <a:p>
            <a:pPr>
              <a:defRPr/>
            </a:pPr>
            <a:r>
              <a:rPr lang="en-US" smtClean="0"/>
              <a:t>SKOLKOVO Business School – Institute for Emerging Market Studies (IEMS)</a:t>
            </a:r>
            <a:endParaRPr lang="en-US"/>
          </a:p>
        </p:txBody>
      </p:sp>
      <p:sp>
        <p:nvSpPr>
          <p:cNvPr id="6" name="Номер слайда 5"/>
          <p:cNvSpPr>
            <a:spLocks noGrp="1"/>
          </p:cNvSpPr>
          <p:nvPr>
            <p:ph type="sldNum" sz="quarter" idx="12"/>
          </p:nvPr>
        </p:nvSpPr>
        <p:spPr/>
        <p:txBody>
          <a:bodyPr/>
          <a:lstStyle>
            <a:lvl1pPr>
              <a:defRPr/>
            </a:lvl1pPr>
          </a:lstStyle>
          <a:p>
            <a:pPr>
              <a:defRPr/>
            </a:pPr>
            <a:fld id="{58E5CCC6-322C-45CA-9A2A-A1013F5794B4}" type="slidenum">
              <a:rPr lang="en-US"/>
              <a:pPr>
                <a:defRPr/>
              </a:pPr>
              <a:t>‹#›</a:t>
            </a:fld>
            <a:endParaRPr lang="en-US"/>
          </a:p>
        </p:txBody>
      </p:sp>
    </p:spTree>
    <p:extLst>
      <p:ext uri="{BB962C8B-B14F-4D97-AF65-F5344CB8AC3E}">
        <p14:creationId xmlns:p14="http://schemas.microsoft.com/office/powerpoint/2010/main" val="380831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51520" y="1844824"/>
            <a:ext cx="4244280" cy="43099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636476" y="1844824"/>
            <a:ext cx="4111987" cy="43099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en-US" smtClean="0"/>
              <a:t>SKOLKOVO Business School – Institute for Emerging Market Studies (IEMS)</a:t>
            </a:r>
            <a:endParaRPr lang="en-US"/>
          </a:p>
        </p:txBody>
      </p:sp>
      <p:sp>
        <p:nvSpPr>
          <p:cNvPr id="7" name="Номер слайда 5"/>
          <p:cNvSpPr>
            <a:spLocks noGrp="1"/>
          </p:cNvSpPr>
          <p:nvPr>
            <p:ph type="sldNum" sz="quarter" idx="12"/>
          </p:nvPr>
        </p:nvSpPr>
        <p:spPr/>
        <p:txBody>
          <a:bodyPr/>
          <a:lstStyle>
            <a:lvl1pPr>
              <a:defRPr/>
            </a:lvl1pPr>
          </a:lstStyle>
          <a:p>
            <a:pPr>
              <a:defRPr/>
            </a:pPr>
            <a:fld id="{ED30E8B9-6A95-483F-ADE3-22B0BD09D114}" type="slidenum">
              <a:rPr lang="en-US"/>
              <a:pPr>
                <a:defRPr/>
              </a:pPr>
              <a:t>‹#›</a:t>
            </a:fld>
            <a:endParaRPr lang="en-US"/>
          </a:p>
        </p:txBody>
      </p:sp>
      <p:sp>
        <p:nvSpPr>
          <p:cNvPr id="8" name="Заголовок 1"/>
          <p:cNvSpPr>
            <a:spLocks noGrp="1"/>
          </p:cNvSpPr>
          <p:nvPr>
            <p:ph type="title"/>
          </p:nvPr>
        </p:nvSpPr>
        <p:spPr>
          <a:xfrm>
            <a:off x="323528" y="1124744"/>
            <a:ext cx="8496944" cy="646112"/>
          </a:xfrm>
        </p:spPr>
        <p:txBody>
          <a:bodyPr/>
          <a:lstStyle>
            <a:lvl1pPr algn="ctr">
              <a:defRPr/>
            </a:lvl1pPr>
          </a:lstStyle>
          <a:p>
            <a:r>
              <a:rPr lang="ru-RU" smtClean="0"/>
              <a:t>Образец заголовка</a:t>
            </a:r>
            <a:endParaRPr lang="ru-RU"/>
          </a:p>
        </p:txBody>
      </p:sp>
    </p:spTree>
    <p:extLst>
      <p:ext uri="{BB962C8B-B14F-4D97-AF65-F5344CB8AC3E}">
        <p14:creationId xmlns:p14="http://schemas.microsoft.com/office/powerpoint/2010/main" val="582244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2404" y="274638"/>
            <a:ext cx="4857828" cy="85010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36000" tIns="36000" rIns="36000" bIns="36000" numCol="1" anchor="b" anchorCtr="0" compatLnSpc="1">
            <a:prstTxWarp prst="textNoShape">
              <a:avLst/>
            </a:prstTxWarp>
            <a:noAutofit/>
          </a:bodyPr>
          <a:lstStyle>
            <a:lvl1pPr>
              <a:defRPr lang="ru-RU" dirty="0"/>
            </a:lvl1pPr>
          </a:lstStyle>
          <a:p>
            <a:pPr lvl="0" algn="ctr"/>
            <a:r>
              <a:rPr lang="ru-RU" smtClean="0"/>
              <a:t>Образец заголовка</a:t>
            </a:r>
            <a:endParaRPr lang="ru-RU" dirty="0"/>
          </a:p>
        </p:txBody>
      </p:sp>
      <p:sp>
        <p:nvSpPr>
          <p:cNvPr id="3" name="Текст 2"/>
          <p:cNvSpPr>
            <a:spLocks noGrp="1"/>
          </p:cNvSpPr>
          <p:nvPr>
            <p:ph type="body" idx="1"/>
          </p:nvPr>
        </p:nvSpPr>
        <p:spPr>
          <a:xfrm>
            <a:off x="323528" y="1535113"/>
            <a:ext cx="4173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23528" y="2174875"/>
            <a:ext cx="4173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645270" y="1535113"/>
            <a:ext cx="417520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270" y="2174875"/>
            <a:ext cx="417520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a:xfrm>
            <a:off x="-10636" y="6525344"/>
            <a:ext cx="1408112" cy="320805"/>
          </a:xfrm>
          <a:prstGeom prst="rect">
            <a:avLst/>
          </a:prstGeom>
        </p:spPr>
        <p:txBody>
          <a:bodyPr/>
          <a:lstStyle>
            <a:lvl1pPr>
              <a:defRPr lang="en-US" sz="1000" b="1" kern="1200" dirty="0" smtClean="0">
                <a:solidFill>
                  <a:schemeClr val="accent1"/>
                </a:solidFill>
                <a:latin typeface="+mj-lt"/>
                <a:ea typeface="+mn-ea"/>
                <a:cs typeface="Arial" pitchFamily="34" charset="0"/>
              </a:defRPr>
            </a:lvl1pPr>
          </a:lstStyle>
          <a:p>
            <a:pPr>
              <a:defRPr/>
            </a:pPr>
            <a:endParaRPr lang="en-US" dirty="0"/>
          </a:p>
        </p:txBody>
      </p:sp>
      <p:sp>
        <p:nvSpPr>
          <p:cNvPr id="8" name="Нижний колонтитул 4"/>
          <p:cNvSpPr>
            <a:spLocks noGrp="1"/>
          </p:cNvSpPr>
          <p:nvPr>
            <p:ph type="ftr" sz="quarter" idx="11"/>
          </p:nvPr>
        </p:nvSpPr>
        <p:spPr/>
        <p:txBody>
          <a:bodyPr vert="horz" wrap="square" lIns="91440" tIns="45720" rIns="91440" bIns="45720" numCol="1" anchor="ctr" anchorCtr="0" compatLnSpc="1">
            <a:prstTxWarp prst="textNoShape">
              <a:avLst/>
            </a:prstTxWarp>
          </a:bodyPr>
          <a:lstStyle>
            <a:lvl1pPr>
              <a:defRPr lang="en-US" smtClean="0"/>
            </a:lvl1pPr>
          </a:lstStyle>
          <a:p>
            <a:r>
              <a:rPr lang="en-US" smtClean="0"/>
              <a:t>SKOLKOVO Business School – Institute for Emerging Market Studies (IEMS)</a:t>
            </a:r>
            <a:endParaRPr lang="en-US" dirty="0"/>
          </a:p>
        </p:txBody>
      </p:sp>
      <p:sp>
        <p:nvSpPr>
          <p:cNvPr id="9" name="Номер слайда 5"/>
          <p:cNvSpPr>
            <a:spLocks noGrp="1"/>
          </p:cNvSpPr>
          <p:nvPr>
            <p:ph type="sldNum" sz="quarter" idx="12"/>
          </p:nvPr>
        </p:nvSpPr>
        <p:spPr/>
        <p:txBody>
          <a:bodyPr/>
          <a:lstStyle>
            <a:lvl1pPr>
              <a:defRPr/>
            </a:lvl1pPr>
          </a:lstStyle>
          <a:p>
            <a:pPr>
              <a:defRPr/>
            </a:pPr>
            <a:fld id="{DED22A71-772A-4DC8-9BF9-9C8A8BB4AFD0}" type="slidenum">
              <a:rPr lang="en-US"/>
              <a:pPr>
                <a:defRPr/>
              </a:pPr>
              <a:t>‹#›</a:t>
            </a:fld>
            <a:endParaRPr lang="en-US"/>
          </a:p>
        </p:txBody>
      </p:sp>
    </p:spTree>
    <p:extLst>
      <p:ext uri="{BB962C8B-B14F-4D97-AF65-F5344CB8AC3E}">
        <p14:creationId xmlns:p14="http://schemas.microsoft.com/office/powerpoint/2010/main" val="4095982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p:txBody>
          <a:bodyPr/>
          <a:lstStyle>
            <a:lvl1pPr>
              <a:defRPr/>
            </a:lvl1pPr>
          </a:lstStyle>
          <a:p>
            <a:pPr>
              <a:defRPr/>
            </a:pPr>
            <a:r>
              <a:rPr lang="en-US" smtClean="0"/>
              <a:t>SKOLKOVO Business School – Institute for Emerging Market Studies (IEMS)</a:t>
            </a:r>
            <a:endParaRPr lang="en-US"/>
          </a:p>
        </p:txBody>
      </p:sp>
      <p:sp>
        <p:nvSpPr>
          <p:cNvPr id="5" name="Номер слайда 5"/>
          <p:cNvSpPr>
            <a:spLocks noGrp="1"/>
          </p:cNvSpPr>
          <p:nvPr>
            <p:ph type="sldNum" sz="quarter" idx="12"/>
          </p:nvPr>
        </p:nvSpPr>
        <p:spPr/>
        <p:txBody>
          <a:bodyPr/>
          <a:lstStyle>
            <a:lvl1pPr>
              <a:defRPr/>
            </a:lvl1pPr>
          </a:lstStyle>
          <a:p>
            <a:pPr>
              <a:defRPr/>
            </a:pPr>
            <a:fld id="{0B0DE0A2-B60F-4C1D-BDD3-06A09B546173}" type="slidenum">
              <a:rPr lang="en-US"/>
              <a:pPr>
                <a:defRPr/>
              </a:pPr>
              <a:t>‹#›</a:t>
            </a:fld>
            <a:endParaRPr lang="en-US"/>
          </a:p>
        </p:txBody>
      </p:sp>
      <p:sp>
        <p:nvSpPr>
          <p:cNvPr id="6" name="Заголовок 1"/>
          <p:cNvSpPr>
            <a:spLocks noGrp="1"/>
          </p:cNvSpPr>
          <p:nvPr>
            <p:ph type="title"/>
          </p:nvPr>
        </p:nvSpPr>
        <p:spPr>
          <a:xfrm>
            <a:off x="323528" y="1124744"/>
            <a:ext cx="8496944" cy="646112"/>
          </a:xfrm>
        </p:spPr>
        <p:txBody>
          <a:bodyPr/>
          <a:lstStyle>
            <a:lvl1pPr algn="ctr">
              <a:defRPr/>
            </a:lvl1pPr>
          </a:lstStyle>
          <a:p>
            <a:r>
              <a:rPr lang="ru-RU" smtClean="0"/>
              <a:t>Образец заголовка</a:t>
            </a:r>
            <a:endParaRPr lang="ru-RU"/>
          </a:p>
        </p:txBody>
      </p:sp>
    </p:spTree>
    <p:extLst>
      <p:ext uri="{BB962C8B-B14F-4D97-AF65-F5344CB8AC3E}">
        <p14:creationId xmlns:p14="http://schemas.microsoft.com/office/powerpoint/2010/main" val="2527983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3" name="Нижний колонтитул 4"/>
          <p:cNvSpPr>
            <a:spLocks noGrp="1"/>
          </p:cNvSpPr>
          <p:nvPr>
            <p:ph type="ftr" sz="quarter" idx="11"/>
          </p:nvPr>
        </p:nvSpPr>
        <p:spPr/>
        <p:txBody>
          <a:bodyPr/>
          <a:lstStyle>
            <a:lvl1pPr>
              <a:defRPr/>
            </a:lvl1pPr>
          </a:lstStyle>
          <a:p>
            <a:pPr>
              <a:defRPr/>
            </a:pPr>
            <a:r>
              <a:rPr lang="en-US" smtClean="0"/>
              <a:t>SKOLKOVO Business School – Institute for Emerging Market Studies (IEMS)</a:t>
            </a:r>
            <a:endParaRPr lang="en-US"/>
          </a:p>
        </p:txBody>
      </p:sp>
      <p:sp>
        <p:nvSpPr>
          <p:cNvPr id="4" name="Номер слайда 5"/>
          <p:cNvSpPr>
            <a:spLocks noGrp="1"/>
          </p:cNvSpPr>
          <p:nvPr>
            <p:ph type="sldNum" sz="quarter" idx="12"/>
          </p:nvPr>
        </p:nvSpPr>
        <p:spPr>
          <a:xfrm>
            <a:off x="8626475" y="6516850"/>
            <a:ext cx="517525" cy="333375"/>
          </a:xfrm>
        </p:spPr>
        <p:txBody>
          <a:bodyPr/>
          <a:lstStyle>
            <a:lvl1pPr>
              <a:defRPr/>
            </a:lvl1pPr>
          </a:lstStyle>
          <a:p>
            <a:pPr>
              <a:defRPr/>
            </a:pPr>
            <a:fld id="{B10192A2-ACCC-41BE-9866-A4FDD5A2DC03}" type="slidenum">
              <a:rPr lang="en-US"/>
              <a:pPr>
                <a:defRPr/>
              </a:pPr>
              <a:t>‹#›</a:t>
            </a:fld>
            <a:endParaRPr lang="en-US" dirty="0"/>
          </a:p>
        </p:txBody>
      </p:sp>
    </p:spTree>
    <p:extLst>
      <p:ext uri="{BB962C8B-B14F-4D97-AF65-F5344CB8AC3E}">
        <p14:creationId xmlns:p14="http://schemas.microsoft.com/office/powerpoint/2010/main" val="377443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52736"/>
            <a:ext cx="3008435" cy="648072"/>
          </a:xfrm>
        </p:spPr>
        <p:txBody>
          <a:bodyPr anchor="b"/>
          <a:lstStyle>
            <a:lvl1pPr algn="l">
              <a:defRPr sz="2000" b="1"/>
            </a:lvl1pPr>
          </a:lstStyle>
          <a:p>
            <a:r>
              <a:rPr lang="ru-RU" smtClean="0"/>
              <a:t>Образец заголовка</a:t>
            </a:r>
            <a:endParaRPr lang="ru-RU" dirty="0"/>
          </a:p>
        </p:txBody>
      </p:sp>
      <p:sp>
        <p:nvSpPr>
          <p:cNvPr id="3" name="Содержимое 2"/>
          <p:cNvSpPr>
            <a:spLocks noGrp="1"/>
          </p:cNvSpPr>
          <p:nvPr>
            <p:ph idx="1"/>
          </p:nvPr>
        </p:nvSpPr>
        <p:spPr>
          <a:xfrm>
            <a:off x="3575538" y="1052736"/>
            <a:ext cx="5244934" cy="50734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772816"/>
            <a:ext cx="3008435" cy="43533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Нижний колонтитул 4"/>
          <p:cNvSpPr>
            <a:spLocks noGrp="1"/>
          </p:cNvSpPr>
          <p:nvPr>
            <p:ph type="ftr" sz="quarter" idx="11"/>
          </p:nvPr>
        </p:nvSpPr>
        <p:spPr/>
        <p:txBody>
          <a:bodyPr/>
          <a:lstStyle>
            <a:lvl1pPr>
              <a:defRPr/>
            </a:lvl1pPr>
          </a:lstStyle>
          <a:p>
            <a:pPr>
              <a:defRPr/>
            </a:pPr>
            <a:r>
              <a:rPr lang="en-US" smtClean="0"/>
              <a:t>SKOLKOVO Business School – Institute for Emerging Market Studies (IEMS)</a:t>
            </a:r>
            <a:endParaRPr lang="en-US"/>
          </a:p>
        </p:txBody>
      </p:sp>
      <p:sp>
        <p:nvSpPr>
          <p:cNvPr id="7" name="Номер слайда 5"/>
          <p:cNvSpPr>
            <a:spLocks noGrp="1"/>
          </p:cNvSpPr>
          <p:nvPr>
            <p:ph type="sldNum" sz="quarter" idx="12"/>
          </p:nvPr>
        </p:nvSpPr>
        <p:spPr/>
        <p:txBody>
          <a:bodyPr/>
          <a:lstStyle>
            <a:lvl1pPr>
              <a:defRPr/>
            </a:lvl1pPr>
          </a:lstStyle>
          <a:p>
            <a:pPr>
              <a:defRPr/>
            </a:pPr>
            <a:fld id="{AD58DAC0-D163-4741-9D9E-4CE62FFC0FEA}" type="slidenum">
              <a:rPr lang="en-US"/>
              <a:pPr>
                <a:defRPr/>
              </a:pPr>
              <a:t>‹#›</a:t>
            </a:fld>
            <a:endParaRPr lang="en-US"/>
          </a:p>
        </p:txBody>
      </p:sp>
    </p:spTree>
    <p:extLst>
      <p:ext uri="{BB962C8B-B14F-4D97-AF65-F5344CB8AC3E}">
        <p14:creationId xmlns:p14="http://schemas.microsoft.com/office/powerpoint/2010/main" val="325104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166" y="4967228"/>
            <a:ext cx="5486400" cy="400110"/>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Нижний колонтитул 4"/>
          <p:cNvSpPr>
            <a:spLocks noGrp="1"/>
          </p:cNvSpPr>
          <p:nvPr>
            <p:ph type="ftr" sz="quarter" idx="11"/>
          </p:nvPr>
        </p:nvSpPr>
        <p:spPr/>
        <p:txBody>
          <a:bodyPr/>
          <a:lstStyle>
            <a:lvl1pPr>
              <a:defRPr/>
            </a:lvl1pPr>
          </a:lstStyle>
          <a:p>
            <a:pPr>
              <a:defRPr/>
            </a:pPr>
            <a:r>
              <a:rPr lang="en-US" smtClean="0"/>
              <a:t>SKOLKOVO Business School – Institute for Emerging Market Studies (IEMS)</a:t>
            </a:r>
            <a:endParaRPr lang="en-US"/>
          </a:p>
        </p:txBody>
      </p:sp>
      <p:sp>
        <p:nvSpPr>
          <p:cNvPr id="7" name="Номер слайда 5"/>
          <p:cNvSpPr>
            <a:spLocks noGrp="1"/>
          </p:cNvSpPr>
          <p:nvPr>
            <p:ph type="sldNum" sz="quarter" idx="12"/>
          </p:nvPr>
        </p:nvSpPr>
        <p:spPr/>
        <p:txBody>
          <a:bodyPr/>
          <a:lstStyle>
            <a:lvl1pPr>
              <a:defRPr/>
            </a:lvl1pPr>
          </a:lstStyle>
          <a:p>
            <a:pPr>
              <a:defRPr/>
            </a:pPr>
            <a:fld id="{725CC473-510C-45FA-9291-23A395C732D4}" type="slidenum">
              <a:rPr lang="en-US"/>
              <a:pPr>
                <a:defRPr/>
              </a:pPr>
              <a:t>‹#›</a:t>
            </a:fld>
            <a:endParaRPr lang="en-US"/>
          </a:p>
        </p:txBody>
      </p:sp>
    </p:spTree>
    <p:extLst>
      <p:ext uri="{BB962C8B-B14F-4D97-AF65-F5344CB8AC3E}">
        <p14:creationId xmlns:p14="http://schemas.microsoft.com/office/powerpoint/2010/main" val="1609306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2" descr="C:\Users\ibezmaternykh\Desktop\_FOR\_Research\Untitled-1.jpg"/>
          <p:cNvPicPr>
            <a:picLocks noChangeAspect="1" noChangeArrowheads="1"/>
          </p:cNvPicPr>
          <p:nvPr/>
        </p:nvPicPr>
        <p:blipFill rotWithShape="1">
          <a:blip r:embed="rId15" cstate="print">
            <a:extLst>
              <a:ext uri="{28A0092B-C50C-407E-A947-70E740481C1C}">
                <a14:useLocalDpi xmlns:a14="http://schemas.microsoft.com/office/drawing/2010/main" val="0"/>
              </a:ext>
            </a:extLst>
          </a:blip>
          <a:srcRect t="50000" r="55969"/>
          <a:stretch/>
        </p:blipFill>
        <p:spPr bwMode="auto">
          <a:xfrm>
            <a:off x="7712715" y="5917014"/>
            <a:ext cx="1431285" cy="926311"/>
          </a:xfrm>
          <a:prstGeom prst="rect">
            <a:avLst/>
          </a:prstGeom>
          <a:noFill/>
          <a:extLst>
            <a:ext uri="{909E8E84-426E-40DD-AFC4-6F175D3DCCD1}">
              <a14:hiddenFill xmlns:a14="http://schemas.microsoft.com/office/drawing/2010/main">
                <a:solidFill>
                  <a:srgbClr val="FFFFFF"/>
                </a:solidFill>
              </a14:hiddenFill>
            </a:ext>
          </a:extLst>
        </p:spPr>
      </p:pic>
      <p:sp>
        <p:nvSpPr>
          <p:cNvPr id="1027" name="Заголовок 1"/>
          <p:cNvSpPr>
            <a:spLocks noGrp="1"/>
          </p:cNvSpPr>
          <p:nvPr>
            <p:ph type="title"/>
          </p:nvPr>
        </p:nvSpPr>
        <p:spPr bwMode="auto">
          <a:xfrm>
            <a:off x="1676400" y="228600"/>
            <a:ext cx="7086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36000" tIns="36000" rIns="36000" bIns="36000" numCol="1" anchor="b" anchorCtr="0" compatLnSpc="1">
            <a:prstTxWarp prst="textNoShape">
              <a:avLst/>
            </a:prstTxWarp>
            <a:noAutofit/>
          </a:bodyPr>
          <a:lstStyle/>
          <a:p>
            <a:pPr lvl="0"/>
            <a:r>
              <a:rPr lang="ru-RU" dirty="0" smtClean="0"/>
              <a:t>Образец заголовка</a:t>
            </a:r>
          </a:p>
        </p:txBody>
      </p:sp>
      <p:sp>
        <p:nvSpPr>
          <p:cNvPr id="1028" name="Текст 2"/>
          <p:cNvSpPr>
            <a:spLocks noGrp="1"/>
          </p:cNvSpPr>
          <p:nvPr>
            <p:ph type="body" idx="1"/>
          </p:nvPr>
        </p:nvSpPr>
        <p:spPr bwMode="auto">
          <a:xfrm>
            <a:off x="323528" y="1066800"/>
            <a:ext cx="8424936" cy="508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p>
        </p:txBody>
      </p:sp>
      <p:sp>
        <p:nvSpPr>
          <p:cNvPr id="5" name="Нижний колонтитул 4"/>
          <p:cNvSpPr>
            <a:spLocks noGrp="1"/>
          </p:cNvSpPr>
          <p:nvPr>
            <p:ph type="ftr" sz="quarter" idx="3"/>
          </p:nvPr>
        </p:nvSpPr>
        <p:spPr>
          <a:xfrm>
            <a:off x="755576" y="6512286"/>
            <a:ext cx="7632848" cy="333375"/>
          </a:xfrm>
          <a:prstGeom prst="rect">
            <a:avLst/>
          </a:prstGeom>
        </p:spPr>
        <p:txBody>
          <a:bodyPr vert="horz" wrap="square" lIns="91440" tIns="45720" rIns="91440" bIns="45720" numCol="1" anchor="ctr" anchorCtr="0" compatLnSpc="1">
            <a:prstTxWarp prst="textNoShape">
              <a:avLst/>
            </a:prstTxWarp>
          </a:bodyPr>
          <a:lstStyle>
            <a:lvl1pPr algn="ctr">
              <a:defRPr sz="1000" b="1">
                <a:solidFill>
                  <a:schemeClr val="accent1"/>
                </a:solidFill>
                <a:latin typeface="+mj-lt"/>
                <a:cs typeface="Arial" pitchFamily="34" charset="0"/>
              </a:defRPr>
            </a:lvl1pPr>
          </a:lstStyle>
          <a:p>
            <a:pPr>
              <a:defRPr/>
            </a:pPr>
            <a:r>
              <a:rPr lang="en-US" dirty="0" smtClean="0"/>
              <a:t>SKOLKOVO Business School – Institute for Emerging Market Studies (IEMS)</a:t>
            </a:r>
          </a:p>
        </p:txBody>
      </p:sp>
      <p:sp>
        <p:nvSpPr>
          <p:cNvPr id="6" name="Номер слайда 5"/>
          <p:cNvSpPr>
            <a:spLocks noGrp="1"/>
          </p:cNvSpPr>
          <p:nvPr>
            <p:ph type="sldNum" sz="quarter" idx="4"/>
          </p:nvPr>
        </p:nvSpPr>
        <p:spPr>
          <a:xfrm>
            <a:off x="8626475" y="6524625"/>
            <a:ext cx="517525" cy="333375"/>
          </a:xfrm>
          <a:prstGeom prst="rect">
            <a:avLst/>
          </a:prstGeom>
        </p:spPr>
        <p:txBody>
          <a:bodyPr vert="horz" wrap="square" lIns="91440" tIns="45720" rIns="91440" bIns="45720" numCol="1" anchor="ctr" anchorCtr="0" compatLnSpc="1">
            <a:prstTxWarp prst="textNoShape">
              <a:avLst/>
            </a:prstTxWarp>
          </a:bodyPr>
          <a:lstStyle>
            <a:lvl1pPr algn="r">
              <a:defRPr sz="1000" b="0">
                <a:solidFill>
                  <a:schemeClr val="bg1"/>
                </a:solidFill>
                <a:latin typeface="Trebuchet MS" pitchFamily="34" charset="0"/>
              </a:defRPr>
            </a:lvl1pPr>
          </a:lstStyle>
          <a:p>
            <a:pPr>
              <a:defRPr/>
            </a:pPr>
            <a:fld id="{485801D6-7C58-4EC7-8926-A08001A31BF9}" type="slidenum">
              <a:rPr lang="en-US" smtClean="0"/>
              <a:pPr>
                <a:defRPr/>
              </a:pPr>
              <a:t>‹#›</a:t>
            </a:fld>
            <a:endParaRPr lang="en-US" dirty="0"/>
          </a:p>
        </p:txBody>
      </p:sp>
      <p:pic>
        <p:nvPicPr>
          <p:cNvPr id="1032" name="Picture 12" descr="C:\Users\ibezmaternykh\Desktop\Picture2.jp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51458" y="266917"/>
            <a:ext cx="1028998" cy="697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7" r:id="rId1"/>
    <p:sldLayoutId id="2147483868" r:id="rId2"/>
    <p:sldLayoutId id="2147483869" r:id="rId3"/>
    <p:sldLayoutId id="2147483870" r:id="rId4"/>
    <p:sldLayoutId id="2147483871" r:id="rId5"/>
    <p:sldLayoutId id="2147483872" r:id="rId6"/>
    <p:sldLayoutId id="2147483878" r:id="rId7"/>
    <p:sldLayoutId id="2147483873" r:id="rId8"/>
    <p:sldLayoutId id="2147483874" r:id="rId9"/>
    <p:sldLayoutId id="2147483875" r:id="rId10"/>
    <p:sldLayoutId id="2147483876" r:id="rId11"/>
    <p:sldLayoutId id="2147483881" r:id="rId12"/>
    <p:sldLayoutId id="2147483882" r:id="rId13"/>
  </p:sldLayoutIdLst>
  <p:timing>
    <p:tnLst>
      <p:par>
        <p:cTn id="1" dur="indefinite" restart="never" nodeType="tmRoot"/>
      </p:par>
    </p:tnLst>
  </p:timing>
  <p:hf hdr="0" dt="0"/>
  <p:txStyles>
    <p:titleStyle>
      <a:lvl1pPr algn="ctr" rtl="0" eaLnBrk="1" fontAlgn="base" hangingPunct="1">
        <a:spcBef>
          <a:spcPct val="0"/>
        </a:spcBef>
        <a:spcAft>
          <a:spcPct val="0"/>
        </a:spcAft>
        <a:defRPr lang="ru-RU" sz="3600" b="1" dirty="0" smtClean="0">
          <a:solidFill>
            <a:schemeClr val="accent2"/>
          </a:solidFill>
          <a:latin typeface="Trebuchet MS" pitchFamily="34" charset="0"/>
          <a:ea typeface="+mj-ea"/>
          <a:cs typeface="+mj-cs"/>
        </a:defRPr>
      </a:lvl1pPr>
      <a:lvl2pPr algn="l" rtl="0" eaLnBrk="1" fontAlgn="base" hangingPunct="1">
        <a:spcBef>
          <a:spcPct val="0"/>
        </a:spcBef>
        <a:spcAft>
          <a:spcPct val="0"/>
        </a:spcAft>
        <a:defRPr sz="3600" b="1">
          <a:solidFill>
            <a:srgbClr val="D47519"/>
          </a:solidFill>
          <a:latin typeface="Trebuchet MS" pitchFamily="34" charset="0"/>
        </a:defRPr>
      </a:lvl2pPr>
      <a:lvl3pPr algn="l" rtl="0" eaLnBrk="1" fontAlgn="base" hangingPunct="1">
        <a:spcBef>
          <a:spcPct val="0"/>
        </a:spcBef>
        <a:spcAft>
          <a:spcPct val="0"/>
        </a:spcAft>
        <a:defRPr sz="3600" b="1">
          <a:solidFill>
            <a:srgbClr val="D47519"/>
          </a:solidFill>
          <a:latin typeface="Trebuchet MS" pitchFamily="34" charset="0"/>
        </a:defRPr>
      </a:lvl3pPr>
      <a:lvl4pPr algn="l" rtl="0" eaLnBrk="1" fontAlgn="base" hangingPunct="1">
        <a:spcBef>
          <a:spcPct val="0"/>
        </a:spcBef>
        <a:spcAft>
          <a:spcPct val="0"/>
        </a:spcAft>
        <a:defRPr sz="3600" b="1">
          <a:solidFill>
            <a:srgbClr val="D47519"/>
          </a:solidFill>
          <a:latin typeface="Trebuchet MS" pitchFamily="34" charset="0"/>
        </a:defRPr>
      </a:lvl4pPr>
      <a:lvl5pPr algn="l" rtl="0" eaLnBrk="1" fontAlgn="base" hangingPunct="1">
        <a:spcBef>
          <a:spcPct val="0"/>
        </a:spcBef>
        <a:spcAft>
          <a:spcPct val="0"/>
        </a:spcAft>
        <a:defRPr sz="3600" b="1">
          <a:solidFill>
            <a:srgbClr val="D47519"/>
          </a:solidFill>
          <a:latin typeface="Trebuchet MS" pitchFamily="34" charset="0"/>
        </a:defRPr>
      </a:lvl5pPr>
      <a:lvl6pPr marL="457200" algn="r" rtl="0" eaLnBrk="1" fontAlgn="base" hangingPunct="1">
        <a:spcBef>
          <a:spcPct val="0"/>
        </a:spcBef>
        <a:spcAft>
          <a:spcPct val="0"/>
        </a:spcAft>
        <a:defRPr sz="3200" b="1">
          <a:solidFill>
            <a:srgbClr val="50141B"/>
          </a:solidFill>
          <a:latin typeface="Calibri" pitchFamily="34" charset="0"/>
        </a:defRPr>
      </a:lvl6pPr>
      <a:lvl7pPr marL="914400" algn="r" rtl="0" eaLnBrk="1" fontAlgn="base" hangingPunct="1">
        <a:spcBef>
          <a:spcPct val="0"/>
        </a:spcBef>
        <a:spcAft>
          <a:spcPct val="0"/>
        </a:spcAft>
        <a:defRPr sz="3200" b="1">
          <a:solidFill>
            <a:srgbClr val="50141B"/>
          </a:solidFill>
          <a:latin typeface="Calibri" pitchFamily="34" charset="0"/>
        </a:defRPr>
      </a:lvl7pPr>
      <a:lvl8pPr marL="1371600" algn="r" rtl="0" eaLnBrk="1" fontAlgn="base" hangingPunct="1">
        <a:spcBef>
          <a:spcPct val="0"/>
        </a:spcBef>
        <a:spcAft>
          <a:spcPct val="0"/>
        </a:spcAft>
        <a:defRPr sz="3200" b="1">
          <a:solidFill>
            <a:srgbClr val="50141B"/>
          </a:solidFill>
          <a:latin typeface="Calibri" pitchFamily="34" charset="0"/>
        </a:defRPr>
      </a:lvl8pPr>
      <a:lvl9pPr marL="1828800" algn="r" rtl="0" eaLnBrk="1" fontAlgn="base" hangingPunct="1">
        <a:spcBef>
          <a:spcPct val="0"/>
        </a:spcBef>
        <a:spcAft>
          <a:spcPct val="0"/>
        </a:spcAft>
        <a:defRPr sz="3200" b="1">
          <a:solidFill>
            <a:srgbClr val="50141B"/>
          </a:solidFill>
          <a:latin typeface="Calibri" pitchFamily="34" charset="0"/>
        </a:defRPr>
      </a:lvl9pPr>
    </p:titleStyle>
    <p:bodyStyle>
      <a:lvl1pPr marL="441325" indent="-441325" algn="l" rtl="0" eaLnBrk="1" fontAlgn="base" hangingPunct="1">
        <a:spcBef>
          <a:spcPts val="600"/>
        </a:spcBef>
        <a:spcAft>
          <a:spcPct val="0"/>
        </a:spcAft>
        <a:buClr>
          <a:schemeClr val="accent1"/>
        </a:buClr>
        <a:buFontTx/>
        <a:buBlip>
          <a:blip r:embed="rId17"/>
        </a:buBlip>
        <a:defRPr lang="ru-RU" sz="2800" kern="1200" dirty="0" smtClean="0">
          <a:solidFill>
            <a:schemeClr val="tx1"/>
          </a:solidFill>
          <a:latin typeface="Georgia" pitchFamily="18" charset="0"/>
          <a:ea typeface="+mn-ea"/>
          <a:cs typeface="+mn-cs"/>
        </a:defRPr>
      </a:lvl1pPr>
      <a:lvl2pPr marL="742950" indent="-285750" algn="l" rtl="0" eaLnBrk="1" fontAlgn="base" hangingPunct="1">
        <a:spcBef>
          <a:spcPts val="600"/>
        </a:spcBef>
        <a:spcAft>
          <a:spcPct val="0"/>
        </a:spcAft>
        <a:buClr>
          <a:schemeClr val="accent2"/>
        </a:buClr>
        <a:buSzPct val="100000"/>
        <a:buFont typeface="Arial" pitchFamily="34" charset="0"/>
        <a:buChar char="–"/>
        <a:defRPr lang="ru-RU" sz="2400" dirty="0" smtClean="0">
          <a:solidFill>
            <a:schemeClr val="tx1"/>
          </a:solidFill>
          <a:latin typeface="Georgia" pitchFamily="18" charset="0"/>
          <a:ea typeface="+mn-ea"/>
          <a:cs typeface="+mn-cs"/>
        </a:defRPr>
      </a:lvl2pPr>
      <a:lvl3pPr marL="1143000" indent="-228600" algn="l" rtl="0" eaLnBrk="1" fontAlgn="base" hangingPunct="1">
        <a:spcBef>
          <a:spcPts val="600"/>
        </a:spcBef>
        <a:spcAft>
          <a:spcPct val="0"/>
        </a:spcAft>
        <a:buClr>
          <a:schemeClr val="accent2"/>
        </a:buClr>
        <a:buFont typeface="Wingdings 3" pitchFamily="18" charset="2"/>
        <a:buChar char="}"/>
        <a:defRPr>
          <a:solidFill>
            <a:schemeClr val="tx1"/>
          </a:solidFill>
          <a:latin typeface="Georgia" pitchFamily="18" charset="0"/>
        </a:defRPr>
      </a:lvl3pPr>
      <a:lvl4pPr marL="1600200" indent="-228600" algn="l" rtl="0" eaLnBrk="1" fontAlgn="base" hangingPunct="1">
        <a:spcBef>
          <a:spcPts val="600"/>
        </a:spcBef>
        <a:spcAft>
          <a:spcPct val="0"/>
        </a:spcAft>
        <a:buClr>
          <a:schemeClr val="accent2"/>
        </a:buClr>
        <a:buFont typeface="Trebuchet MS" pitchFamily="34" charset="0"/>
        <a:buChar char="—"/>
        <a:defRPr sz="1600">
          <a:solidFill>
            <a:schemeClr val="tx1"/>
          </a:solidFill>
          <a:latin typeface="Georgia" pitchFamily="18" charset="0"/>
        </a:defRPr>
      </a:lvl4pPr>
      <a:lvl5pPr marL="2057400" indent="-228600" algn="l" rtl="0" eaLnBrk="1" fontAlgn="base" hangingPunct="1">
        <a:spcBef>
          <a:spcPts val="600"/>
        </a:spcBef>
        <a:spcAft>
          <a:spcPct val="0"/>
        </a:spcAft>
        <a:buClr>
          <a:schemeClr val="accent2"/>
        </a:buClr>
        <a:buFont typeface="Arial" pitchFamily="34" charset="0"/>
        <a:buChar char="»"/>
        <a:defRPr sz="1600">
          <a:solidFill>
            <a:schemeClr val="tx1"/>
          </a:solidFill>
          <a:latin typeface="Georgia" pitchFamily="18" charset="0"/>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mailto:Vladimir_Korovkin@Skolkovo.ru"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988241"/>
            <a:ext cx="8208912" cy="1016823"/>
          </a:xfrm>
        </p:spPr>
        <p:txBody>
          <a:bodyPr/>
          <a:lstStyle/>
          <a:p>
            <a:r>
              <a:rPr lang="en-US" dirty="0" smtClean="0"/>
              <a:t>Regulatory challenges and possible approaches in e-finance: Russian experience </a:t>
            </a:r>
            <a:endParaRPr lang="en-US" dirty="0"/>
          </a:p>
        </p:txBody>
      </p:sp>
      <p:sp>
        <p:nvSpPr>
          <p:cNvPr id="3" name="Subtitle 2"/>
          <p:cNvSpPr>
            <a:spLocks noGrp="1"/>
          </p:cNvSpPr>
          <p:nvPr>
            <p:ph type="subTitle" idx="1"/>
          </p:nvPr>
        </p:nvSpPr>
        <p:spPr>
          <a:xfrm>
            <a:off x="899592" y="4149080"/>
            <a:ext cx="7560840" cy="1752600"/>
          </a:xfrm>
        </p:spPr>
        <p:txBody>
          <a:bodyPr/>
          <a:lstStyle/>
          <a:p>
            <a:r>
              <a:rPr lang="en-US" i="1" dirty="0" smtClean="0"/>
              <a:t>Digital BRICS conference, New Delhi, 29.04.2016</a:t>
            </a:r>
            <a:endParaRPr lang="en-US" i="1" dirty="0"/>
          </a:p>
        </p:txBody>
      </p:sp>
    </p:spTree>
    <p:extLst>
      <p:ext uri="{BB962C8B-B14F-4D97-AF65-F5344CB8AC3E}">
        <p14:creationId xmlns:p14="http://schemas.microsoft.com/office/powerpoint/2010/main" val="1793885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28600"/>
            <a:ext cx="7215336" cy="646112"/>
          </a:xfrm>
        </p:spPr>
        <p:txBody>
          <a:bodyPr/>
          <a:lstStyle/>
          <a:p>
            <a:pPr algn="l"/>
            <a:r>
              <a:rPr lang="en-US" sz="2400" b="0" dirty="0"/>
              <a:t>T</a:t>
            </a:r>
            <a:r>
              <a:rPr lang="en-US" sz="2400" b="0" dirty="0" smtClean="0"/>
              <a:t>he context: digital systems provide increasing financial inclusivity</a:t>
            </a:r>
            <a:endParaRPr lang="ru-RU" sz="2400" b="0" dirty="0"/>
          </a:p>
        </p:txBody>
      </p:sp>
      <p:sp>
        <p:nvSpPr>
          <p:cNvPr id="4" name="Объект 3"/>
          <p:cNvSpPr>
            <a:spLocks noGrp="1"/>
          </p:cNvSpPr>
          <p:nvPr>
            <p:ph idx="1"/>
          </p:nvPr>
        </p:nvSpPr>
        <p:spPr>
          <a:xfrm>
            <a:off x="275220" y="4673016"/>
            <a:ext cx="5016860" cy="1276264"/>
          </a:xfrm>
        </p:spPr>
        <p:txBody>
          <a:bodyPr/>
          <a:lstStyle/>
          <a:p>
            <a:r>
              <a:rPr lang="en-US" sz="2400" dirty="0" smtClean="0"/>
              <a:t>The quickly growing world of </a:t>
            </a:r>
            <a:br>
              <a:rPr lang="en-US" sz="2400" dirty="0" smtClean="0"/>
            </a:br>
            <a:r>
              <a:rPr lang="en-US" sz="2400" dirty="0" smtClean="0"/>
              <a:t>e-finance and m-finance brings new challenges for regulators</a:t>
            </a:r>
            <a:endParaRPr lang="ru-RU" dirty="0" smtClean="0"/>
          </a:p>
        </p:txBody>
      </p:sp>
      <p:sp>
        <p:nvSpPr>
          <p:cNvPr id="6" name="Объект 3"/>
          <p:cNvSpPr txBox="1">
            <a:spLocks/>
          </p:cNvSpPr>
          <p:nvPr/>
        </p:nvSpPr>
        <p:spPr>
          <a:xfrm>
            <a:off x="5292080" y="1268760"/>
            <a:ext cx="3672408" cy="3868552"/>
          </a:xfrm>
          <a:prstGeom prst="rect">
            <a:avLst/>
          </a:prstGeom>
        </p:spPr>
        <p:txBody>
          <a:bodyPr vert="horz" lIns="0" tIns="0" rIns="0" bIns="0" rtlCol="0">
            <a:noAutofit/>
          </a:bodyPr>
          <a:lstStyle>
            <a:lvl1pPr marL="180000" indent="-180000" algn="l" defTabSz="914400" rtl="0" eaLnBrk="1" latinLnBrk="0" hangingPunct="1">
              <a:spcBef>
                <a:spcPts val="0"/>
              </a:spcBef>
              <a:spcAft>
                <a:spcPts val="600"/>
              </a:spcAft>
              <a:buFontTx/>
              <a:buBlip>
                <a:blip r:embed="rId2"/>
              </a:buBlip>
              <a:defRPr sz="1400" kern="1200">
                <a:solidFill>
                  <a:schemeClr val="tx1"/>
                </a:solidFill>
                <a:latin typeface="+mn-lt"/>
                <a:ea typeface="+mn-ea"/>
                <a:cs typeface="+mn-cs"/>
              </a:defRPr>
            </a:lvl1pPr>
            <a:lvl2pPr marL="360000" indent="-180000" algn="l" defTabSz="914400" rtl="0" eaLnBrk="1" latinLnBrk="0" hangingPunct="1">
              <a:spcBef>
                <a:spcPts val="0"/>
              </a:spcBef>
              <a:spcAft>
                <a:spcPts val="300"/>
              </a:spcAft>
              <a:buFontTx/>
              <a:buBlip>
                <a:blip r:embed="rId3"/>
              </a:buBlip>
              <a:defRPr sz="12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anose="020B0604020202020204" pitchFamily="34" charset="0"/>
              <a:buChar char="•"/>
            </a:pPr>
            <a:r>
              <a:rPr lang="en-US" sz="1800" dirty="0" smtClean="0"/>
              <a:t>Considerable proportion of the global population remains unbanked</a:t>
            </a:r>
          </a:p>
          <a:p>
            <a:pPr lvl="1">
              <a:buFont typeface="Arial" panose="020B0604020202020204" pitchFamily="34" charset="0"/>
              <a:buChar char="•"/>
            </a:pPr>
            <a:r>
              <a:rPr lang="en-US" sz="1600" dirty="0" smtClean="0"/>
              <a:t>The share of unbanked or underbanked can be up to 80% of population in some developing countries </a:t>
            </a:r>
          </a:p>
          <a:p>
            <a:pPr>
              <a:buFont typeface="Arial" panose="020B0604020202020204" pitchFamily="34" charset="0"/>
              <a:buChar char="•"/>
            </a:pPr>
            <a:r>
              <a:rPr lang="en-US" sz="1800" dirty="0" smtClean="0"/>
              <a:t>On contrast digital mobile becomes the most inclusive infrastructural system in the world</a:t>
            </a:r>
          </a:p>
          <a:p>
            <a:pPr lvl="1">
              <a:buFont typeface="Arial" panose="020B0604020202020204" pitchFamily="34" charset="0"/>
              <a:buChar char="•"/>
            </a:pPr>
            <a:r>
              <a:rPr lang="en-US" sz="1600" dirty="0" smtClean="0"/>
              <a:t>Niger: 14% running water, 10% electricity, 29% literacy, 41% mobile usage</a:t>
            </a:r>
          </a:p>
          <a:p>
            <a:pPr lvl="1">
              <a:buFont typeface="Arial" panose="020B0604020202020204" pitchFamily="34" charset="0"/>
              <a:buChar char="•"/>
            </a:pPr>
            <a:r>
              <a:rPr lang="en-US" sz="1600" dirty="0" smtClean="0"/>
              <a:t>Kenya (urban household): mobile ownership – 98%; any furniture – 90%, bed clothes – 93%</a:t>
            </a:r>
            <a:endParaRPr lang="ru-RU" sz="1600" dirty="0" smtClean="0"/>
          </a:p>
        </p:txBody>
      </p:sp>
      <p:sp>
        <p:nvSpPr>
          <p:cNvPr id="8" name="Нижний колонтитул 2"/>
          <p:cNvSpPr>
            <a:spLocks noGrp="1"/>
          </p:cNvSpPr>
          <p:nvPr>
            <p:ph type="ftr" sz="quarter" idx="4294967295"/>
          </p:nvPr>
        </p:nvSpPr>
        <p:spPr>
          <a:xfrm>
            <a:off x="755576" y="6512286"/>
            <a:ext cx="7632848" cy="333375"/>
          </a:xfrm>
        </p:spPr>
        <p:txBody>
          <a:bodyPr/>
          <a:lstStyle/>
          <a:p>
            <a:r>
              <a:rPr lang="en-US" smtClean="0"/>
              <a:t>SKOLKOVO Business School – Institute for Emerging Market Studies (IEMS)</a:t>
            </a:r>
            <a:endParaRPr lang="ru-RU" dirty="0"/>
          </a:p>
        </p:txBody>
      </p:sp>
      <p:graphicFrame>
        <p:nvGraphicFramePr>
          <p:cNvPr id="10" name="Диаграмма 9"/>
          <p:cNvGraphicFramePr/>
          <p:nvPr>
            <p:extLst>
              <p:ext uri="{D42A27DB-BD31-4B8C-83A1-F6EECF244321}">
                <p14:modId xmlns:p14="http://schemas.microsoft.com/office/powerpoint/2010/main" val="2779423619"/>
              </p:ext>
            </p:extLst>
          </p:nvPr>
        </p:nvGraphicFramePr>
        <p:xfrm>
          <a:off x="758050" y="1332374"/>
          <a:ext cx="4244975" cy="31254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43759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28600"/>
            <a:ext cx="7215336" cy="646112"/>
          </a:xfrm>
        </p:spPr>
        <p:txBody>
          <a:bodyPr/>
          <a:lstStyle/>
          <a:p>
            <a:pPr algn="l"/>
            <a:r>
              <a:rPr lang="en-US" sz="2400" b="0" dirty="0" smtClean="0"/>
              <a:t>Global context: supply-side developments</a:t>
            </a:r>
            <a:endParaRPr lang="ru-RU" sz="2400" b="0" dirty="0"/>
          </a:p>
        </p:txBody>
      </p:sp>
      <p:sp>
        <p:nvSpPr>
          <p:cNvPr id="4" name="Объект 3"/>
          <p:cNvSpPr>
            <a:spLocks noGrp="1"/>
          </p:cNvSpPr>
          <p:nvPr>
            <p:ph idx="1"/>
          </p:nvPr>
        </p:nvSpPr>
        <p:spPr>
          <a:xfrm>
            <a:off x="275220" y="1340768"/>
            <a:ext cx="8257220" cy="4608512"/>
          </a:xfrm>
        </p:spPr>
        <p:txBody>
          <a:bodyPr/>
          <a:lstStyle/>
          <a:p>
            <a:r>
              <a:rPr lang="en-US" sz="1800" dirty="0" smtClean="0"/>
              <a:t>The penetration of digital technologies radically decreases costs of processing of financial transactions</a:t>
            </a:r>
          </a:p>
          <a:p>
            <a:r>
              <a:rPr lang="en-US" sz="1800" dirty="0" smtClean="0"/>
              <a:t>This enables a decrease of minimum sum of institutionalized financial operations, with the growing significance of e-microfinance:</a:t>
            </a:r>
          </a:p>
          <a:p>
            <a:pPr lvl="1"/>
            <a:r>
              <a:rPr lang="en-US" sz="1400" dirty="0" smtClean="0"/>
              <a:t>e-Micropayments</a:t>
            </a:r>
          </a:p>
          <a:p>
            <a:pPr lvl="1"/>
            <a:r>
              <a:rPr lang="en-US" sz="1400" dirty="0" smtClean="0"/>
              <a:t>e-</a:t>
            </a:r>
            <a:r>
              <a:rPr lang="en-US" sz="1400" dirty="0" err="1" smtClean="0"/>
              <a:t>Microsavings</a:t>
            </a:r>
            <a:endParaRPr lang="en-US" sz="1400" dirty="0" smtClean="0"/>
          </a:p>
          <a:p>
            <a:pPr lvl="1"/>
            <a:r>
              <a:rPr lang="en-US" sz="1400" dirty="0" smtClean="0"/>
              <a:t>e-</a:t>
            </a:r>
            <a:r>
              <a:rPr lang="en-US" sz="1400" dirty="0" err="1" smtClean="0"/>
              <a:t>Microinsurance</a:t>
            </a:r>
            <a:endParaRPr lang="en-US" sz="1400" dirty="0" smtClean="0"/>
          </a:p>
          <a:p>
            <a:pPr lvl="1"/>
            <a:r>
              <a:rPr lang="en-US" sz="1400" dirty="0" smtClean="0"/>
              <a:t>e-Microcredit</a:t>
            </a:r>
          </a:p>
          <a:p>
            <a:r>
              <a:rPr lang="en-US" sz="1800" dirty="0" smtClean="0"/>
              <a:t>Especially the accounts at mobile operators give effectively the same functionality as a bank account becoming the </a:t>
            </a:r>
            <a:r>
              <a:rPr lang="en-US" sz="1800" u="sng" dirty="0" smtClean="0"/>
              <a:t>basic account of choice </a:t>
            </a:r>
            <a:endParaRPr lang="ru-RU" sz="1800" u="sng" dirty="0"/>
          </a:p>
        </p:txBody>
      </p:sp>
      <p:sp>
        <p:nvSpPr>
          <p:cNvPr id="8" name="Нижний колонтитул 2"/>
          <p:cNvSpPr>
            <a:spLocks noGrp="1"/>
          </p:cNvSpPr>
          <p:nvPr>
            <p:ph type="ftr" sz="quarter" idx="4294967295"/>
          </p:nvPr>
        </p:nvSpPr>
        <p:spPr>
          <a:xfrm>
            <a:off x="755576" y="6512286"/>
            <a:ext cx="7632848" cy="333375"/>
          </a:xfrm>
        </p:spPr>
        <p:txBody>
          <a:bodyPr/>
          <a:lstStyle/>
          <a:p>
            <a:r>
              <a:rPr lang="en-US" smtClean="0"/>
              <a:t>SKOLKOVO Business School – Institute for Emerging Market Studies (IEMS)</a:t>
            </a:r>
            <a:endParaRPr lang="ru-RU" dirty="0"/>
          </a:p>
        </p:txBody>
      </p:sp>
    </p:spTree>
    <p:extLst>
      <p:ext uri="{BB962C8B-B14F-4D97-AF65-F5344CB8AC3E}">
        <p14:creationId xmlns:p14="http://schemas.microsoft.com/office/powerpoint/2010/main" val="1432091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28600"/>
            <a:ext cx="7215336" cy="646112"/>
          </a:xfrm>
        </p:spPr>
        <p:txBody>
          <a:bodyPr/>
          <a:lstStyle/>
          <a:p>
            <a:pPr algn="l"/>
            <a:r>
              <a:rPr lang="en-US" sz="2400" b="0" dirty="0" smtClean="0"/>
              <a:t>Global context: demand-side developments</a:t>
            </a:r>
            <a:endParaRPr lang="ru-RU" sz="2400" b="0" dirty="0"/>
          </a:p>
        </p:txBody>
      </p:sp>
      <p:sp>
        <p:nvSpPr>
          <p:cNvPr id="4" name="Объект 3"/>
          <p:cNvSpPr>
            <a:spLocks noGrp="1"/>
          </p:cNvSpPr>
          <p:nvPr>
            <p:ph idx="1"/>
          </p:nvPr>
        </p:nvSpPr>
        <p:spPr>
          <a:xfrm>
            <a:off x="4427985" y="1340768"/>
            <a:ext cx="4104455" cy="4608512"/>
          </a:xfrm>
        </p:spPr>
        <p:txBody>
          <a:bodyPr/>
          <a:lstStyle/>
          <a:p>
            <a:r>
              <a:rPr lang="en-US" sz="1800" dirty="0" smtClean="0"/>
              <a:t>“Exponential finance”: </a:t>
            </a:r>
            <a:r>
              <a:rPr lang="en-US" sz="1800" dirty="0"/>
              <a:t>expansion of number of people involved in monetary transactions and the number of transactions per person per period </a:t>
            </a:r>
            <a:endParaRPr lang="en-US" sz="1800" dirty="0" smtClean="0"/>
          </a:p>
          <a:p>
            <a:pPr lvl="1"/>
            <a:r>
              <a:rPr lang="en-US" sz="1400" dirty="0" smtClean="0"/>
              <a:t>Urbanization</a:t>
            </a:r>
          </a:p>
          <a:p>
            <a:pPr lvl="1"/>
            <a:r>
              <a:rPr lang="en-US" sz="1400" dirty="0" smtClean="0"/>
              <a:t>Labor migration</a:t>
            </a:r>
          </a:p>
          <a:p>
            <a:pPr lvl="1"/>
            <a:r>
              <a:rPr lang="en-US" sz="1400" dirty="0" smtClean="0"/>
              <a:t>Move from subsistence agriculture to market-oriented production</a:t>
            </a:r>
          </a:p>
          <a:p>
            <a:r>
              <a:rPr lang="en-US" sz="1800" dirty="0"/>
              <a:t>Traditional banking is not capable of handling the whole of the phenomenon, </a:t>
            </a:r>
            <a:r>
              <a:rPr lang="en-US" sz="1800" dirty="0" smtClean="0"/>
              <a:t> leaving a wide niche </a:t>
            </a:r>
          </a:p>
          <a:p>
            <a:r>
              <a:rPr lang="en-US" sz="1800" dirty="0" smtClean="0"/>
              <a:t>Broad </a:t>
            </a:r>
            <a:r>
              <a:rPr lang="en-US" sz="1800" dirty="0"/>
              <a:t>coverage of the customer base with extremely low cost per transaction – the </a:t>
            </a:r>
            <a:r>
              <a:rPr lang="en-US" sz="1800" dirty="0" smtClean="0"/>
              <a:t>value proposition of digital platforms</a:t>
            </a:r>
            <a:endParaRPr lang="ru-RU" sz="1800" u="sng" dirty="0"/>
          </a:p>
        </p:txBody>
      </p:sp>
      <p:sp>
        <p:nvSpPr>
          <p:cNvPr id="8" name="Нижний колонтитул 2"/>
          <p:cNvSpPr>
            <a:spLocks noGrp="1"/>
          </p:cNvSpPr>
          <p:nvPr>
            <p:ph type="ftr" sz="quarter" idx="4294967295"/>
          </p:nvPr>
        </p:nvSpPr>
        <p:spPr>
          <a:xfrm>
            <a:off x="755576" y="6512286"/>
            <a:ext cx="7632848" cy="333375"/>
          </a:xfrm>
        </p:spPr>
        <p:txBody>
          <a:bodyPr/>
          <a:lstStyle/>
          <a:p>
            <a:r>
              <a:rPr lang="en-US" smtClean="0"/>
              <a:t>SKOLKOVO Business School – Institute for Emerging Market Studies (IEMS)</a:t>
            </a:r>
            <a:endParaRPr lang="ru-RU" dirty="0"/>
          </a:p>
        </p:txBody>
      </p:sp>
      <p:pic>
        <p:nvPicPr>
          <p:cNvPr id="5" name="Рисунок 4" descr="remittances v other flows"/>
          <p:cNvPicPr/>
          <p:nvPr/>
        </p:nvPicPr>
        <p:blipFill>
          <a:blip r:embed="rId2">
            <a:extLst>
              <a:ext uri="{28A0092B-C50C-407E-A947-70E740481C1C}">
                <a14:useLocalDpi xmlns:a14="http://schemas.microsoft.com/office/drawing/2010/main" val="0"/>
              </a:ext>
            </a:extLst>
          </a:blip>
          <a:srcRect/>
          <a:stretch>
            <a:fillRect/>
          </a:stretch>
        </p:blipFill>
        <p:spPr bwMode="auto">
          <a:xfrm>
            <a:off x="492259" y="3716826"/>
            <a:ext cx="3791709" cy="2681605"/>
          </a:xfrm>
          <a:prstGeom prst="rect">
            <a:avLst/>
          </a:prstGeom>
          <a:noFill/>
          <a:ln>
            <a:noFill/>
          </a:ln>
        </p:spPr>
      </p:pic>
      <p:pic>
        <p:nvPicPr>
          <p:cNvPr id="6" name="Рисунок 5" descr="https://upload.wikimedia.org/wikipedia/commons/c/c8/Percentage_of_Population_Living_in_urban_areas_1950-2050.png"/>
          <p:cNvPicPr/>
          <p:nvPr/>
        </p:nvPicPr>
        <p:blipFill>
          <a:blip r:embed="rId3">
            <a:extLst>
              <a:ext uri="{28A0092B-C50C-407E-A947-70E740481C1C}">
                <a14:useLocalDpi xmlns:a14="http://schemas.microsoft.com/office/drawing/2010/main" val="0"/>
              </a:ext>
            </a:extLst>
          </a:blip>
          <a:srcRect/>
          <a:stretch>
            <a:fillRect/>
          </a:stretch>
        </p:blipFill>
        <p:spPr bwMode="auto">
          <a:xfrm>
            <a:off x="179513" y="1084513"/>
            <a:ext cx="4248472" cy="2560512"/>
          </a:xfrm>
          <a:prstGeom prst="rect">
            <a:avLst/>
          </a:prstGeom>
          <a:noFill/>
          <a:ln>
            <a:noFill/>
          </a:ln>
        </p:spPr>
      </p:pic>
    </p:spTree>
    <p:extLst>
      <p:ext uri="{BB962C8B-B14F-4D97-AF65-F5344CB8AC3E}">
        <p14:creationId xmlns:p14="http://schemas.microsoft.com/office/powerpoint/2010/main" val="2646101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28600"/>
            <a:ext cx="7215336" cy="646112"/>
          </a:xfrm>
        </p:spPr>
        <p:txBody>
          <a:bodyPr/>
          <a:lstStyle/>
          <a:p>
            <a:pPr algn="l"/>
            <a:r>
              <a:rPr lang="en-US" sz="2400" b="0" dirty="0" smtClean="0"/>
              <a:t>The “exponential finance” brings new challenges for regulators and market actors </a:t>
            </a:r>
            <a:endParaRPr lang="ru-RU" sz="2400" b="0" dirty="0"/>
          </a:p>
        </p:txBody>
      </p:sp>
      <p:sp>
        <p:nvSpPr>
          <p:cNvPr id="4" name="Объект 3"/>
          <p:cNvSpPr>
            <a:spLocks noGrp="1"/>
          </p:cNvSpPr>
          <p:nvPr>
            <p:ph idx="1"/>
          </p:nvPr>
        </p:nvSpPr>
        <p:spPr>
          <a:xfrm>
            <a:off x="611561" y="1340768"/>
            <a:ext cx="7920880" cy="4608512"/>
          </a:xfrm>
        </p:spPr>
        <p:txBody>
          <a:bodyPr/>
          <a:lstStyle/>
          <a:p>
            <a:r>
              <a:rPr lang="en-US" sz="1800" dirty="0"/>
              <a:t>The “shadow banking” </a:t>
            </a:r>
            <a:r>
              <a:rPr lang="en-US" sz="1800" dirty="0" smtClean="0"/>
              <a:t>is viewed as </a:t>
            </a:r>
            <a:r>
              <a:rPr lang="en-US" sz="1800" dirty="0"/>
              <a:t>a major risk </a:t>
            </a:r>
            <a:r>
              <a:rPr lang="en-US" sz="1800" dirty="0" smtClean="0"/>
              <a:t>since the crisis of 2008:</a:t>
            </a:r>
            <a:endParaRPr lang="ru-RU" sz="1800" dirty="0"/>
          </a:p>
          <a:p>
            <a:pPr lvl="1"/>
            <a:r>
              <a:rPr lang="en-US" sz="1400" dirty="0" smtClean="0"/>
              <a:t>Financial risks: destabilization of the system, “bubbles”</a:t>
            </a:r>
          </a:p>
          <a:p>
            <a:pPr lvl="1"/>
            <a:r>
              <a:rPr lang="en-US" sz="1400" dirty="0" smtClean="0"/>
              <a:t>Social risks: artificially boosted consumption, leading to mass default; rogue schemes exploiting customers’ lack of experience </a:t>
            </a:r>
          </a:p>
          <a:p>
            <a:pPr lvl="1"/>
            <a:r>
              <a:rPr lang="en-US" sz="1400" dirty="0" smtClean="0"/>
              <a:t>Technical risks: losses due to lack of compatibility and robustness of the systems </a:t>
            </a:r>
          </a:p>
          <a:p>
            <a:r>
              <a:rPr lang="en-US" sz="1800" dirty="0" smtClean="0"/>
              <a:t>On the other hand the players alternative to traditional bank are increasingly important as the institutes of economic and social development: “parallel banking” in the place of “shadow banking” (AFI)</a:t>
            </a:r>
          </a:p>
          <a:p>
            <a:pPr lvl="1"/>
            <a:r>
              <a:rPr lang="en-US" sz="1400" dirty="0" smtClean="0"/>
              <a:t>Mobile operators</a:t>
            </a:r>
          </a:p>
          <a:p>
            <a:pPr lvl="1"/>
            <a:r>
              <a:rPr lang="en-US" sz="1400" dirty="0" smtClean="0"/>
              <a:t>Microfinance </a:t>
            </a:r>
          </a:p>
          <a:p>
            <a:pPr lvl="1"/>
            <a:r>
              <a:rPr lang="en-US" sz="1400" dirty="0" smtClean="0"/>
              <a:t>E-wallets </a:t>
            </a:r>
          </a:p>
          <a:p>
            <a:pPr lvl="1"/>
            <a:r>
              <a:rPr lang="en-US" sz="1400" dirty="0" smtClean="0"/>
              <a:t>Payment transfer systems </a:t>
            </a:r>
          </a:p>
          <a:p>
            <a:pPr lvl="1"/>
            <a:r>
              <a:rPr lang="en-US" sz="1400" dirty="0" smtClean="0"/>
              <a:t>P2P platforms </a:t>
            </a:r>
          </a:p>
          <a:p>
            <a:pPr lvl="1"/>
            <a:r>
              <a:rPr lang="en-US" sz="1400" dirty="0" smtClean="0"/>
              <a:t>Cryptocurrencies </a:t>
            </a:r>
          </a:p>
          <a:p>
            <a:r>
              <a:rPr lang="en-US" sz="1800" dirty="0" smtClean="0"/>
              <a:t>How to arrive to a pragmatic balance in regulation? Risk-proportionate regulation is the “buzzword”</a:t>
            </a:r>
          </a:p>
        </p:txBody>
      </p:sp>
      <p:sp>
        <p:nvSpPr>
          <p:cNvPr id="8" name="Нижний колонтитул 2"/>
          <p:cNvSpPr>
            <a:spLocks noGrp="1"/>
          </p:cNvSpPr>
          <p:nvPr>
            <p:ph type="ftr" sz="quarter" idx="4294967295"/>
          </p:nvPr>
        </p:nvSpPr>
        <p:spPr>
          <a:xfrm>
            <a:off x="755576" y="6512286"/>
            <a:ext cx="7632848" cy="333375"/>
          </a:xfrm>
        </p:spPr>
        <p:txBody>
          <a:bodyPr/>
          <a:lstStyle/>
          <a:p>
            <a:r>
              <a:rPr lang="en-US" smtClean="0"/>
              <a:t>SKOLKOVO Business School – Institute for Emerging Market Studies (IEMS)</a:t>
            </a:r>
            <a:endParaRPr lang="ru-RU" dirty="0"/>
          </a:p>
        </p:txBody>
      </p:sp>
    </p:spTree>
    <p:extLst>
      <p:ext uri="{BB962C8B-B14F-4D97-AF65-F5344CB8AC3E}">
        <p14:creationId xmlns:p14="http://schemas.microsoft.com/office/powerpoint/2010/main" val="794787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28600"/>
            <a:ext cx="7215336" cy="646112"/>
          </a:xfrm>
        </p:spPr>
        <p:txBody>
          <a:bodyPr/>
          <a:lstStyle/>
          <a:p>
            <a:pPr algn="l"/>
            <a:r>
              <a:rPr lang="en-US" sz="2400" b="0" dirty="0" smtClean="0"/>
              <a:t>Two possible regulatory approaches </a:t>
            </a:r>
            <a:endParaRPr lang="ru-RU" sz="2400" b="0" dirty="0"/>
          </a:p>
        </p:txBody>
      </p:sp>
      <p:sp>
        <p:nvSpPr>
          <p:cNvPr id="4" name="Объект 3"/>
          <p:cNvSpPr>
            <a:spLocks noGrp="1"/>
          </p:cNvSpPr>
          <p:nvPr>
            <p:ph idx="1"/>
          </p:nvPr>
        </p:nvSpPr>
        <p:spPr>
          <a:xfrm>
            <a:off x="611561" y="1340768"/>
            <a:ext cx="7920880" cy="4608512"/>
          </a:xfrm>
        </p:spPr>
        <p:txBody>
          <a:bodyPr/>
          <a:lstStyle/>
          <a:p>
            <a:pPr marL="342900" indent="-342900">
              <a:buAutoNum type="arabicPeriod"/>
            </a:pPr>
            <a:r>
              <a:rPr lang="en-US" sz="1800" dirty="0" smtClean="0"/>
              <a:t>Non-banks are restricted to back-end operations with no room for intermediation (</a:t>
            </a:r>
            <a:r>
              <a:rPr lang="en-US" sz="1800" dirty="0" err="1" smtClean="0"/>
              <a:t>i</a:t>
            </a:r>
            <a:r>
              <a:rPr lang="en-US" sz="1800" dirty="0" smtClean="0"/>
              <a:t>. e. using the customers’ money as funds for operations): the current approach in Russia </a:t>
            </a:r>
          </a:p>
          <a:p>
            <a:pPr marL="342900" indent="-342900">
              <a:buAutoNum type="arabicPeriod"/>
            </a:pPr>
            <a:r>
              <a:rPr lang="en-US" sz="1800" dirty="0" smtClean="0"/>
              <a:t>Certain space for non-banks in financial intermediation </a:t>
            </a:r>
          </a:p>
          <a:p>
            <a:pPr marL="0" indent="0">
              <a:buNone/>
            </a:pPr>
            <a:r>
              <a:rPr lang="en-US" sz="1400" dirty="0" smtClean="0"/>
              <a:t/>
            </a:r>
            <a:br>
              <a:rPr lang="en-US" sz="1400" dirty="0" smtClean="0"/>
            </a:br>
            <a:endParaRPr lang="en-US" sz="1400" dirty="0" smtClean="0"/>
          </a:p>
          <a:p>
            <a:r>
              <a:rPr lang="en-US" sz="1800" dirty="0" smtClean="0"/>
              <a:t>How do market players act within these approaches?</a:t>
            </a:r>
          </a:p>
          <a:p>
            <a:r>
              <a:rPr lang="en-US" sz="1800" dirty="0" smtClean="0"/>
              <a:t>Russian experience studied through cases of 4 important market players</a:t>
            </a:r>
          </a:p>
        </p:txBody>
      </p:sp>
      <p:sp>
        <p:nvSpPr>
          <p:cNvPr id="8" name="Нижний колонтитул 2"/>
          <p:cNvSpPr>
            <a:spLocks noGrp="1"/>
          </p:cNvSpPr>
          <p:nvPr>
            <p:ph type="ftr" sz="quarter" idx="4294967295"/>
          </p:nvPr>
        </p:nvSpPr>
        <p:spPr>
          <a:xfrm>
            <a:off x="755576" y="6512286"/>
            <a:ext cx="7632848" cy="333375"/>
          </a:xfrm>
        </p:spPr>
        <p:txBody>
          <a:bodyPr/>
          <a:lstStyle/>
          <a:p>
            <a:r>
              <a:rPr lang="en-US" smtClean="0"/>
              <a:t>SKOLKOVO Business School – Institute for Emerging Market Studies (IEMS)</a:t>
            </a:r>
            <a:endParaRPr lang="ru-RU" dirty="0"/>
          </a:p>
        </p:txBody>
      </p:sp>
    </p:spTree>
    <p:extLst>
      <p:ext uri="{BB962C8B-B14F-4D97-AF65-F5344CB8AC3E}">
        <p14:creationId xmlns:p14="http://schemas.microsoft.com/office/powerpoint/2010/main" val="3192326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28600"/>
            <a:ext cx="7215336" cy="646112"/>
          </a:xfrm>
        </p:spPr>
        <p:txBody>
          <a:bodyPr/>
          <a:lstStyle/>
          <a:p>
            <a:pPr algn="l"/>
            <a:r>
              <a:rPr lang="en-US" sz="2400" b="0" dirty="0" smtClean="0"/>
              <a:t>Place in the value chain defines the strategy of market </a:t>
            </a:r>
            <a:r>
              <a:rPr lang="en-US" sz="2400" b="0" dirty="0"/>
              <a:t>players towards regulatory </a:t>
            </a:r>
            <a:r>
              <a:rPr lang="en-US" sz="2400" b="0" dirty="0" smtClean="0"/>
              <a:t>standing </a:t>
            </a:r>
            <a:endParaRPr lang="ru-RU" sz="2400" b="0" dirty="0"/>
          </a:p>
        </p:txBody>
      </p:sp>
      <p:sp>
        <p:nvSpPr>
          <p:cNvPr id="8" name="Нижний колонтитул 2"/>
          <p:cNvSpPr>
            <a:spLocks noGrp="1"/>
          </p:cNvSpPr>
          <p:nvPr>
            <p:ph type="ftr" sz="quarter" idx="4294967295"/>
          </p:nvPr>
        </p:nvSpPr>
        <p:spPr>
          <a:xfrm>
            <a:off x="755576" y="6512286"/>
            <a:ext cx="7632848" cy="333375"/>
          </a:xfrm>
        </p:spPr>
        <p:txBody>
          <a:bodyPr/>
          <a:lstStyle/>
          <a:p>
            <a:r>
              <a:rPr lang="en-US" smtClean="0"/>
              <a:t>SKOLKOVO Business School – Institute for Emerging Market Studies (IEMS)</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921082958"/>
              </p:ext>
            </p:extLst>
          </p:nvPr>
        </p:nvGraphicFramePr>
        <p:xfrm>
          <a:off x="323526" y="1388774"/>
          <a:ext cx="7848873" cy="1680186"/>
        </p:xfrm>
        <a:graphic>
          <a:graphicData uri="http://schemas.openxmlformats.org/drawingml/2006/table">
            <a:tbl>
              <a:tblPr firstRow="1" firstCol="1" bandRow="1">
                <a:tableStyleId>{5C22544A-7EE6-4342-B048-85BDC9FD1C3A}</a:tableStyleId>
              </a:tblPr>
              <a:tblGrid>
                <a:gridCol w="2616291"/>
                <a:gridCol w="2616291"/>
                <a:gridCol w="2616291"/>
              </a:tblGrid>
              <a:tr h="840093">
                <a:tc>
                  <a:txBody>
                    <a:bodyPr/>
                    <a:lstStyle/>
                    <a:p>
                      <a:pPr>
                        <a:lnSpc>
                          <a:spcPct val="107000"/>
                        </a:lnSpc>
                        <a:spcAft>
                          <a:spcPts val="0"/>
                        </a:spcAft>
                      </a:pPr>
                      <a:r>
                        <a:rPr lang="en-US" sz="2400" dirty="0">
                          <a:effectLst/>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a:effectLst/>
                        </a:rPr>
                        <a:t>Middle-of-chain oriented</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a:effectLst/>
                        </a:rPr>
                        <a:t>End-customer-oriented</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0093">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2400" dirty="0" smtClean="0">
                          <a:effectLst/>
                        </a:rPr>
                        <a:t>Regulatory strategy</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Non-bank</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Bank\Quasi-Bank</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Объект 3"/>
          <p:cNvSpPr>
            <a:spLocks noGrp="1"/>
          </p:cNvSpPr>
          <p:nvPr>
            <p:ph idx="1"/>
          </p:nvPr>
        </p:nvSpPr>
        <p:spPr>
          <a:xfrm>
            <a:off x="2987824" y="3284983"/>
            <a:ext cx="2556284" cy="2682395"/>
          </a:xfrm>
        </p:spPr>
        <p:txBody>
          <a:bodyPr/>
          <a:lstStyle/>
          <a:p>
            <a:pPr marL="0" indent="0">
              <a:buNone/>
            </a:pPr>
            <a:r>
              <a:rPr lang="en-US" sz="1800" dirty="0" smtClean="0"/>
              <a:t>Cases: credit risk assessment, POS terminals for bank cards acquiring</a:t>
            </a:r>
          </a:p>
          <a:p>
            <a:pPr marL="0" indent="0">
              <a:buNone/>
            </a:pPr>
            <a:r>
              <a:rPr lang="en-US" sz="1800" dirty="0" smtClean="0"/>
              <a:t>Deliberately structured to avoid the need to be regulated as banks</a:t>
            </a:r>
          </a:p>
          <a:p>
            <a:pPr marL="0" indent="0">
              <a:buNone/>
            </a:pPr>
            <a:r>
              <a:rPr lang="en-US" sz="1800" dirty="0" smtClean="0"/>
              <a:t>Easy to launch, but restriction in strategic opportunities </a:t>
            </a:r>
          </a:p>
        </p:txBody>
      </p:sp>
      <p:sp>
        <p:nvSpPr>
          <p:cNvPr id="7" name="Объект 3"/>
          <p:cNvSpPr txBox="1">
            <a:spLocks/>
          </p:cNvSpPr>
          <p:nvPr/>
        </p:nvSpPr>
        <p:spPr bwMode="auto">
          <a:xfrm>
            <a:off x="5616116" y="3284984"/>
            <a:ext cx="2556284" cy="2682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41325" indent="-441325" algn="l" rtl="0" eaLnBrk="1" fontAlgn="base" hangingPunct="1">
              <a:spcBef>
                <a:spcPts val="600"/>
              </a:spcBef>
              <a:spcAft>
                <a:spcPct val="0"/>
              </a:spcAft>
              <a:buClr>
                <a:schemeClr val="accent1"/>
              </a:buClr>
              <a:buFontTx/>
              <a:buBlip>
                <a:blip r:embed="rId2"/>
              </a:buBlip>
              <a:defRPr lang="ru-RU" sz="2800" kern="1200" dirty="0" smtClean="0">
                <a:solidFill>
                  <a:schemeClr val="tx1"/>
                </a:solidFill>
                <a:latin typeface="Georgia" pitchFamily="18" charset="0"/>
                <a:ea typeface="+mn-ea"/>
                <a:cs typeface="+mn-cs"/>
              </a:defRPr>
            </a:lvl1pPr>
            <a:lvl2pPr marL="742950" indent="-285750" algn="l" rtl="0" eaLnBrk="1" fontAlgn="base" hangingPunct="1">
              <a:spcBef>
                <a:spcPts val="600"/>
              </a:spcBef>
              <a:spcAft>
                <a:spcPct val="0"/>
              </a:spcAft>
              <a:buClr>
                <a:schemeClr val="accent2"/>
              </a:buClr>
              <a:buSzPct val="100000"/>
              <a:buFont typeface="Arial" pitchFamily="34" charset="0"/>
              <a:buChar char="–"/>
              <a:defRPr lang="ru-RU" sz="2400" dirty="0" smtClean="0">
                <a:solidFill>
                  <a:schemeClr val="tx1"/>
                </a:solidFill>
                <a:latin typeface="Georgia" pitchFamily="18" charset="0"/>
                <a:ea typeface="+mn-ea"/>
                <a:cs typeface="+mn-cs"/>
              </a:defRPr>
            </a:lvl2pPr>
            <a:lvl3pPr marL="1143000" indent="-228600" algn="l" rtl="0" eaLnBrk="1" fontAlgn="base" hangingPunct="1">
              <a:spcBef>
                <a:spcPts val="600"/>
              </a:spcBef>
              <a:spcAft>
                <a:spcPct val="0"/>
              </a:spcAft>
              <a:buClr>
                <a:schemeClr val="accent2"/>
              </a:buClr>
              <a:buFont typeface="Wingdings 3" pitchFamily="18" charset="2"/>
              <a:buChar char="}"/>
              <a:defRPr>
                <a:solidFill>
                  <a:schemeClr val="tx1"/>
                </a:solidFill>
                <a:latin typeface="Georgia" pitchFamily="18" charset="0"/>
              </a:defRPr>
            </a:lvl3pPr>
            <a:lvl4pPr marL="1600200" indent="-228600" algn="l" rtl="0" eaLnBrk="1" fontAlgn="base" hangingPunct="1">
              <a:spcBef>
                <a:spcPts val="600"/>
              </a:spcBef>
              <a:spcAft>
                <a:spcPct val="0"/>
              </a:spcAft>
              <a:buClr>
                <a:schemeClr val="accent2"/>
              </a:buClr>
              <a:buFont typeface="Trebuchet MS" pitchFamily="34" charset="0"/>
              <a:buChar char="—"/>
              <a:defRPr sz="1600">
                <a:solidFill>
                  <a:schemeClr val="tx1"/>
                </a:solidFill>
                <a:latin typeface="Georgia" pitchFamily="18" charset="0"/>
              </a:defRPr>
            </a:lvl4pPr>
            <a:lvl5pPr marL="2057400" indent="-228600" algn="l" rtl="0" eaLnBrk="1" fontAlgn="base" hangingPunct="1">
              <a:spcBef>
                <a:spcPts val="600"/>
              </a:spcBef>
              <a:spcAft>
                <a:spcPct val="0"/>
              </a:spcAft>
              <a:buClr>
                <a:schemeClr val="accent2"/>
              </a:buClr>
              <a:buFont typeface="Arial" pitchFamily="34" charset="0"/>
              <a:buChar char="»"/>
              <a:defRPr sz="1600">
                <a:solidFill>
                  <a:schemeClr val="tx1"/>
                </a:solidFill>
                <a:latin typeface="Georgia" pitchFamily="18" charset="0"/>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a:lstStyle>
          <a:p>
            <a:pPr marL="0" indent="0">
              <a:buFontTx/>
              <a:buNone/>
            </a:pPr>
            <a:r>
              <a:rPr lang="en-US" sz="1800" dirty="0" smtClean="0"/>
              <a:t>Cases: e-wallets, cash-in terminal, virtual cards</a:t>
            </a:r>
          </a:p>
          <a:p>
            <a:pPr marL="0" indent="0">
              <a:buFontTx/>
              <a:buNone/>
            </a:pPr>
            <a:r>
              <a:rPr lang="en-US" sz="1800" dirty="0" smtClean="0"/>
              <a:t>Can be legal only with a bank license</a:t>
            </a:r>
          </a:p>
          <a:p>
            <a:pPr marL="0" indent="0">
              <a:buFontTx/>
              <a:buNone/>
            </a:pPr>
            <a:r>
              <a:rPr lang="en-US" sz="1800" dirty="0" smtClean="0"/>
              <a:t>No restrictions in development, but early stage of experiments is a major challenge</a:t>
            </a:r>
            <a:endParaRPr lang="en-US" sz="1800" dirty="0"/>
          </a:p>
        </p:txBody>
      </p:sp>
    </p:spTree>
    <p:extLst>
      <p:ext uri="{BB962C8B-B14F-4D97-AF65-F5344CB8AC3E}">
        <p14:creationId xmlns:p14="http://schemas.microsoft.com/office/powerpoint/2010/main" val="1584796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228600"/>
            <a:ext cx="7215336" cy="646112"/>
          </a:xfrm>
        </p:spPr>
        <p:txBody>
          <a:bodyPr/>
          <a:lstStyle/>
          <a:p>
            <a:pPr algn="l"/>
            <a:r>
              <a:rPr lang="en-US" sz="2400" b="0" dirty="0" smtClean="0"/>
              <a:t>Possible development of regulatory approaches </a:t>
            </a:r>
            <a:endParaRPr lang="ru-RU" sz="2400" b="0" dirty="0"/>
          </a:p>
        </p:txBody>
      </p:sp>
      <p:sp>
        <p:nvSpPr>
          <p:cNvPr id="4" name="Объект 3"/>
          <p:cNvSpPr>
            <a:spLocks noGrp="1"/>
          </p:cNvSpPr>
          <p:nvPr>
            <p:ph idx="1"/>
          </p:nvPr>
        </p:nvSpPr>
        <p:spPr>
          <a:xfrm>
            <a:off x="611561" y="1340768"/>
            <a:ext cx="7920880" cy="4608512"/>
          </a:xfrm>
        </p:spPr>
        <p:txBody>
          <a:bodyPr/>
          <a:lstStyle/>
          <a:p>
            <a:r>
              <a:rPr lang="en-US" sz="1400" dirty="0" smtClean="0"/>
              <a:t>Regulators need to recognize various financial technology developers as legitimate and important market players. Overall </a:t>
            </a:r>
            <a:r>
              <a:rPr lang="en-US" sz="1400" dirty="0"/>
              <a:t>the ecosystems around </a:t>
            </a:r>
            <a:r>
              <a:rPr lang="en-US" sz="1400" dirty="0" smtClean="0"/>
              <a:t>digital </a:t>
            </a:r>
            <a:r>
              <a:rPr lang="en-US" sz="1400" dirty="0"/>
              <a:t>financial platforms are capable of catering to almost all viable personal money management strategies of the unbanked and underbanked customers in emerging as well as in advanced economies. </a:t>
            </a:r>
            <a:endParaRPr lang="ru-RU" sz="1400" dirty="0"/>
          </a:p>
          <a:p>
            <a:r>
              <a:rPr lang="en-US" sz="1400" dirty="0" smtClean="0"/>
              <a:t>There is ambivalence in the social role of </a:t>
            </a:r>
            <a:r>
              <a:rPr lang="en-US" sz="1400" dirty="0"/>
              <a:t>the digital </a:t>
            </a:r>
            <a:r>
              <a:rPr lang="en-US" sz="1400" dirty="0" smtClean="0"/>
              <a:t>platforms</a:t>
            </a:r>
          </a:p>
          <a:p>
            <a:pPr lvl="1"/>
            <a:r>
              <a:rPr lang="en-US" sz="1400" dirty="0" smtClean="0"/>
              <a:t>They </a:t>
            </a:r>
            <a:r>
              <a:rPr lang="en-US" sz="1400" dirty="0"/>
              <a:t>speed up the acquisition of personal financial skills and competences. In this, the platforms may be destructive for the traditional social patterns, promoting atomization of society. They are empowering the more entrepreneurial individuals, but may put psychological stress on others</a:t>
            </a:r>
            <a:r>
              <a:rPr lang="en-US" sz="1400" dirty="0" smtClean="0"/>
              <a:t>.</a:t>
            </a:r>
          </a:p>
          <a:p>
            <a:pPr lvl="1"/>
            <a:r>
              <a:rPr lang="en-US" sz="1400" dirty="0" smtClean="0"/>
              <a:t>They often </a:t>
            </a:r>
            <a:r>
              <a:rPr lang="en-US" sz="1400" dirty="0"/>
              <a:t>work to bring people together in new settings and roles, creating social fabrics of another order, supporting and stimulating civil initiative via instruments of </a:t>
            </a:r>
            <a:r>
              <a:rPr lang="en-US" sz="1400" dirty="0" smtClean="0"/>
              <a:t>crowdfunding</a:t>
            </a:r>
            <a:r>
              <a:rPr lang="en-US" sz="1400" dirty="0"/>
              <a:t>.  </a:t>
            </a:r>
            <a:endParaRPr lang="en-US" sz="1400" dirty="0" smtClean="0"/>
          </a:p>
          <a:p>
            <a:r>
              <a:rPr lang="en-US" sz="1400" dirty="0" smtClean="0"/>
              <a:t>The </a:t>
            </a:r>
            <a:r>
              <a:rPr lang="en-US" sz="1400" dirty="0"/>
              <a:t>phenomenon of digital </a:t>
            </a:r>
            <a:r>
              <a:rPr lang="en-US" sz="1400" dirty="0" smtClean="0"/>
              <a:t>finance requires new competences from the </a:t>
            </a:r>
            <a:r>
              <a:rPr lang="en-US" sz="1400" dirty="0"/>
              <a:t>regulators. </a:t>
            </a:r>
            <a:endParaRPr lang="en-US" sz="1400" dirty="0" smtClean="0"/>
          </a:p>
          <a:p>
            <a:pPr lvl="1"/>
            <a:r>
              <a:rPr lang="en-US" sz="1400" dirty="0" smtClean="0"/>
              <a:t>It </a:t>
            </a:r>
            <a:r>
              <a:rPr lang="en-US" sz="1400" dirty="0"/>
              <a:t>is important to distinguish between the effects of the platforms and those of their </a:t>
            </a:r>
            <a:r>
              <a:rPr lang="en-US" sz="1400" dirty="0" smtClean="0"/>
              <a:t>applications</a:t>
            </a:r>
          </a:p>
          <a:p>
            <a:pPr lvl="1"/>
            <a:r>
              <a:rPr lang="en-US" sz="1400" dirty="0" smtClean="0"/>
              <a:t>Mitigation </a:t>
            </a:r>
            <a:r>
              <a:rPr lang="en-US" sz="1400" dirty="0"/>
              <a:t>of social </a:t>
            </a:r>
            <a:r>
              <a:rPr lang="en-US" sz="1400" dirty="0" smtClean="0"/>
              <a:t>risks, as the </a:t>
            </a:r>
            <a:r>
              <a:rPr lang="en-US" sz="1400" dirty="0"/>
              <a:t>needs of inexperienced customers can be exploited by non-ethical market players for profiteering. </a:t>
            </a:r>
            <a:endParaRPr lang="en-US" sz="1400" dirty="0" smtClean="0"/>
          </a:p>
          <a:p>
            <a:r>
              <a:rPr lang="en-US" sz="1400" dirty="0" smtClean="0"/>
              <a:t>The </a:t>
            </a:r>
            <a:r>
              <a:rPr lang="en-US" sz="1400" dirty="0"/>
              <a:t>challenge for modern regulators in emerging </a:t>
            </a:r>
            <a:r>
              <a:rPr lang="en-US" sz="1400" dirty="0" smtClean="0"/>
              <a:t>markets: taking the risk-proportionate actions, promoting </a:t>
            </a:r>
            <a:r>
              <a:rPr lang="en-US" sz="1400" dirty="0"/>
              <a:t>the financial literacy, which leads to effective choices of financial instruments by the consumers, </a:t>
            </a:r>
            <a:r>
              <a:rPr lang="en-US" sz="1400" dirty="0" smtClean="0"/>
              <a:t>avoiding </a:t>
            </a:r>
            <a:r>
              <a:rPr lang="en-US" sz="1400" dirty="0"/>
              <a:t>the temptation of playing a Big Brother </a:t>
            </a:r>
            <a:r>
              <a:rPr lang="en-US" sz="1400" dirty="0" smtClean="0"/>
              <a:t>(</a:t>
            </a:r>
            <a:r>
              <a:rPr lang="en-US" sz="1400" smtClean="0"/>
              <a:t>arbitrary limitation of  </a:t>
            </a:r>
            <a:r>
              <a:rPr lang="en-US" sz="1400" dirty="0"/>
              <a:t>the scope of personal </a:t>
            </a:r>
            <a:r>
              <a:rPr lang="en-US" sz="1400"/>
              <a:t>money-management </a:t>
            </a:r>
            <a:r>
              <a:rPr lang="en-US" sz="1400" smtClean="0"/>
              <a:t>strategies).</a:t>
            </a:r>
            <a:endParaRPr lang="en-US" sz="1400" dirty="0"/>
          </a:p>
          <a:p>
            <a:endParaRPr lang="ru-RU" sz="1400" dirty="0"/>
          </a:p>
        </p:txBody>
      </p:sp>
      <p:sp>
        <p:nvSpPr>
          <p:cNvPr id="8" name="Нижний колонтитул 2"/>
          <p:cNvSpPr>
            <a:spLocks noGrp="1"/>
          </p:cNvSpPr>
          <p:nvPr>
            <p:ph type="ftr" sz="quarter" idx="4294967295"/>
          </p:nvPr>
        </p:nvSpPr>
        <p:spPr>
          <a:xfrm>
            <a:off x="755576" y="6512286"/>
            <a:ext cx="7632848" cy="333375"/>
          </a:xfrm>
        </p:spPr>
        <p:txBody>
          <a:bodyPr/>
          <a:lstStyle/>
          <a:p>
            <a:r>
              <a:rPr lang="en-US" smtClean="0"/>
              <a:t>SKOLKOVO Business School – Institute for Emerging Market Studies (IEMS)</a:t>
            </a:r>
            <a:endParaRPr lang="ru-RU" dirty="0"/>
          </a:p>
        </p:txBody>
      </p:sp>
    </p:spTree>
    <p:extLst>
      <p:ext uri="{BB962C8B-B14F-4D97-AF65-F5344CB8AC3E}">
        <p14:creationId xmlns:p14="http://schemas.microsoft.com/office/powerpoint/2010/main" val="73894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79512" y="2636912"/>
            <a:ext cx="8546872" cy="1656184"/>
          </a:xfrm>
        </p:spPr>
        <p:txBody>
          <a:bodyPr>
            <a:normAutofit fontScale="85000" lnSpcReduction="20000"/>
          </a:bodyPr>
          <a:lstStyle/>
          <a:p>
            <a:r>
              <a:rPr lang="en-US" sz="2400" dirty="0" smtClean="0"/>
              <a:t>Vladimir </a:t>
            </a:r>
            <a:r>
              <a:rPr lang="en-US" sz="2400" dirty="0" err="1" smtClean="0"/>
              <a:t>Korovkin</a:t>
            </a:r>
            <a:r>
              <a:rPr lang="en-US" sz="2400" dirty="0" smtClean="0"/>
              <a:t>	</a:t>
            </a:r>
            <a:endParaRPr lang="ru-RU" sz="2400" dirty="0" smtClean="0"/>
          </a:p>
          <a:p>
            <a:r>
              <a:rPr lang="en-US" sz="2400" dirty="0" smtClean="0"/>
              <a:t>Head of Innovations and Digital Research</a:t>
            </a:r>
            <a:endParaRPr lang="ru-RU" sz="2400" dirty="0" smtClean="0"/>
          </a:p>
          <a:p>
            <a:r>
              <a:rPr lang="en-US" sz="2400" dirty="0" err="1" smtClean="0"/>
              <a:t>Skolkovo</a:t>
            </a:r>
            <a:r>
              <a:rPr lang="en-US" sz="2400" dirty="0" smtClean="0"/>
              <a:t> Institute for Emerging Markets Studies </a:t>
            </a:r>
            <a:r>
              <a:rPr lang="en-US" sz="2400" dirty="0" smtClean="0">
                <a:hlinkClick r:id="rId2"/>
              </a:rPr>
              <a:t>Vladimir_Korovkin@Skolkovo.ru</a:t>
            </a:r>
            <a:endParaRPr lang="ru-RU" sz="2400" dirty="0" smtClean="0"/>
          </a:p>
          <a:p>
            <a:r>
              <a:rPr lang="en-US" sz="2400" dirty="0"/>
              <a:t>i</a:t>
            </a:r>
            <a:r>
              <a:rPr lang="en-US" sz="2400" dirty="0" smtClean="0"/>
              <a:t>ems.skolkovo.ru </a:t>
            </a:r>
          </a:p>
        </p:txBody>
      </p:sp>
      <p:sp>
        <p:nvSpPr>
          <p:cNvPr id="2" name="Нижний колонтитул 1"/>
          <p:cNvSpPr>
            <a:spLocks noGrp="1"/>
          </p:cNvSpPr>
          <p:nvPr>
            <p:ph type="ftr" sz="quarter" idx="10"/>
          </p:nvPr>
        </p:nvSpPr>
        <p:spPr/>
        <p:txBody>
          <a:bodyPr/>
          <a:lstStyle/>
          <a:p>
            <a:r>
              <a:rPr lang="en-US" smtClean="0"/>
              <a:t>SKOLKOVO Business School – Institute for Emerging Market Studies (IEMS)</a:t>
            </a:r>
            <a:endParaRPr lang="ru-RU" dirty="0"/>
          </a:p>
        </p:txBody>
      </p:sp>
    </p:spTree>
    <p:extLst>
      <p:ext uri="{BB962C8B-B14F-4D97-AF65-F5344CB8AC3E}">
        <p14:creationId xmlns:p14="http://schemas.microsoft.com/office/powerpoint/2010/main" val="1496754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MS PPT_Template">
  <a:themeElements>
    <a:clrScheme name="Research">
      <a:dk1>
        <a:sysClr val="windowText" lastClr="000000"/>
      </a:dk1>
      <a:lt1>
        <a:sysClr val="window" lastClr="FFFFFF"/>
      </a:lt1>
      <a:dk2>
        <a:srgbClr val="000000"/>
      </a:dk2>
      <a:lt2>
        <a:srgbClr val="FFFFFF"/>
      </a:lt2>
      <a:accent1>
        <a:srgbClr val="1E4385"/>
      </a:accent1>
      <a:accent2>
        <a:srgbClr val="1362AA"/>
      </a:accent2>
      <a:accent3>
        <a:srgbClr val="67A7DE"/>
      </a:accent3>
      <a:accent4>
        <a:srgbClr val="162D5E"/>
      </a:accent4>
      <a:accent5>
        <a:srgbClr val="C6C7CB"/>
      </a:accent5>
      <a:accent6>
        <a:srgbClr val="7A8B9E"/>
      </a:accent6>
      <a:hlink>
        <a:srgbClr val="009999"/>
      </a:hlink>
      <a:folHlink>
        <a:srgbClr val="006666"/>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Тема Office 1">
        <a:dk1>
          <a:srgbClr val="000000"/>
        </a:dk1>
        <a:lt1>
          <a:srgbClr val="FFFFFF"/>
        </a:lt1>
        <a:dk2>
          <a:srgbClr val="323232"/>
        </a:dk2>
        <a:lt2>
          <a:srgbClr val="E3DED1"/>
        </a:lt2>
        <a:accent1>
          <a:srgbClr val="F07F09"/>
        </a:accent1>
        <a:accent2>
          <a:srgbClr val="9F2936"/>
        </a:accent2>
        <a:accent3>
          <a:srgbClr val="FFFFFF"/>
        </a:accent3>
        <a:accent4>
          <a:srgbClr val="000000"/>
        </a:accent4>
        <a:accent5>
          <a:srgbClr val="F6C0AA"/>
        </a:accent5>
        <a:accent6>
          <a:srgbClr val="902430"/>
        </a:accent6>
        <a:hlink>
          <a:srgbClr val="6B9F25"/>
        </a:hlink>
        <a:folHlink>
          <a:srgbClr val="B26B0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IEMS PPT_Template</Template>
  <TotalTime>16492</TotalTime>
  <Words>849</Words>
  <Application>Microsoft Office PowerPoint</Application>
  <PresentationFormat>Экран (4:3)</PresentationFormat>
  <Paragraphs>77</Paragraphs>
  <Slides>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Arial</vt:lpstr>
      <vt:lpstr>Calibri</vt:lpstr>
      <vt:lpstr>Georgia</vt:lpstr>
      <vt:lpstr>Times New Roman</vt:lpstr>
      <vt:lpstr>Trebuchet MS</vt:lpstr>
      <vt:lpstr>Wingdings 3</vt:lpstr>
      <vt:lpstr>IEMS PPT_Template</vt:lpstr>
      <vt:lpstr>Regulatory challenges and possible approaches in e-finance: Russian experience </vt:lpstr>
      <vt:lpstr>The context: digital systems provide increasing financial inclusivity</vt:lpstr>
      <vt:lpstr>Global context: supply-side developments</vt:lpstr>
      <vt:lpstr>Global context: demand-side developments</vt:lpstr>
      <vt:lpstr>The “exponential finance” brings new challenges for regulators and market actors </vt:lpstr>
      <vt:lpstr>Two possible regulatory approaches </vt:lpstr>
      <vt:lpstr>Place in the value chain defines the strategy of market players towards regulatory standing </vt:lpstr>
      <vt:lpstr>Possible development of regulatory approaches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Микрокредитование в России: на пороге бума или кризиса?</dc:title>
  <dc:creator>Vladimir Korovkin</dc:creator>
  <cp:lastModifiedBy>user18976</cp:lastModifiedBy>
  <cp:revision>94</cp:revision>
  <dcterms:created xsi:type="dcterms:W3CDTF">2014-12-16T12:04:08Z</dcterms:created>
  <dcterms:modified xsi:type="dcterms:W3CDTF">2016-05-12T13:06:27Z</dcterms:modified>
</cp:coreProperties>
</file>