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88" r:id="rId3"/>
    <p:sldId id="296" r:id="rId4"/>
    <p:sldId id="289" r:id="rId5"/>
    <p:sldId id="290" r:id="rId6"/>
    <p:sldId id="297" r:id="rId7"/>
    <p:sldId id="292" r:id="rId8"/>
    <p:sldId id="293" r:id="rId9"/>
    <p:sldId id="28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D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65" autoAdjust="0"/>
    <p:restoredTop sz="94660"/>
  </p:normalViewPr>
  <p:slideViewPr>
    <p:cSldViewPr>
      <p:cViewPr>
        <p:scale>
          <a:sx n="80" d="100"/>
          <a:sy n="80" d="100"/>
        </p:scale>
        <p:origin x="-10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" name="Rectangle 20"/>
          <p:cNvSpPr>
            <a:spLocks noChangeArrowheads="1"/>
          </p:cNvSpPr>
          <p:nvPr/>
        </p:nvSpPr>
        <p:spPr bwMode="gray">
          <a:xfrm>
            <a:off x="0" y="5949280"/>
            <a:ext cx="9144000" cy="918245"/>
          </a:xfrm>
          <a:prstGeom prst="rect">
            <a:avLst/>
          </a:prstGeom>
          <a:gradFill rotWithShape="1">
            <a:gsLst>
              <a:gs pos="100000">
                <a:schemeClr val="accent1">
                  <a:lumMod val="75000"/>
                </a:schemeClr>
              </a:gs>
              <a:gs pos="100000">
                <a:schemeClr val="accent5">
                  <a:lumMod val="2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93" name="Line 21"/>
          <p:cNvSpPr>
            <a:spLocks noChangeShapeType="1"/>
          </p:cNvSpPr>
          <p:nvPr/>
        </p:nvSpPr>
        <p:spPr bwMode="auto">
          <a:xfrm>
            <a:off x="0" y="6553200"/>
            <a:ext cx="9144000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3415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34150"/>
            <a:ext cx="2895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34150"/>
            <a:ext cx="21336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0E2D6635-F3B3-4DB6-8786-4F30843CB5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914400" y="2286000"/>
            <a:ext cx="7304088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762000" y="1600200"/>
            <a:ext cx="7620000" cy="682625"/>
          </a:xfrm>
        </p:spPr>
        <p:txBody>
          <a:bodyPr/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Прямоугольник 1"/>
          <p:cNvSpPr/>
          <p:nvPr userDrawn="1"/>
        </p:nvSpPr>
        <p:spPr>
          <a:xfrm rot="10800000">
            <a:off x="0" y="0"/>
            <a:ext cx="9144000" cy="5949280"/>
          </a:xfrm>
          <a:prstGeom prst="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38000">
                <a:schemeClr val="accent2">
                  <a:lumMod val="60000"/>
                  <a:lumOff val="40000"/>
                  <a:alpha val="6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Picture 21" descr="http://www.bridgingeurope.net/uploads/8/1/7/1/8171506/7729204_orig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707" y="5293901"/>
            <a:ext cx="9140754" cy="15891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riss.ru/wp-content/themes/riss/img/ris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16237"/>
            <a:ext cx="3024336" cy="1413241"/>
          </a:xfrm>
          <a:prstGeom prst="rect">
            <a:avLst/>
          </a:prstGeom>
          <a:solidFill>
            <a:schemeClr val="accent6">
              <a:lumMod val="20000"/>
              <a:lumOff val="80000"/>
              <a:alpha val="28000"/>
            </a:schemeClr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45D2F-90AD-498C-B108-0043BACD44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715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715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4BEE1-C987-4096-908E-ABBF307393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62484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3613B290-16BB-4A8C-85A6-0CCD05869C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6A9CA-2418-47CE-BFD3-B34C7FEE7138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7" name="Picture 8" descr="BRICS union members national flags on gear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197" y="-99392"/>
            <a:ext cx="1526803" cy="11875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75248-6840-4505-9B1E-041A5B2EE9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77E47-204B-4177-9831-E5AC4F39EB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669C9-D4A5-4468-86EB-D9C5B8ED8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67ECC-5119-4F54-917D-BEC995DF47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0D1B66-17AA-47D7-9B23-95211429F4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6C651B-598D-4240-A7A7-16D66D5EF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59960B-1BA6-4DCC-8242-3213A97A3E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Rectangle 18"/>
          <p:cNvSpPr>
            <a:spLocks noChangeArrowheads="1"/>
          </p:cNvSpPr>
          <p:nvPr/>
        </p:nvSpPr>
        <p:spPr bwMode="gray">
          <a:xfrm>
            <a:off x="304800" y="0"/>
            <a:ext cx="8839200" cy="11430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chemeClr val="accent6">
                  <a:lumMod val="75000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>
            <a:off x="9525" y="1114425"/>
            <a:ext cx="9144000" cy="76200"/>
          </a:xfrm>
          <a:prstGeom prst="rect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3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EADA1D-EBD6-40EF-A4AC-20113C4757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2051720" y="193731"/>
            <a:ext cx="5565477" cy="637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Образец заголовка</a:t>
            </a:r>
            <a:endParaRPr lang="en-US" dirty="0" smtClean="0"/>
          </a:p>
        </p:txBody>
      </p:sp>
      <p:pic>
        <p:nvPicPr>
          <p:cNvPr id="1047" name="Picture 23" descr="http://riss.ru/wp-content/themes/riss/img/riss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193731"/>
            <a:ext cx="1684174" cy="786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BRICS union members national flags on gears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197" y="-99392"/>
            <a:ext cx="1526803" cy="1187513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5856" y="857232"/>
            <a:ext cx="5688632" cy="682625"/>
          </a:xfrm>
        </p:spPr>
        <p:txBody>
          <a:bodyPr/>
          <a:lstStyle/>
          <a:p>
            <a:r>
              <a:rPr lang="en-GB" sz="3200" dirty="0"/>
              <a:t>Industrial cooperation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of </a:t>
            </a:r>
            <a:r>
              <a:rPr lang="en-GB" sz="3200" dirty="0"/>
              <a:t>national SMEs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en-GB" sz="3200" dirty="0"/>
              <a:t>as a driver of the BRICS economic growth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7504" y="2636912"/>
            <a:ext cx="5400600" cy="1643074"/>
          </a:xfrm>
          <a:solidFill>
            <a:schemeClr val="accent6">
              <a:lumMod val="20000"/>
              <a:lumOff val="80000"/>
              <a:alpha val="36000"/>
            </a:schemeClr>
          </a:solidFill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Ekaterina SHAROVA</a:t>
            </a:r>
          </a:p>
          <a:p>
            <a:pPr algn="l">
              <a:lnSpc>
                <a:spcPct val="90000"/>
              </a:lnSpc>
            </a:pPr>
            <a:r>
              <a:rPr lang="en-US" sz="2000" b="1" dirty="0" smtClean="0"/>
              <a:t>Academic secretary – head of Scientific planning and development department</a:t>
            </a:r>
          </a:p>
          <a:p>
            <a:pPr algn="l">
              <a:lnSpc>
                <a:spcPct val="90000"/>
              </a:lnSpc>
            </a:pPr>
            <a:r>
              <a:rPr lang="en-US" sz="2000" b="1" dirty="0" smtClean="0"/>
              <a:t>Russian Institute for Strategic Studies</a:t>
            </a:r>
            <a:endParaRPr lang="en-US" sz="2000" b="1" dirty="0"/>
          </a:p>
        </p:txBody>
      </p:sp>
      <p:pic>
        <p:nvPicPr>
          <p:cNvPr id="3080" name="Picture 8" descr="BRICS union members national flags on gea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163466"/>
            <a:ext cx="3888432" cy="30243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248400" cy="487363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 cooperation</a:t>
            </a:r>
            <a:endParaRPr lang="ru-RU" sz="3600" b="1" dirty="0">
              <a:solidFill>
                <a:schemeClr val="tx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513279"/>
            <a:ext cx="8291498" cy="4895864"/>
          </a:xfrm>
        </p:spPr>
        <p:txBody>
          <a:bodyPr/>
          <a:lstStyle/>
          <a:p>
            <a:pPr marL="0" indent="0">
              <a:buNone/>
            </a:pP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Thursday</a:t>
            </a:r>
            <a:r>
              <a:rPr lang="en-US" sz="2400" i="1" dirty="0"/>
              <a:t>, May 19, 2016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India </a:t>
            </a:r>
            <a:r>
              <a:rPr lang="en-US" sz="2800" b="1" dirty="0"/>
              <a:t>Moots Framework for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SME </a:t>
            </a:r>
            <a:r>
              <a:rPr lang="en-US" sz="2800" b="1" dirty="0"/>
              <a:t>Sector Cooperation in BRICS</a:t>
            </a:r>
          </a:p>
          <a:p>
            <a:r>
              <a:rPr lang="en-US" sz="2400" dirty="0"/>
              <a:t>India is working on a mechanism to boost cooperation amongst small and medium enterprises in the five-nation BRICS to promote joint ventures and share expertise on strengthening the </a:t>
            </a:r>
            <a:r>
              <a:rPr lang="en-US" sz="2400" dirty="0" smtClean="0"/>
              <a:t>sector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Source</a:t>
            </a:r>
            <a:r>
              <a:rPr lang="en-US" sz="2400" i="1" dirty="0"/>
              <a:t>: http://</a:t>
            </a:r>
            <a:r>
              <a:rPr lang="en-US" sz="2400" i="1" dirty="0" smtClean="0"/>
              <a:t>www.thehindubusinessline.com</a:t>
            </a:r>
            <a:endParaRPr lang="en-US" sz="2400" i="1" dirty="0"/>
          </a:p>
        </p:txBody>
      </p:sp>
      <p:pic>
        <p:nvPicPr>
          <p:cNvPr id="1026" name="Picture 2" descr="Image result for india brics 20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220616"/>
            <a:ext cx="2724660" cy="274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5781501" cy="637179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BRICS industrial competitiveness</a:t>
            </a:r>
            <a:endParaRPr lang="ru-RU" sz="2800" b="1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2176229"/>
              </p:ext>
            </p:extLst>
          </p:nvPr>
        </p:nvGraphicFramePr>
        <p:xfrm>
          <a:off x="323528" y="1196752"/>
          <a:ext cx="8208912" cy="1954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9"/>
                <a:gridCol w="864096"/>
                <a:gridCol w="936103"/>
                <a:gridCol w="792088"/>
                <a:gridCol w="792088"/>
                <a:gridCol w="792088"/>
              </a:tblGrid>
              <a:tr h="520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 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Brazil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Russia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India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China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South Africa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2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Share of industry in GDP </a:t>
                      </a:r>
                      <a:endParaRPr lang="en-GB" sz="18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in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2015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(%)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22.2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35.8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29.5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42.7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30.3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794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Industrial production growth rate </a:t>
                      </a:r>
                      <a:endParaRPr lang="en-GB" sz="18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in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2015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(%, 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place in the rating)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-5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-3.5 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2.8 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7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1.7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190 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185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92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+mn-lt"/>
                        </a:rPr>
                        <a:t>16</a:t>
                      </a:r>
                      <a:endParaRPr lang="ru-RU" sz="18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125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169939"/>
              </p:ext>
            </p:extLst>
          </p:nvPr>
        </p:nvGraphicFramePr>
        <p:xfrm>
          <a:off x="323528" y="3140968"/>
          <a:ext cx="8208912" cy="3326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2448"/>
                <a:gridCol w="864096"/>
                <a:gridCol w="936104"/>
                <a:gridCol w="792088"/>
                <a:gridCol w="792088"/>
                <a:gridCol w="792088"/>
              </a:tblGrid>
              <a:tr h="0">
                <a:tc>
                  <a:txBody>
                    <a:bodyPr/>
                    <a:lstStyle/>
                    <a:p>
                      <a:pPr marL="279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Place in the rating of industrial production competitiveness </a:t>
                      </a:r>
                      <a:endParaRPr lang="en-GB" sz="1800" dirty="0" smtClean="0">
                        <a:effectLst/>
                        <a:latin typeface="+mn-lt"/>
                      </a:endParaRPr>
                    </a:p>
                    <a:p>
                      <a:pPr marL="279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dirty="0">
                          <a:effectLst/>
                          <a:latin typeface="+mn-lt"/>
                        </a:rPr>
                        <a:t>of 142 counties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) in 2014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 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 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Manufacturing Value-added (MVA) </a:t>
                      </a:r>
                      <a:endParaRPr lang="en-GB" sz="1800" dirty="0" smtClean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+mn-lt"/>
                        </a:rPr>
                        <a:t>in 2014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GB" sz="1800" dirty="0" err="1" smtClean="0">
                          <a:effectLst/>
                          <a:latin typeface="+mn-lt"/>
                        </a:rPr>
                        <a:t>bln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 USD) 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146.6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139.4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213.5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1699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47.4</a:t>
                      </a:r>
                      <a:endParaRPr lang="ru-RU" sz="18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MVA per capita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in 2014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(USD) 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726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978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168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1219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891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Share of MVA in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GDP in 2014 (%)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13%</a:t>
                      </a:r>
                      <a:endParaRPr lang="ru-RU" sz="18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15%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+mn-lt"/>
                        </a:rPr>
                        <a:t>Place in the top twenty of the leading countries by the industrial production </a:t>
                      </a:r>
                      <a:r>
                        <a:rPr lang="en-GB" sz="1800" dirty="0" smtClean="0">
                          <a:effectLst/>
                          <a:latin typeface="+mn-lt"/>
                        </a:rPr>
                        <a:t>index in 2014</a:t>
                      </a:r>
                      <a:endParaRPr lang="ru-RU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8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ru-RU" sz="18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800" b="0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0" marR="76200" marT="76200" marB="762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3686" y="648866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Sources: </a:t>
            </a:r>
            <a:r>
              <a:rPr lang="en-GB" i="1" dirty="0"/>
              <a:t>UNIDO, World Bank, CIA World </a:t>
            </a:r>
            <a:r>
              <a:rPr lang="en-GB" i="1" dirty="0" err="1"/>
              <a:t>Factbook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06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332656"/>
            <a:ext cx="6248400" cy="487363"/>
          </a:xfrm>
        </p:spPr>
        <p:txBody>
          <a:bodyPr/>
          <a:lstStyle/>
          <a:p>
            <a:r>
              <a:rPr lang="en-US" sz="2800" dirty="0" smtClean="0"/>
              <a:t>Technological structure </a:t>
            </a:r>
            <a:br>
              <a:rPr lang="en-US" sz="2800" dirty="0" smtClean="0"/>
            </a:br>
            <a:r>
              <a:rPr lang="en-US" sz="2800" dirty="0" smtClean="0"/>
              <a:t>of intra-BRICS trade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514678"/>
              </p:ext>
            </p:extLst>
          </p:nvPr>
        </p:nvGraphicFramePr>
        <p:xfrm>
          <a:off x="251520" y="1412776"/>
          <a:ext cx="8640958" cy="470079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39859"/>
                <a:gridCol w="1439859"/>
                <a:gridCol w="1439859"/>
                <a:gridCol w="1439859"/>
                <a:gridCol w="1440761"/>
                <a:gridCol w="1440761"/>
              </a:tblGrid>
              <a:tr h="58359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Exporting country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Group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of </a:t>
                      </a:r>
                      <a:r>
                        <a:rPr lang="en-GB" sz="1800" dirty="0">
                          <a:effectLst/>
                        </a:rPr>
                        <a:t>partner countries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Share in export of products of various value-added level in 2015 </a:t>
                      </a:r>
                      <a:r>
                        <a:rPr lang="en-GB" sz="1800" dirty="0" smtClean="0">
                          <a:effectLst/>
                        </a:rPr>
                        <a:t>(%)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22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Primary and resource-based products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Low-technology products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Middle-technology products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High-technology products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Brazil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BRICS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90%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World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Russia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BRICS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World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India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BRICS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World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49%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27%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18%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China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BRICS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28%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26%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World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33%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34%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RSA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BRICS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42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World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57%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31%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4%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7584" y="63093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/>
              <a:t>Source: UN </a:t>
            </a:r>
            <a:r>
              <a:rPr lang="en-GB" i="1" dirty="0" err="1"/>
              <a:t>Comtrade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192688" cy="637179"/>
          </a:xfrm>
        </p:spPr>
        <p:txBody>
          <a:bodyPr/>
          <a:lstStyle/>
          <a:p>
            <a:r>
              <a:rPr lang="en-US" sz="2800" dirty="0" smtClean="0"/>
              <a:t>Common features of the BRICS industrial development  programs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19" y="1219200"/>
            <a:ext cx="8708393" cy="5483474"/>
          </a:xfrm>
        </p:spPr>
        <p:txBody>
          <a:bodyPr/>
          <a:lstStyle/>
          <a:p>
            <a:r>
              <a:rPr lang="en-US" sz="2200" dirty="0" smtClean="0"/>
              <a:t>Based on i</a:t>
            </a:r>
            <a:r>
              <a:rPr lang="en-US" sz="2200" dirty="0" smtClean="0"/>
              <a:t>mplementation of import substitution policies and export support</a:t>
            </a:r>
          </a:p>
          <a:p>
            <a:r>
              <a:rPr lang="en-GB" sz="2200" dirty="0" smtClean="0"/>
              <a:t>Key </a:t>
            </a:r>
            <a:r>
              <a:rPr lang="en-GB" sz="2200" dirty="0"/>
              <a:t>role of the </a:t>
            </a:r>
            <a:r>
              <a:rPr lang="en-GB" sz="2200" dirty="0" smtClean="0"/>
              <a:t>government (investments, development banks and other institutions, public-private partnerships, public procurement</a:t>
            </a:r>
          </a:p>
          <a:p>
            <a:r>
              <a:rPr lang="en-GB" sz="2200" dirty="0"/>
              <a:t>Development of national standards and their harmonization with international </a:t>
            </a:r>
            <a:r>
              <a:rPr lang="en-GB" sz="2200" dirty="0" smtClean="0"/>
              <a:t>standards</a:t>
            </a:r>
          </a:p>
          <a:p>
            <a:r>
              <a:rPr lang="en-GB" sz="2200" dirty="0"/>
              <a:t>Provision of personnel training and </a:t>
            </a:r>
            <a:r>
              <a:rPr lang="en-GB" sz="2200" dirty="0" smtClean="0"/>
              <a:t>promoting productivity </a:t>
            </a:r>
            <a:r>
              <a:rPr lang="en-GB" sz="2200" dirty="0"/>
              <a:t>growth </a:t>
            </a:r>
            <a:endParaRPr lang="en-GB" sz="2200" dirty="0" smtClean="0"/>
          </a:p>
          <a:p>
            <a:r>
              <a:rPr lang="en-GB" sz="2200" dirty="0"/>
              <a:t>Formation of analytical and research centres for supporting </a:t>
            </a:r>
            <a:r>
              <a:rPr lang="en-GB" sz="2200" dirty="0" smtClean="0"/>
              <a:t>industrialization</a:t>
            </a:r>
          </a:p>
          <a:p>
            <a:r>
              <a:rPr lang="en-GB" sz="2200" dirty="0"/>
              <a:t>S</a:t>
            </a:r>
            <a:r>
              <a:rPr lang="en-GB" sz="2200" dirty="0" smtClean="0"/>
              <a:t>pecial </a:t>
            </a:r>
            <a:r>
              <a:rPr lang="en-GB" sz="2200" dirty="0"/>
              <a:t>zones, technology parks and </a:t>
            </a:r>
            <a:r>
              <a:rPr lang="en-GB" sz="2200" dirty="0" smtClean="0"/>
              <a:t>clusters</a:t>
            </a:r>
          </a:p>
          <a:p>
            <a:r>
              <a:rPr lang="en-GB" sz="2200" dirty="0" smtClean="0"/>
              <a:t>Trade </a:t>
            </a:r>
            <a:r>
              <a:rPr lang="en-GB" sz="2200" dirty="0"/>
              <a:t>and investment agreements with key partner </a:t>
            </a:r>
            <a:r>
              <a:rPr lang="en-GB" sz="2200" dirty="0" smtClean="0"/>
              <a:t>countries</a:t>
            </a:r>
            <a:endParaRPr lang="ru-RU" sz="2200" dirty="0"/>
          </a:p>
        </p:txBody>
      </p:sp>
      <p:pic>
        <p:nvPicPr>
          <p:cNvPr id="5" name="Picture 2" descr="http://www.power-technology.com/uploads/newsarticle/671127/images/138714/large/image1.jpg"/>
          <p:cNvPicPr>
            <a:picLocks noChangeAspect="1" noChangeArrowheads="1"/>
          </p:cNvPicPr>
          <p:nvPr/>
        </p:nvPicPr>
        <p:blipFill>
          <a:blip r:embed="rId2"/>
          <a:srcRect t="31765" b="17058"/>
          <a:stretch>
            <a:fillRect/>
          </a:stretch>
        </p:blipFill>
        <p:spPr bwMode="auto">
          <a:xfrm>
            <a:off x="2845320" y="5517232"/>
            <a:ext cx="3456385" cy="1252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2385"/>
            <a:ext cx="5565477" cy="637179"/>
          </a:xfrm>
        </p:spPr>
        <p:txBody>
          <a:bodyPr/>
          <a:lstStyle/>
          <a:p>
            <a:r>
              <a:rPr lang="en-US" sz="2800" dirty="0" smtClean="0"/>
              <a:t>Sector priorities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701756"/>
              </p:ext>
            </p:extLst>
          </p:nvPr>
        </p:nvGraphicFramePr>
        <p:xfrm>
          <a:off x="107504" y="644712"/>
          <a:ext cx="9036496" cy="6123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7323"/>
                <a:gridCol w="1333254"/>
                <a:gridCol w="1851741"/>
                <a:gridCol w="1555463"/>
                <a:gridCol w="814766"/>
                <a:gridCol w="2073949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Industries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Brazil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Russia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India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China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South Africa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Aerospace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</a:t>
                      </a:r>
                      <a:r>
                        <a:rPr lang="en-GB" sz="1100" dirty="0" err="1">
                          <a:effectLst/>
                        </a:rPr>
                        <a:t>Brasil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Maior</a:t>
                      </a:r>
                      <a:r>
                        <a:rPr lang="en-GB" sz="1100" dirty="0">
                          <a:effectLst/>
                        </a:rPr>
                        <a:t>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Policy Priorities of the Government of the Russian Federation to 2018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Policy, “Make in India”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“Made in China”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 Framework and Industrial Policy Action Plan 2016-17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Motor vehicles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</a:t>
                      </a:r>
                      <a:r>
                        <a:rPr lang="en-GB" sz="1100" dirty="0" err="1">
                          <a:effectLst/>
                        </a:rPr>
                        <a:t>Brasil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100" dirty="0" err="1">
                          <a:effectLst/>
                        </a:rPr>
                        <a:t>Maior</a:t>
                      </a:r>
                      <a:r>
                        <a:rPr lang="en-GB" sz="1100" dirty="0">
                          <a:effectLst/>
                        </a:rPr>
                        <a:t>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“Development of Industry and Improvement of Its Competiveness”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Policy, “Make in India”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 Framework and Industrial Policy Action Plan 2016-17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371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Information technology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Policy Priorities of the Government of the Russian Federation to 2018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“Make in India”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“Made in China”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64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Light industry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Maior”, Brazil Productivity Program 2016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“Development of Industry and Improvement of Its Competiveness”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Policy, “Make in India”, Foreign Trade Policy of India in 2015-2020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 Framework and Industrial Policy Action Plan 2016-17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Machinery metallurgy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Maior”, Brazil Productivity Program 2016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“Development of Industry and Improvement of Its Competiveness”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Foreign Trade Policy of India in 2015-2020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 Framework and Industrial Policy Action Plan 2016-17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37130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Defence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“Development of Industry and Improvement of Its Competiveness”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Policy, “Make in India”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Food industry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Maior”, Brazil Productivity Program 2016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“Development of Industry and Improvement of Its Competiveness”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Policy, “Make in India”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 Framework and Industrial Policy Action Plan 2016-17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4641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Shipbuilding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Policy Priorities of the Government of the Russian Federation to 2018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“Made in China”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 Framework and Industrial Policy Action Plan 2016-17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64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Pharmaceuticals and medical equipment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“Brasil Maior”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Policy Priorities of the Government of the Russian Federation to 2018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Policy, “Make in India”, Foreign Trade Policy of India in 2015-2020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“Made in China”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Industrial Policy Action Plan 2016-17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  <a:tr h="6497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Electronic and radio-electronic technology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Policy Priorities of the Government of the Russian Federation to 2018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National Industrial Policy, “Make in India”, Foreign Trade Policy of India in 2015-2020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“Made in China”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National Industrial Policy Framework and Industrial Policy Action Plan 2016-17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039" marR="3903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34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br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602" y="2996952"/>
            <a:ext cx="5747454" cy="3868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248400" cy="487363"/>
          </a:xfrm>
        </p:spPr>
        <p:txBody>
          <a:bodyPr/>
          <a:lstStyle/>
          <a:p>
            <a:r>
              <a:rPr lang="en-US" dirty="0" smtClean="0"/>
              <a:t>Sector</a:t>
            </a:r>
            <a:r>
              <a:rPr lang="en-US" dirty="0" smtClean="0"/>
              <a:t> priorities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9200"/>
            <a:ext cx="8715436" cy="2785864"/>
          </a:xfrm>
        </p:spPr>
        <p:txBody>
          <a:bodyPr/>
          <a:lstStyle/>
          <a:p>
            <a:r>
              <a:rPr lang="en-US" sz="2800" b="1" dirty="0" smtClean="0"/>
              <a:t>National champions</a:t>
            </a:r>
          </a:p>
          <a:p>
            <a:r>
              <a:rPr lang="en-US" sz="2800" b="1" dirty="0" smtClean="0"/>
              <a:t>Strategic industries which require foreign technologies</a:t>
            </a:r>
          </a:p>
          <a:p>
            <a:r>
              <a:rPr lang="en-US" sz="2800" b="1" dirty="0" err="1" smtClean="0"/>
              <a:t>Labour</a:t>
            </a:r>
            <a:r>
              <a:rPr lang="en-US" sz="2800" b="1" dirty="0" smtClean="0"/>
              <a:t>-intensive industries</a:t>
            </a:r>
          </a:p>
          <a:p>
            <a:r>
              <a:rPr lang="en-US" sz="2800" b="1" dirty="0" smtClean="0"/>
              <a:t>Primary industries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5203542" cy="487363"/>
          </a:xfrm>
        </p:spPr>
        <p:txBody>
          <a:bodyPr/>
          <a:lstStyle/>
          <a:p>
            <a:r>
              <a:rPr lang="en-US" dirty="0" smtClean="0"/>
              <a:t>Proposals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424936" cy="5256584"/>
          </a:xfrm>
        </p:spPr>
        <p:txBody>
          <a:bodyPr/>
          <a:lstStyle/>
          <a:p>
            <a:r>
              <a:rPr lang="en-GB" sz="2000" dirty="0" smtClean="0"/>
              <a:t>Cooperation of </a:t>
            </a:r>
            <a:r>
              <a:rPr lang="en-GB" sz="2000" b="1" u="sng" dirty="0">
                <a:solidFill>
                  <a:schemeClr val="accent1">
                    <a:lumMod val="75000"/>
                  </a:schemeClr>
                </a:solidFill>
              </a:rPr>
              <a:t>national institutions </a:t>
            </a:r>
            <a:r>
              <a:rPr lang="en-GB" sz="2000" dirty="0"/>
              <a:t>responsible for support of SMEs and implementation of governmental programs in the industrial </a:t>
            </a:r>
            <a:r>
              <a:rPr lang="en-GB" sz="2000" dirty="0" smtClean="0"/>
              <a:t>sector</a:t>
            </a:r>
          </a:p>
          <a:p>
            <a:r>
              <a:rPr lang="en-GB" sz="2000" dirty="0" smtClean="0"/>
              <a:t>Creation </a:t>
            </a:r>
            <a:r>
              <a:rPr lang="en-GB" sz="2000" dirty="0"/>
              <a:t>of special </a:t>
            </a:r>
            <a:r>
              <a:rPr lang="en-GB" sz="2000" b="1" u="sng" dirty="0" smtClean="0">
                <a:solidFill>
                  <a:schemeClr val="accent1">
                    <a:lumMod val="75000"/>
                  </a:schemeClr>
                </a:solidFill>
              </a:rPr>
              <a:t>single-window</a:t>
            </a:r>
            <a:r>
              <a:rPr lang="en-GB" sz="20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000" dirty="0" smtClean="0"/>
              <a:t>centres</a:t>
            </a:r>
            <a:endParaRPr lang="ru-RU" sz="2000" dirty="0"/>
          </a:p>
          <a:p>
            <a:r>
              <a:rPr lang="en-GB" sz="2000" dirty="0" smtClean="0"/>
              <a:t>Harmonization </a:t>
            </a:r>
            <a:r>
              <a:rPr lang="en-GB" sz="2000" dirty="0"/>
              <a:t>of national </a:t>
            </a:r>
            <a:r>
              <a:rPr lang="en-GB" sz="2000" b="1" u="sng" dirty="0">
                <a:solidFill>
                  <a:schemeClr val="accent1">
                    <a:lumMod val="75000"/>
                  </a:schemeClr>
                </a:solidFill>
              </a:rPr>
              <a:t>technical standards</a:t>
            </a: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GB" sz="2000" dirty="0"/>
              <a:t>and their promotion at the international </a:t>
            </a:r>
            <a:r>
              <a:rPr lang="en-GB" sz="2000" dirty="0" smtClean="0"/>
              <a:t>level</a:t>
            </a:r>
            <a:endParaRPr lang="ru-RU" sz="2000" dirty="0"/>
          </a:p>
          <a:p>
            <a:r>
              <a:rPr lang="en-GB" sz="2000" dirty="0" smtClean="0"/>
              <a:t>Transition </a:t>
            </a:r>
            <a:r>
              <a:rPr lang="en-GB" sz="2000" dirty="0"/>
              <a:t>from the program-based to the </a:t>
            </a:r>
            <a:r>
              <a:rPr lang="en-GB" sz="2000" b="1" u="sng" dirty="0">
                <a:solidFill>
                  <a:schemeClr val="accent1">
                    <a:lumMod val="75000"/>
                  </a:schemeClr>
                </a:solidFill>
              </a:rPr>
              <a:t>project-based</a:t>
            </a:r>
            <a:r>
              <a:rPr lang="en-GB" sz="2000" dirty="0"/>
              <a:t> </a:t>
            </a:r>
            <a:r>
              <a:rPr lang="en-GB" sz="2000" b="1" u="sng" dirty="0">
                <a:solidFill>
                  <a:schemeClr val="accent1">
                    <a:lumMod val="75000"/>
                  </a:schemeClr>
                </a:solidFill>
              </a:rPr>
              <a:t>approach</a:t>
            </a:r>
            <a:r>
              <a:rPr lang="en-GB" sz="2000" dirty="0"/>
              <a:t> to industrial cooperation with the BRICS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(</a:t>
            </a:r>
            <a:r>
              <a:rPr lang="en-GB" sz="2000" dirty="0" err="1"/>
              <a:t>eg</a:t>
            </a:r>
            <a:r>
              <a:rPr lang="en-GB" sz="2000" dirty="0"/>
              <a:t>. through the filling of the BRICS Roadmap for Investment Cooperation with high-tech projects involving national SMEs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and </a:t>
            </a:r>
            <a:r>
              <a:rPr lang="en-GB" sz="2000" dirty="0"/>
              <a:t>giving it the status of the strategic document in the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NDB </a:t>
            </a:r>
            <a:r>
              <a:rPr lang="en-GB" sz="2000" dirty="0"/>
              <a:t>BRICS</a:t>
            </a:r>
            <a:r>
              <a:rPr lang="en-GB" sz="2000" dirty="0" smtClean="0"/>
              <a:t>)</a:t>
            </a:r>
            <a:endParaRPr lang="ru-RU" sz="2000" dirty="0"/>
          </a:p>
          <a:p>
            <a:r>
              <a:rPr lang="en-GB" sz="2000" dirty="0" smtClean="0"/>
              <a:t>Merging </a:t>
            </a:r>
            <a:r>
              <a:rPr lang="en-GB" sz="2000" dirty="0"/>
              <a:t>work on increase of </a:t>
            </a:r>
            <a:r>
              <a:rPr lang="en-GB" sz="2000" b="1" u="sng" dirty="0">
                <a:solidFill>
                  <a:schemeClr val="accent1">
                    <a:lumMod val="75000"/>
                  </a:schemeClr>
                </a:solidFill>
              </a:rPr>
              <a:t>labour productivity </a:t>
            </a:r>
            <a:endParaRPr lang="en-GB" sz="20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 smtClean="0"/>
              <a:t>through </a:t>
            </a:r>
            <a:r>
              <a:rPr lang="en-GB" sz="2000" dirty="0"/>
              <a:t>the exchange of experts, joint training of SMEs’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representatives</a:t>
            </a:r>
            <a:r>
              <a:rPr lang="en-GB" sz="2000" dirty="0"/>
              <a:t>, organization of scientific works and </a:t>
            </a: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industrial </a:t>
            </a:r>
            <a:r>
              <a:rPr lang="en-GB" sz="2000" dirty="0"/>
              <a:t>projects</a:t>
            </a:r>
            <a:endParaRPr lang="ru-RU" sz="2000" dirty="0"/>
          </a:p>
          <a:p>
            <a:pPr marL="0" indent="0">
              <a:buNone/>
            </a:pPr>
            <a:endParaRPr lang="ru-RU" sz="1600" dirty="0" smtClean="0"/>
          </a:p>
          <a:p>
            <a:endParaRPr lang="ru-RU" dirty="0"/>
          </a:p>
        </p:txBody>
      </p:sp>
      <p:pic>
        <p:nvPicPr>
          <p:cNvPr id="5124" name="Picture 4" descr="Image result for br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509120"/>
            <a:ext cx="2190750" cy="2133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WordArt 3"/>
          <p:cNvSpPr>
            <a:spLocks noChangeArrowheads="1" noChangeShapeType="1" noTextEdit="1"/>
          </p:cNvSpPr>
          <p:nvPr/>
        </p:nvSpPr>
        <p:spPr bwMode="gray">
          <a:xfrm>
            <a:off x="3635896" y="556145"/>
            <a:ext cx="5044966" cy="109540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US" sz="5400" b="1" kern="10" dirty="0" smtClean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tx1"/>
                    </a:gs>
                  </a:gsLst>
                  <a:lin ang="0" scaled="1"/>
                </a:gradFill>
                <a:effectLst>
                  <a:outerShdw dist="71842" dir="2700000" algn="ctr" rotWithShape="0">
                    <a:schemeClr val="bg2">
                      <a:alpha val="50000"/>
                    </a:schemeClr>
                  </a:outerShdw>
                </a:effectLst>
                <a:latin typeface="Verdana"/>
                <a:ea typeface="Verdana"/>
                <a:cs typeface="Verdana"/>
              </a:rPr>
              <a:t>Thank you!</a:t>
            </a:r>
            <a:endParaRPr lang="ru-RU" sz="5400" b="1" kern="10" dirty="0">
              <a:ln w="19050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/>
                  </a:gs>
                  <a:gs pos="100000">
                    <a:schemeClr val="tx1"/>
                  </a:gs>
                </a:gsLst>
                <a:lin ang="0" scaled="1"/>
              </a:gradFill>
              <a:effectLst>
                <a:outerShdw dist="71842" dir="2700000" algn="ctr" rotWithShape="0">
                  <a:schemeClr val="bg2">
                    <a:alpha val="50000"/>
                  </a:schemeClr>
                </a:outerShdw>
              </a:effectLst>
              <a:latin typeface="Verdana"/>
              <a:ea typeface="Verdana"/>
              <a:cs typeface="Verdana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white">
          <a:xfrm>
            <a:off x="107504" y="2066070"/>
            <a:ext cx="4437278" cy="2860382"/>
          </a:xfrm>
          <a:prstGeom prst="rect">
            <a:avLst/>
          </a:prstGeom>
          <a:solidFill>
            <a:schemeClr val="accent6">
              <a:lumMod val="20000"/>
              <a:lumOff val="80000"/>
              <a:alpha val="5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Russian Institute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9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Strategic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Studies: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000" dirty="0" smtClean="0"/>
              <a:t>Centre for Economic Research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000" dirty="0" smtClean="0"/>
              <a:t>Centre for Asia and Middle East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000" dirty="0" smtClean="0"/>
              <a:t>Centre for Euro-Atlantic and </a:t>
            </a:r>
            <a:r>
              <a:rPr lang="en-US" sz="2000" dirty="0" err="1" smtClean="0"/>
              <a:t>Defence</a:t>
            </a:r>
            <a:r>
              <a:rPr lang="en-US" sz="2000" dirty="0" smtClean="0"/>
              <a:t> Studies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000" dirty="0" smtClean="0"/>
              <a:t>Centre for Baltic and CIS Countries Studies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r>
              <a:rPr lang="en-US" sz="2000" dirty="0" smtClean="0"/>
              <a:t>Centre for Social Studies</a:t>
            </a:r>
          </a:p>
          <a:p>
            <a:pPr marL="342900" indent="-342900">
              <a:lnSpc>
                <a:spcPct val="90000"/>
              </a:lnSpc>
              <a:buFontTx/>
              <a:buChar char="-"/>
            </a:pPr>
            <a:endParaRPr lang="en-US" sz="2000" b="1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51512" y="2066070"/>
            <a:ext cx="4392488" cy="1996286"/>
          </a:xfrm>
          <a:solidFill>
            <a:schemeClr val="accent6">
              <a:lumMod val="20000"/>
              <a:lumOff val="80000"/>
              <a:alpha val="36000"/>
            </a:schemeClr>
          </a:solidFill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Ekaterina SHAROVA</a:t>
            </a:r>
          </a:p>
          <a:p>
            <a:pPr algn="l">
              <a:lnSpc>
                <a:spcPct val="90000"/>
              </a:lnSpc>
            </a:pPr>
            <a:r>
              <a:rPr lang="en-US" sz="2000" b="1" dirty="0" smtClean="0"/>
              <a:t>Academic secretary – head of Scientific planning and development department</a:t>
            </a:r>
          </a:p>
          <a:p>
            <a:pPr algn="l">
              <a:lnSpc>
                <a:spcPct val="90000"/>
              </a:lnSpc>
            </a:pPr>
            <a:r>
              <a:rPr lang="en-US" sz="2000" b="1" dirty="0" smtClean="0"/>
              <a:t>E-mail: Ekaterina.Sharova@riss.ru</a:t>
            </a:r>
          </a:p>
          <a:p>
            <a:pPr algn="l">
              <a:lnSpc>
                <a:spcPct val="90000"/>
              </a:lnSpc>
            </a:pPr>
            <a:r>
              <a:rPr lang="en-US" sz="2000" b="1" dirty="0" smtClean="0"/>
              <a:t>E-mail2: Ekatsharova@mail.ru </a:t>
            </a:r>
          </a:p>
          <a:p>
            <a:pPr algn="l">
              <a:lnSpc>
                <a:spcPct val="90000"/>
              </a:lnSpc>
            </a:pPr>
            <a:endParaRPr lang="en-US" sz="2000" b="1" dirty="0" smtClean="0"/>
          </a:p>
          <a:p>
            <a:pPr algn="l">
              <a:lnSpc>
                <a:spcPct val="90000"/>
              </a:lnSpc>
            </a:pPr>
            <a:endParaRPr lang="en-US" sz="20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92080" y="4495565"/>
            <a:ext cx="309634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E0DB0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WWW.RISS.RU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67l">
  <a:themeElements>
    <a:clrScheme name="Тема Office 3">
      <a:dk1>
        <a:srgbClr val="132767"/>
      </a:dk1>
      <a:lt1>
        <a:srgbClr val="FFFFFF"/>
      </a:lt1>
      <a:dk2>
        <a:srgbClr val="184BB2"/>
      </a:dk2>
      <a:lt2>
        <a:srgbClr val="C0C0C0"/>
      </a:lt2>
      <a:accent1>
        <a:srgbClr val="22A2E2"/>
      </a:accent1>
      <a:accent2>
        <a:srgbClr val="81CFEB"/>
      </a:accent2>
      <a:accent3>
        <a:srgbClr val="FFFFFF"/>
      </a:accent3>
      <a:accent4>
        <a:srgbClr val="0E2057"/>
      </a:accent4>
      <a:accent5>
        <a:srgbClr val="ABCEEE"/>
      </a:accent5>
      <a:accent6>
        <a:srgbClr val="74BBD5"/>
      </a:accent6>
      <a:hlink>
        <a:srgbClr val="55ABA9"/>
      </a:hlink>
      <a:folHlink>
        <a:srgbClr val="DCCA42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E3558"/>
        </a:dk1>
        <a:lt1>
          <a:srgbClr val="FFFFFF"/>
        </a:lt1>
        <a:dk2>
          <a:srgbClr val="006666"/>
        </a:dk2>
        <a:lt2>
          <a:srgbClr val="969696"/>
        </a:lt2>
        <a:accent1>
          <a:srgbClr val="E3BE05"/>
        </a:accent1>
        <a:accent2>
          <a:srgbClr val="4BC77A"/>
        </a:accent2>
        <a:accent3>
          <a:srgbClr val="FFFFFF"/>
        </a:accent3>
        <a:accent4>
          <a:srgbClr val="0A2C4A"/>
        </a:accent4>
        <a:accent5>
          <a:srgbClr val="EFDBAA"/>
        </a:accent5>
        <a:accent6>
          <a:srgbClr val="43B46E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55238D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471C78"/>
        </a:accent4>
        <a:accent5>
          <a:srgbClr val="C3CCF4"/>
        </a:accent5>
        <a:accent6>
          <a:srgbClr val="D9943A"/>
        </a:accent6>
        <a:hlink>
          <a:srgbClr val="63C398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cdb2004167l</Template>
  <TotalTime>1058</TotalTime>
  <Words>983</Words>
  <Application>Microsoft Office PowerPoint</Application>
  <PresentationFormat>Экран (4:3)</PresentationFormat>
  <Paragraphs>242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cdb2004167l</vt:lpstr>
      <vt:lpstr>Industrial cooperation  of national SMEs as a driver of the BRICS economic growth</vt:lpstr>
      <vt:lpstr>SME cooperation</vt:lpstr>
      <vt:lpstr>BRICS industrial competitiveness</vt:lpstr>
      <vt:lpstr>Technological structure  of intra-BRICS trade</vt:lpstr>
      <vt:lpstr>Common features of the BRICS industrial development  programs</vt:lpstr>
      <vt:lpstr>Sector priorities</vt:lpstr>
      <vt:lpstr>Sector priorities</vt:lpstr>
      <vt:lpstr>Proposals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ТиграПу</dc:creator>
  <cp:lastModifiedBy>Екатерина Шарова</cp:lastModifiedBy>
  <cp:revision>78</cp:revision>
  <dcterms:created xsi:type="dcterms:W3CDTF">2014-11-06T07:53:32Z</dcterms:created>
  <dcterms:modified xsi:type="dcterms:W3CDTF">2016-09-15T11:02:28Z</dcterms:modified>
</cp:coreProperties>
</file>