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4"/>
  </p:notesMasterIdLst>
  <p:sldIdLst>
    <p:sldId id="256" r:id="rId2"/>
    <p:sldId id="270" r:id="rId3"/>
    <p:sldId id="258" r:id="rId4"/>
    <p:sldId id="260" r:id="rId5"/>
    <p:sldId id="268" r:id="rId6"/>
    <p:sldId id="263" r:id="rId7"/>
    <p:sldId id="261" r:id="rId8"/>
    <p:sldId id="264" r:id="rId9"/>
    <p:sldId id="266" r:id="rId10"/>
    <p:sldId id="269" r:id="rId11"/>
    <p:sldId id="267" r:id="rId12"/>
    <p:sldId id="265"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F2E3FC35-604D-49DA-B369-D8D72A60FCB1}">
          <p14:sldIdLst>
            <p14:sldId id="256"/>
            <p14:sldId id="270"/>
            <p14:sldId id="258"/>
            <p14:sldId id="260"/>
            <p14:sldId id="268"/>
            <p14:sldId id="263"/>
            <p14:sldId id="261"/>
            <p14:sldId id="264"/>
            <p14:sldId id="266"/>
            <p14:sldId id="269"/>
            <p14:sldId id="267"/>
            <p14:sldId id="26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191" autoAdjust="0"/>
    <p:restoredTop sz="94660"/>
  </p:normalViewPr>
  <p:slideViewPr>
    <p:cSldViewPr snapToGrid="0">
      <p:cViewPr varScale="1">
        <p:scale>
          <a:sx n="67" d="100"/>
          <a:sy n="67" d="100"/>
        </p:scale>
        <p:origin x="78"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C01A40-3025-4B4F-9730-B18816EB644B}" type="datetimeFigureOut">
              <a:rPr lang="ru-RU" smtClean="0"/>
              <a:t>20.09.2016</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5D9AE8-BE2A-46F9-AEC5-86E0CFFF2C02}" type="slidenum">
              <a:rPr lang="ru-RU" smtClean="0"/>
              <a:t>‹#›</a:t>
            </a:fld>
            <a:endParaRPr lang="ru-RU"/>
          </a:p>
        </p:txBody>
      </p:sp>
    </p:spTree>
    <p:extLst>
      <p:ext uri="{BB962C8B-B14F-4D97-AF65-F5344CB8AC3E}">
        <p14:creationId xmlns:p14="http://schemas.microsoft.com/office/powerpoint/2010/main" val="13453679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E5D9AE8-BE2A-46F9-AEC5-86E0CFFF2C02}" type="slidenum">
              <a:rPr lang="ru-RU" smtClean="0"/>
              <a:t>7</a:t>
            </a:fld>
            <a:endParaRPr lang="ru-RU"/>
          </a:p>
        </p:txBody>
      </p:sp>
    </p:spTree>
    <p:extLst>
      <p:ext uri="{BB962C8B-B14F-4D97-AF65-F5344CB8AC3E}">
        <p14:creationId xmlns:p14="http://schemas.microsoft.com/office/powerpoint/2010/main" val="2368781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E413F485-16F9-4E94-8DAD-810F3E4A9468}" type="datetimeFigureOut">
              <a:rPr lang="ru-RU" smtClean="0"/>
              <a:t>20.09.2016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4A3AF23-E9FD-48AC-B91F-DAFBF2505E3D}" type="slidenum">
              <a:rPr lang="ru-RU" smtClean="0"/>
              <a:t>‹#›</a:t>
            </a:fld>
            <a:endParaRPr lang="ru-RU"/>
          </a:p>
        </p:txBody>
      </p:sp>
    </p:spTree>
    <p:extLst>
      <p:ext uri="{BB962C8B-B14F-4D97-AF65-F5344CB8AC3E}">
        <p14:creationId xmlns:p14="http://schemas.microsoft.com/office/powerpoint/2010/main" val="711842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413F485-16F9-4E94-8DAD-810F3E4A9468}" type="datetimeFigureOut">
              <a:rPr lang="ru-RU" smtClean="0"/>
              <a:t>20.09.2016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4A3AF23-E9FD-48AC-B91F-DAFBF2505E3D}" type="slidenum">
              <a:rPr lang="ru-RU" smtClean="0"/>
              <a:t>‹#›</a:t>
            </a:fld>
            <a:endParaRPr lang="ru-RU"/>
          </a:p>
        </p:txBody>
      </p:sp>
    </p:spTree>
    <p:extLst>
      <p:ext uri="{BB962C8B-B14F-4D97-AF65-F5344CB8AC3E}">
        <p14:creationId xmlns:p14="http://schemas.microsoft.com/office/powerpoint/2010/main" val="21698534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413F485-16F9-4E94-8DAD-810F3E4A9468}" type="datetimeFigureOut">
              <a:rPr lang="ru-RU" smtClean="0"/>
              <a:t>20.09.2016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4A3AF23-E9FD-48AC-B91F-DAFBF2505E3D}"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344211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413F485-16F9-4E94-8DAD-810F3E4A9468}" type="datetimeFigureOut">
              <a:rPr lang="ru-RU" smtClean="0"/>
              <a:t>20.09.2016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4A3AF23-E9FD-48AC-B91F-DAFBF2505E3D}" type="slidenum">
              <a:rPr lang="ru-RU" smtClean="0"/>
              <a:t>‹#›</a:t>
            </a:fld>
            <a:endParaRPr lang="ru-RU"/>
          </a:p>
        </p:txBody>
      </p:sp>
    </p:spTree>
    <p:extLst>
      <p:ext uri="{BB962C8B-B14F-4D97-AF65-F5344CB8AC3E}">
        <p14:creationId xmlns:p14="http://schemas.microsoft.com/office/powerpoint/2010/main" val="40763452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413F485-16F9-4E94-8DAD-810F3E4A9468}" type="datetimeFigureOut">
              <a:rPr lang="ru-RU" smtClean="0"/>
              <a:t>20.09.2016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4A3AF23-E9FD-48AC-B91F-DAFBF2505E3D}"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371095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413F485-16F9-4E94-8DAD-810F3E4A9468}" type="datetimeFigureOut">
              <a:rPr lang="ru-RU" smtClean="0"/>
              <a:t>20.09.2016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4A3AF23-E9FD-48AC-B91F-DAFBF2505E3D}" type="slidenum">
              <a:rPr lang="ru-RU" smtClean="0"/>
              <a:t>‹#›</a:t>
            </a:fld>
            <a:endParaRPr lang="ru-RU"/>
          </a:p>
        </p:txBody>
      </p:sp>
    </p:spTree>
    <p:extLst>
      <p:ext uri="{BB962C8B-B14F-4D97-AF65-F5344CB8AC3E}">
        <p14:creationId xmlns:p14="http://schemas.microsoft.com/office/powerpoint/2010/main" val="37247708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413F485-16F9-4E94-8DAD-810F3E4A9468}" type="datetimeFigureOut">
              <a:rPr lang="ru-RU" smtClean="0"/>
              <a:t>20.09.2016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4A3AF23-E9FD-48AC-B91F-DAFBF2505E3D}" type="slidenum">
              <a:rPr lang="ru-RU" smtClean="0"/>
              <a:t>‹#›</a:t>
            </a:fld>
            <a:endParaRPr lang="ru-RU"/>
          </a:p>
        </p:txBody>
      </p:sp>
    </p:spTree>
    <p:extLst>
      <p:ext uri="{BB962C8B-B14F-4D97-AF65-F5344CB8AC3E}">
        <p14:creationId xmlns:p14="http://schemas.microsoft.com/office/powerpoint/2010/main" val="34593721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413F485-16F9-4E94-8DAD-810F3E4A9468}" type="datetimeFigureOut">
              <a:rPr lang="ru-RU" smtClean="0"/>
              <a:t>20.09.2016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4A3AF23-E9FD-48AC-B91F-DAFBF2505E3D}" type="slidenum">
              <a:rPr lang="ru-RU" smtClean="0"/>
              <a:t>‹#›</a:t>
            </a:fld>
            <a:endParaRPr lang="ru-RU"/>
          </a:p>
        </p:txBody>
      </p:sp>
    </p:spTree>
    <p:extLst>
      <p:ext uri="{BB962C8B-B14F-4D97-AF65-F5344CB8AC3E}">
        <p14:creationId xmlns:p14="http://schemas.microsoft.com/office/powerpoint/2010/main" val="2418336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413F485-16F9-4E94-8DAD-810F3E4A9468}" type="datetimeFigureOut">
              <a:rPr lang="ru-RU" smtClean="0"/>
              <a:t>20.09.2016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4A3AF23-E9FD-48AC-B91F-DAFBF2505E3D}" type="slidenum">
              <a:rPr lang="ru-RU" smtClean="0"/>
              <a:t>‹#›</a:t>
            </a:fld>
            <a:endParaRPr lang="ru-RU"/>
          </a:p>
        </p:txBody>
      </p:sp>
    </p:spTree>
    <p:extLst>
      <p:ext uri="{BB962C8B-B14F-4D97-AF65-F5344CB8AC3E}">
        <p14:creationId xmlns:p14="http://schemas.microsoft.com/office/powerpoint/2010/main" val="1468621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413F485-16F9-4E94-8DAD-810F3E4A9468}" type="datetimeFigureOut">
              <a:rPr lang="ru-RU" smtClean="0"/>
              <a:t>20.09.2016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4A3AF23-E9FD-48AC-B91F-DAFBF2505E3D}" type="slidenum">
              <a:rPr lang="ru-RU" smtClean="0"/>
              <a:t>‹#›</a:t>
            </a:fld>
            <a:endParaRPr lang="ru-RU"/>
          </a:p>
        </p:txBody>
      </p:sp>
    </p:spTree>
    <p:extLst>
      <p:ext uri="{BB962C8B-B14F-4D97-AF65-F5344CB8AC3E}">
        <p14:creationId xmlns:p14="http://schemas.microsoft.com/office/powerpoint/2010/main" val="2003449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413F485-16F9-4E94-8DAD-810F3E4A9468}" type="datetimeFigureOut">
              <a:rPr lang="ru-RU" smtClean="0"/>
              <a:t>20.09.2016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4A3AF23-E9FD-48AC-B91F-DAFBF2505E3D}" type="slidenum">
              <a:rPr lang="ru-RU" smtClean="0"/>
              <a:t>‹#›</a:t>
            </a:fld>
            <a:endParaRPr lang="ru-RU"/>
          </a:p>
        </p:txBody>
      </p:sp>
    </p:spTree>
    <p:extLst>
      <p:ext uri="{BB962C8B-B14F-4D97-AF65-F5344CB8AC3E}">
        <p14:creationId xmlns:p14="http://schemas.microsoft.com/office/powerpoint/2010/main" val="3864021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E413F485-16F9-4E94-8DAD-810F3E4A9468}" type="datetimeFigureOut">
              <a:rPr lang="ru-RU" smtClean="0"/>
              <a:t>20.09.2016</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D4A3AF23-E9FD-48AC-B91F-DAFBF2505E3D}" type="slidenum">
              <a:rPr lang="ru-RU" smtClean="0"/>
              <a:t>‹#›</a:t>
            </a:fld>
            <a:endParaRPr lang="ru-RU"/>
          </a:p>
        </p:txBody>
      </p:sp>
    </p:spTree>
    <p:extLst>
      <p:ext uri="{BB962C8B-B14F-4D97-AF65-F5344CB8AC3E}">
        <p14:creationId xmlns:p14="http://schemas.microsoft.com/office/powerpoint/2010/main" val="556151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E413F485-16F9-4E94-8DAD-810F3E4A9468}" type="datetimeFigureOut">
              <a:rPr lang="ru-RU" smtClean="0"/>
              <a:t>20.09.2016</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D4A3AF23-E9FD-48AC-B91F-DAFBF2505E3D}" type="slidenum">
              <a:rPr lang="ru-RU" smtClean="0"/>
              <a:t>‹#›</a:t>
            </a:fld>
            <a:endParaRPr lang="ru-RU"/>
          </a:p>
        </p:txBody>
      </p:sp>
    </p:spTree>
    <p:extLst>
      <p:ext uri="{BB962C8B-B14F-4D97-AF65-F5344CB8AC3E}">
        <p14:creationId xmlns:p14="http://schemas.microsoft.com/office/powerpoint/2010/main" val="3932659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13F485-16F9-4E94-8DAD-810F3E4A9468}" type="datetimeFigureOut">
              <a:rPr lang="ru-RU" smtClean="0"/>
              <a:t>20.09.2016</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D4A3AF23-E9FD-48AC-B91F-DAFBF2505E3D}" type="slidenum">
              <a:rPr lang="ru-RU" smtClean="0"/>
              <a:t>‹#›</a:t>
            </a:fld>
            <a:endParaRPr lang="ru-RU"/>
          </a:p>
        </p:txBody>
      </p:sp>
    </p:spTree>
    <p:extLst>
      <p:ext uri="{BB962C8B-B14F-4D97-AF65-F5344CB8AC3E}">
        <p14:creationId xmlns:p14="http://schemas.microsoft.com/office/powerpoint/2010/main" val="3826283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E413F485-16F9-4E94-8DAD-810F3E4A9468}" type="datetimeFigureOut">
              <a:rPr lang="ru-RU" smtClean="0"/>
              <a:t>20.09.2016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4A3AF23-E9FD-48AC-B91F-DAFBF2505E3D}" type="slidenum">
              <a:rPr lang="ru-RU" smtClean="0"/>
              <a:t>‹#›</a:t>
            </a:fld>
            <a:endParaRPr lang="ru-RU"/>
          </a:p>
        </p:txBody>
      </p:sp>
    </p:spTree>
    <p:extLst>
      <p:ext uri="{BB962C8B-B14F-4D97-AF65-F5344CB8AC3E}">
        <p14:creationId xmlns:p14="http://schemas.microsoft.com/office/powerpoint/2010/main" val="1882733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4A3AF23-E9FD-48AC-B91F-DAFBF2505E3D}" type="slidenum">
              <a:rPr lang="ru-RU" smtClean="0"/>
              <a:t>‹#›</a:t>
            </a:fld>
            <a:endParaRPr lang="ru-RU"/>
          </a:p>
        </p:txBody>
      </p:sp>
      <p:sp>
        <p:nvSpPr>
          <p:cNvPr id="5" name="Date Placeholder 4"/>
          <p:cNvSpPr>
            <a:spLocks noGrp="1"/>
          </p:cNvSpPr>
          <p:nvPr>
            <p:ph type="dt" sz="half" idx="10"/>
          </p:nvPr>
        </p:nvSpPr>
        <p:spPr/>
        <p:txBody>
          <a:bodyPr/>
          <a:lstStyle/>
          <a:p>
            <a:fld id="{E413F485-16F9-4E94-8DAD-810F3E4A9468}" type="datetimeFigureOut">
              <a:rPr lang="ru-RU" smtClean="0"/>
              <a:t>20.09.2016</a:t>
            </a:fld>
            <a:endParaRPr lang="ru-RU"/>
          </a:p>
        </p:txBody>
      </p:sp>
    </p:spTree>
    <p:extLst>
      <p:ext uri="{BB962C8B-B14F-4D97-AF65-F5344CB8AC3E}">
        <p14:creationId xmlns:p14="http://schemas.microsoft.com/office/powerpoint/2010/main" val="2830570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413F485-16F9-4E94-8DAD-810F3E4A9468}" type="datetimeFigureOut">
              <a:rPr lang="ru-RU" smtClean="0"/>
              <a:t>20.09.2016</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4A3AF23-E9FD-48AC-B91F-DAFBF2505E3D}" type="slidenum">
              <a:rPr lang="ru-RU" smtClean="0"/>
              <a:t>‹#›</a:t>
            </a:fld>
            <a:endParaRPr lang="ru-RU"/>
          </a:p>
        </p:txBody>
      </p:sp>
    </p:spTree>
    <p:extLst>
      <p:ext uri="{BB962C8B-B14F-4D97-AF65-F5344CB8AC3E}">
        <p14:creationId xmlns:p14="http://schemas.microsoft.com/office/powerpoint/2010/main" val="192950871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ac.gov.ru/files/publication/a/4758.pdf" TargetMode="External"/><Relationship Id="rId2" Type="http://schemas.openxmlformats.org/officeDocument/2006/relationships/hyperlink" Target="http://ac.gov.ru/files/publication/a/7198.pd"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27215" y="1380952"/>
            <a:ext cx="10126639" cy="1646302"/>
          </a:xfrm>
        </p:spPr>
        <p:txBody>
          <a:bodyPr>
            <a:normAutofit fontScale="90000"/>
          </a:bodyPr>
          <a:lstStyle/>
          <a:p>
            <a:r>
              <a:rPr lang="en-US" b="1" dirty="0" smtClean="0">
                <a:solidFill>
                  <a:schemeClr val="accent2">
                    <a:lumMod val="75000"/>
                  </a:schemeClr>
                </a:solidFill>
              </a:rPr>
              <a:t>Sustainable Development Goals 2030: Growth and Inequality</a:t>
            </a:r>
            <a:endParaRPr lang="ru-RU" b="1" dirty="0">
              <a:solidFill>
                <a:schemeClr val="accent2">
                  <a:lumMod val="75000"/>
                </a:schemeClr>
              </a:solidFill>
            </a:endParaRPr>
          </a:p>
        </p:txBody>
      </p:sp>
      <p:sp>
        <p:nvSpPr>
          <p:cNvPr id="3" name="Подзаголовок 2"/>
          <p:cNvSpPr>
            <a:spLocks noGrp="1"/>
          </p:cNvSpPr>
          <p:nvPr>
            <p:ph type="subTitle" idx="1"/>
          </p:nvPr>
        </p:nvSpPr>
        <p:spPr>
          <a:xfrm>
            <a:off x="1507066" y="3603009"/>
            <a:ext cx="7766936" cy="1681201"/>
          </a:xfrm>
        </p:spPr>
        <p:txBody>
          <a:bodyPr>
            <a:normAutofit fontScale="92500" lnSpcReduction="20000"/>
          </a:bodyPr>
          <a:lstStyle/>
          <a:p>
            <a:pPr algn="r"/>
            <a:r>
              <a:rPr lang="en-US" sz="2500" b="1" dirty="0" smtClean="0">
                <a:solidFill>
                  <a:schemeClr val="accent2">
                    <a:lumMod val="75000"/>
                  </a:schemeClr>
                </a:solidFill>
              </a:rPr>
              <a:t>Anna </a:t>
            </a:r>
            <a:r>
              <a:rPr lang="en-US" sz="2500" b="1" dirty="0" err="1" smtClean="0">
                <a:solidFill>
                  <a:schemeClr val="accent2">
                    <a:lumMod val="75000"/>
                  </a:schemeClr>
                </a:solidFill>
              </a:rPr>
              <a:t>Lobanova</a:t>
            </a:r>
            <a:r>
              <a:rPr lang="en-US" sz="2500" b="1" dirty="0" smtClean="0">
                <a:solidFill>
                  <a:schemeClr val="accent2">
                    <a:lumMod val="75000"/>
                  </a:schemeClr>
                </a:solidFill>
              </a:rPr>
              <a:t> </a:t>
            </a:r>
          </a:p>
          <a:p>
            <a:pPr algn="r"/>
            <a:r>
              <a:rPr lang="en-US" sz="2500" b="1" dirty="0" smtClean="0">
                <a:solidFill>
                  <a:schemeClr val="accent2">
                    <a:lumMod val="75000"/>
                  </a:schemeClr>
                </a:solidFill>
              </a:rPr>
              <a:t>Victoria </a:t>
            </a:r>
            <a:r>
              <a:rPr lang="en-US" sz="2500" b="1" dirty="0" err="1" smtClean="0">
                <a:solidFill>
                  <a:schemeClr val="accent2">
                    <a:lumMod val="75000"/>
                  </a:schemeClr>
                </a:solidFill>
              </a:rPr>
              <a:t>Pavlyushina</a:t>
            </a:r>
            <a:endParaRPr lang="en-US" sz="2500" b="1" dirty="0" smtClean="0">
              <a:solidFill>
                <a:schemeClr val="accent2">
                  <a:lumMod val="75000"/>
                </a:schemeClr>
              </a:solidFill>
            </a:endParaRPr>
          </a:p>
          <a:p>
            <a:pPr algn="r"/>
            <a:r>
              <a:rPr lang="en-US" sz="2500" i="1" dirty="0" smtClean="0">
                <a:solidFill>
                  <a:schemeClr val="accent2">
                    <a:lumMod val="75000"/>
                  </a:schemeClr>
                </a:solidFill>
              </a:rPr>
              <a:t>Analytical Center for the Government </a:t>
            </a:r>
          </a:p>
          <a:p>
            <a:pPr algn="r"/>
            <a:r>
              <a:rPr lang="en-US" sz="2500" i="1" dirty="0" smtClean="0">
                <a:solidFill>
                  <a:schemeClr val="accent2">
                    <a:lumMod val="75000"/>
                  </a:schemeClr>
                </a:solidFill>
              </a:rPr>
              <a:t>of the Russian Federation</a:t>
            </a:r>
          </a:p>
          <a:p>
            <a:endParaRPr lang="ru-RU" i="1" dirty="0"/>
          </a:p>
        </p:txBody>
      </p:sp>
      <p:sp>
        <p:nvSpPr>
          <p:cNvPr id="4" name="Прямоугольник 3"/>
          <p:cNvSpPr/>
          <p:nvPr/>
        </p:nvSpPr>
        <p:spPr>
          <a:xfrm>
            <a:off x="0" y="6282982"/>
            <a:ext cx="12046713" cy="646331"/>
          </a:xfrm>
          <a:prstGeom prst="rect">
            <a:avLst/>
          </a:prstGeom>
        </p:spPr>
        <p:txBody>
          <a:bodyPr wrap="square">
            <a:spAutoFit/>
          </a:bodyPr>
          <a:lstStyle/>
          <a:p>
            <a:pPr algn="ctr"/>
            <a:r>
              <a:rPr lang="en-US" dirty="0" smtClean="0">
                <a:solidFill>
                  <a:schemeClr val="accent2">
                    <a:lumMod val="50000"/>
                  </a:schemeClr>
                </a:solidFill>
              </a:rPr>
              <a:t>Goa, India, </a:t>
            </a:r>
            <a:endParaRPr lang="ru-RU" dirty="0" smtClean="0">
              <a:solidFill>
                <a:schemeClr val="accent2">
                  <a:lumMod val="50000"/>
                </a:schemeClr>
              </a:solidFill>
            </a:endParaRPr>
          </a:p>
          <a:p>
            <a:pPr algn="ctr"/>
            <a:r>
              <a:rPr lang="en-US" dirty="0" smtClean="0">
                <a:solidFill>
                  <a:schemeClr val="accent2">
                    <a:lumMod val="50000"/>
                  </a:schemeClr>
                </a:solidFill>
              </a:rPr>
              <a:t> September </a:t>
            </a:r>
            <a:r>
              <a:rPr lang="ru-RU" dirty="0" smtClean="0">
                <a:solidFill>
                  <a:schemeClr val="accent2">
                    <a:lumMod val="50000"/>
                  </a:schemeClr>
                </a:solidFill>
              </a:rPr>
              <a:t>20</a:t>
            </a:r>
            <a:r>
              <a:rPr lang="en-US" dirty="0" smtClean="0">
                <a:solidFill>
                  <a:schemeClr val="accent2">
                    <a:lumMod val="50000"/>
                  </a:schemeClr>
                </a:solidFill>
              </a:rPr>
              <a:t>, 2016</a:t>
            </a:r>
            <a:endParaRPr lang="ru-RU" dirty="0">
              <a:solidFill>
                <a:schemeClr val="accent2">
                  <a:lumMod val="50000"/>
                </a:schemeClr>
              </a:solidFill>
            </a:endParaRPr>
          </a:p>
        </p:txBody>
      </p:sp>
    </p:spTree>
    <p:extLst>
      <p:ext uri="{BB962C8B-B14F-4D97-AF65-F5344CB8AC3E}">
        <p14:creationId xmlns:p14="http://schemas.microsoft.com/office/powerpoint/2010/main" val="42465025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295275"/>
            <a:ext cx="8596668" cy="847725"/>
          </a:xfrm>
        </p:spPr>
        <p:txBody>
          <a:bodyPr/>
          <a:lstStyle/>
          <a:p>
            <a:r>
              <a:rPr lang="en-US" dirty="0" smtClean="0"/>
              <a:t>Key issues:</a:t>
            </a:r>
            <a:endParaRPr lang="ru-RU" dirty="0"/>
          </a:p>
        </p:txBody>
      </p:sp>
      <p:sp>
        <p:nvSpPr>
          <p:cNvPr id="3" name="Объект 2"/>
          <p:cNvSpPr>
            <a:spLocks noGrp="1"/>
          </p:cNvSpPr>
          <p:nvPr>
            <p:ph idx="1"/>
          </p:nvPr>
        </p:nvSpPr>
        <p:spPr>
          <a:xfrm>
            <a:off x="677333" y="957263"/>
            <a:ext cx="9938279" cy="5700712"/>
          </a:xfrm>
        </p:spPr>
        <p:txBody>
          <a:bodyPr>
            <a:normAutofit lnSpcReduction="10000"/>
          </a:bodyPr>
          <a:lstStyle/>
          <a:p>
            <a:endParaRPr lang="en-US" dirty="0" smtClean="0"/>
          </a:p>
          <a:p>
            <a:r>
              <a:rPr lang="en-US" sz="2800" dirty="0" smtClean="0">
                <a:solidFill>
                  <a:schemeClr val="tx1"/>
                </a:solidFill>
              </a:rPr>
              <a:t>The </a:t>
            </a:r>
            <a:r>
              <a:rPr lang="en-US" sz="2800" dirty="0">
                <a:solidFill>
                  <a:schemeClr val="tx1"/>
                </a:solidFill>
              </a:rPr>
              <a:t>problem – economic growth do not provide automatic reducing of </a:t>
            </a:r>
            <a:r>
              <a:rPr lang="en-US" sz="2800" dirty="0" smtClean="0">
                <a:solidFill>
                  <a:schemeClr val="tx1"/>
                </a:solidFill>
              </a:rPr>
              <a:t>inequality</a:t>
            </a:r>
          </a:p>
          <a:p>
            <a:r>
              <a:rPr lang="en-US" sz="2800" dirty="0">
                <a:solidFill>
                  <a:schemeClr val="tx1"/>
                </a:solidFill>
              </a:rPr>
              <a:t>Middle-income countries experienced the noticeable rise in </a:t>
            </a:r>
            <a:r>
              <a:rPr lang="en-US" sz="2800" dirty="0" smtClean="0">
                <a:solidFill>
                  <a:schemeClr val="tx1"/>
                </a:solidFill>
              </a:rPr>
              <a:t>inequality</a:t>
            </a:r>
          </a:p>
          <a:p>
            <a:r>
              <a:rPr lang="en-US" sz="2800" dirty="0">
                <a:solidFill>
                  <a:schemeClr val="tx1"/>
                </a:solidFill>
              </a:rPr>
              <a:t>Positive dynamic in reducing inequality and improvement of the government are important parts of the sustainable development</a:t>
            </a:r>
            <a:endParaRPr lang="en-US" sz="2800" dirty="0" smtClean="0">
              <a:solidFill>
                <a:schemeClr val="tx1"/>
              </a:solidFill>
            </a:endParaRPr>
          </a:p>
          <a:p>
            <a:r>
              <a:rPr lang="en-US" sz="2800" dirty="0" smtClean="0">
                <a:solidFill>
                  <a:schemeClr val="tx1"/>
                </a:solidFill>
              </a:rPr>
              <a:t>Sustainable </a:t>
            </a:r>
            <a:r>
              <a:rPr lang="en-US" sz="2800" dirty="0">
                <a:solidFill>
                  <a:schemeClr val="tx1"/>
                </a:solidFill>
              </a:rPr>
              <a:t>development with respect suppose and encompass structural reforms, which not only adequate</a:t>
            </a:r>
            <a:r>
              <a:rPr lang="ru-RU" sz="2800" dirty="0">
                <a:solidFill>
                  <a:schemeClr val="tx1"/>
                </a:solidFill>
              </a:rPr>
              <a:t>, </a:t>
            </a:r>
            <a:r>
              <a:rPr lang="en-US" sz="2800" dirty="0">
                <a:solidFill>
                  <a:schemeClr val="tx1"/>
                </a:solidFill>
              </a:rPr>
              <a:t>but also timely </a:t>
            </a:r>
            <a:endParaRPr lang="en-US" sz="2800" dirty="0" smtClean="0">
              <a:solidFill>
                <a:schemeClr val="tx1"/>
              </a:solidFill>
            </a:endParaRPr>
          </a:p>
          <a:p>
            <a:r>
              <a:rPr lang="en-US" sz="2800" dirty="0" smtClean="0">
                <a:solidFill>
                  <a:schemeClr val="tx1"/>
                </a:solidFill>
              </a:rPr>
              <a:t>Sustainable </a:t>
            </a:r>
            <a:r>
              <a:rPr lang="en-US" sz="2800" dirty="0">
                <a:solidFill>
                  <a:schemeClr val="tx1"/>
                </a:solidFill>
              </a:rPr>
              <a:t>development goals 2030 – </a:t>
            </a:r>
            <a:br>
              <a:rPr lang="en-US" sz="2800" dirty="0">
                <a:solidFill>
                  <a:schemeClr val="tx1"/>
                </a:solidFill>
              </a:rPr>
            </a:br>
            <a:r>
              <a:rPr lang="en-US" sz="2800" dirty="0">
                <a:solidFill>
                  <a:schemeClr val="tx1"/>
                </a:solidFill>
              </a:rPr>
              <a:t>should be somehow different to each country</a:t>
            </a:r>
            <a:endParaRPr lang="ru-RU" sz="2800" dirty="0">
              <a:solidFill>
                <a:schemeClr val="tx1"/>
              </a:solidFill>
            </a:endParaRPr>
          </a:p>
        </p:txBody>
      </p:sp>
    </p:spTree>
    <p:extLst>
      <p:ext uri="{BB962C8B-B14F-4D97-AF65-F5344CB8AC3E}">
        <p14:creationId xmlns:p14="http://schemas.microsoft.com/office/powerpoint/2010/main" val="41409650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509516"/>
          </a:xfrm>
        </p:spPr>
        <p:txBody>
          <a:bodyPr>
            <a:normAutofit fontScale="90000"/>
          </a:bodyPr>
          <a:lstStyle/>
          <a:p>
            <a:r>
              <a:rPr lang="en-US" b="1" dirty="0"/>
              <a:t>References</a:t>
            </a:r>
            <a:r>
              <a:rPr lang="en-US" dirty="0" smtClean="0"/>
              <a:t>:</a:t>
            </a:r>
            <a:endParaRPr lang="ru-RU" dirty="0"/>
          </a:p>
        </p:txBody>
      </p:sp>
      <p:sp>
        <p:nvSpPr>
          <p:cNvPr id="3" name="Объект 2"/>
          <p:cNvSpPr>
            <a:spLocks noGrp="1"/>
          </p:cNvSpPr>
          <p:nvPr>
            <p:ph idx="1"/>
          </p:nvPr>
        </p:nvSpPr>
        <p:spPr>
          <a:xfrm>
            <a:off x="677334" y="1119115"/>
            <a:ext cx="8596668" cy="5363571"/>
          </a:xfrm>
        </p:spPr>
        <p:txBody>
          <a:bodyPr>
            <a:normAutofit fontScale="92500" lnSpcReduction="10000"/>
          </a:bodyPr>
          <a:lstStyle/>
          <a:p>
            <a:pPr algn="just">
              <a:lnSpc>
                <a:spcPct val="150000"/>
              </a:lnSpc>
            </a:pPr>
            <a:r>
              <a:rPr lang="en-US" sz="2000" dirty="0">
                <a:solidFill>
                  <a:schemeClr val="tx1"/>
                </a:solidFill>
                <a:latin typeface="+mj-lt"/>
                <a:cs typeface="Times New Roman" pitchFamily="18" charset="0"/>
              </a:rPr>
              <a:t>Anthony</a:t>
            </a:r>
            <a:r>
              <a:rPr lang="ru-RU" sz="2000" dirty="0">
                <a:solidFill>
                  <a:schemeClr val="tx1"/>
                </a:solidFill>
                <a:latin typeface="+mj-lt"/>
                <a:cs typeface="Times New Roman" pitchFamily="18" charset="0"/>
              </a:rPr>
              <a:t> </a:t>
            </a:r>
            <a:r>
              <a:rPr lang="en-US" sz="2000" dirty="0">
                <a:solidFill>
                  <a:schemeClr val="tx1"/>
                </a:solidFill>
                <a:latin typeface="+mj-lt"/>
                <a:cs typeface="Times New Roman" pitchFamily="18" charset="0"/>
              </a:rPr>
              <a:t>Atkinson (2014). Inequality: What Can Be Done?. Harvard University Press. p. 384.</a:t>
            </a:r>
            <a:r>
              <a:rPr lang="ru-RU" sz="2000" dirty="0">
                <a:solidFill>
                  <a:schemeClr val="tx1"/>
                </a:solidFill>
                <a:latin typeface="+mj-lt"/>
                <a:cs typeface="Times New Roman" pitchFamily="18" charset="0"/>
              </a:rPr>
              <a:t>; </a:t>
            </a:r>
          </a:p>
          <a:p>
            <a:pPr algn="just">
              <a:lnSpc>
                <a:spcPct val="150000"/>
              </a:lnSpc>
            </a:pPr>
            <a:r>
              <a:rPr lang="en-US" sz="2000" dirty="0" err="1">
                <a:solidFill>
                  <a:schemeClr val="tx1"/>
                </a:solidFill>
                <a:latin typeface="+mj-lt"/>
                <a:cs typeface="Times New Roman" pitchFamily="18" charset="0"/>
              </a:rPr>
              <a:t>Branko</a:t>
            </a:r>
            <a:r>
              <a:rPr lang="en-US" sz="2000" dirty="0">
                <a:solidFill>
                  <a:schemeClr val="tx1"/>
                </a:solidFill>
                <a:latin typeface="+mj-lt"/>
                <a:cs typeface="Times New Roman" pitchFamily="18" charset="0"/>
              </a:rPr>
              <a:t> </a:t>
            </a:r>
            <a:r>
              <a:rPr lang="en-US" sz="2000" dirty="0" err="1">
                <a:solidFill>
                  <a:schemeClr val="tx1"/>
                </a:solidFill>
                <a:latin typeface="+mj-lt"/>
                <a:cs typeface="Times New Roman" pitchFamily="18" charset="0"/>
              </a:rPr>
              <a:t>Milanovic</a:t>
            </a:r>
            <a:r>
              <a:rPr lang="en-US" sz="2000" dirty="0">
                <a:solidFill>
                  <a:schemeClr val="tx1"/>
                </a:solidFill>
                <a:latin typeface="+mj-lt"/>
                <a:cs typeface="Times New Roman" pitchFamily="18" charset="0"/>
              </a:rPr>
              <a:t> </a:t>
            </a:r>
            <a:r>
              <a:rPr lang="ru-RU" sz="2000" dirty="0">
                <a:solidFill>
                  <a:schemeClr val="tx1"/>
                </a:solidFill>
                <a:latin typeface="+mj-lt"/>
                <a:cs typeface="Times New Roman" pitchFamily="18" charset="0"/>
              </a:rPr>
              <a:t>(</a:t>
            </a:r>
            <a:r>
              <a:rPr lang="en-US" sz="2000" dirty="0">
                <a:solidFill>
                  <a:schemeClr val="tx1"/>
                </a:solidFill>
                <a:latin typeface="+mj-lt"/>
                <a:cs typeface="Times New Roman" pitchFamily="18" charset="0"/>
              </a:rPr>
              <a:t>2016). Global Inequality: a New Approach for the Age of Globalization</a:t>
            </a:r>
            <a:r>
              <a:rPr lang="ru-RU" sz="2000" dirty="0">
                <a:solidFill>
                  <a:schemeClr val="tx1"/>
                </a:solidFill>
                <a:latin typeface="+mj-lt"/>
                <a:cs typeface="Times New Roman" pitchFamily="18" charset="0"/>
              </a:rPr>
              <a:t>;</a:t>
            </a:r>
          </a:p>
          <a:p>
            <a:pPr algn="just">
              <a:lnSpc>
                <a:spcPct val="150000"/>
              </a:lnSpc>
            </a:pPr>
            <a:r>
              <a:rPr lang="en-US" sz="2000" dirty="0">
                <a:solidFill>
                  <a:schemeClr val="tx1"/>
                </a:solidFill>
                <a:latin typeface="+mj-lt"/>
                <a:cs typeface="Times New Roman" pitchFamily="18" charset="0"/>
              </a:rPr>
              <a:t>Thomas Piketty (2013). Capital in XXI century;</a:t>
            </a:r>
          </a:p>
          <a:p>
            <a:pPr algn="just">
              <a:lnSpc>
                <a:spcPct val="150000"/>
              </a:lnSpc>
            </a:pPr>
            <a:r>
              <a:rPr lang="en-US" sz="2000" dirty="0" smtClean="0">
                <a:solidFill>
                  <a:schemeClr val="tx1"/>
                </a:solidFill>
                <a:latin typeface="+mj-lt"/>
                <a:cs typeface="Times New Roman" pitchFamily="18" charset="0"/>
              </a:rPr>
              <a:t>Leonid </a:t>
            </a:r>
            <a:r>
              <a:rPr lang="en-US" sz="2000" dirty="0" err="1" smtClean="0">
                <a:solidFill>
                  <a:schemeClr val="tx1"/>
                </a:solidFill>
                <a:latin typeface="+mj-lt"/>
                <a:cs typeface="Times New Roman" pitchFamily="18" charset="0"/>
              </a:rPr>
              <a:t>Grigoryev</a:t>
            </a:r>
            <a:r>
              <a:rPr lang="en-US" sz="2000" dirty="0" smtClean="0">
                <a:solidFill>
                  <a:schemeClr val="tx1"/>
                </a:solidFill>
                <a:latin typeface="+mj-lt"/>
                <a:cs typeface="Times New Roman" pitchFamily="18" charset="0"/>
              </a:rPr>
              <a:t>, </a:t>
            </a:r>
            <a:r>
              <a:rPr lang="en-US" sz="2000" dirty="0" err="1" smtClean="0">
                <a:solidFill>
                  <a:schemeClr val="tx1"/>
                </a:solidFill>
                <a:latin typeface="+mj-lt"/>
                <a:cs typeface="Times New Roman" pitchFamily="18" charset="0"/>
              </a:rPr>
              <a:t>Alla</a:t>
            </a:r>
            <a:r>
              <a:rPr lang="en-US" sz="2000" dirty="0" smtClean="0">
                <a:solidFill>
                  <a:schemeClr val="tx1"/>
                </a:solidFill>
                <a:latin typeface="+mj-lt"/>
                <a:cs typeface="Times New Roman" pitchFamily="18" charset="0"/>
              </a:rPr>
              <a:t> </a:t>
            </a:r>
            <a:r>
              <a:rPr lang="en-US" sz="2000" dirty="0" err="1" smtClean="0">
                <a:solidFill>
                  <a:schemeClr val="tx1"/>
                </a:solidFill>
                <a:latin typeface="+mj-lt"/>
                <a:cs typeface="Times New Roman" pitchFamily="18" charset="0"/>
              </a:rPr>
              <a:t>Salmina</a:t>
            </a:r>
            <a:r>
              <a:rPr lang="en-US" sz="2000" dirty="0" smtClean="0">
                <a:solidFill>
                  <a:schemeClr val="tx1"/>
                </a:solidFill>
                <a:latin typeface="+mj-lt"/>
                <a:cs typeface="Times New Roman" pitchFamily="18" charset="0"/>
              </a:rPr>
              <a:t>:</a:t>
            </a:r>
            <a:r>
              <a:rPr lang="ru-RU" sz="2000" dirty="0" smtClean="0">
                <a:solidFill>
                  <a:schemeClr val="tx1"/>
                </a:solidFill>
                <a:latin typeface="+mj-lt"/>
                <a:cs typeface="Times New Roman" pitchFamily="18" charset="0"/>
              </a:rPr>
              <a:t> “</a:t>
            </a:r>
            <a:r>
              <a:rPr lang="en-US" sz="2000" dirty="0" smtClean="0">
                <a:solidFill>
                  <a:schemeClr val="tx1"/>
                </a:solidFill>
                <a:latin typeface="+mj-lt"/>
                <a:cs typeface="Times New Roman" pitchFamily="18" charset="0"/>
              </a:rPr>
              <a:t>Structure of the social inequality in the Modern World: Problems of Measurement” </a:t>
            </a:r>
            <a:r>
              <a:rPr lang="en-US" sz="2000" dirty="0">
                <a:solidFill>
                  <a:schemeClr val="tx1"/>
                </a:solidFill>
                <a:latin typeface="+mj-lt"/>
                <a:cs typeface="Times New Roman" pitchFamily="18" charset="0"/>
              </a:rPr>
              <a:t>(</a:t>
            </a:r>
            <a:r>
              <a:rPr lang="en-US" sz="2000" dirty="0" smtClean="0">
                <a:solidFill>
                  <a:schemeClr val="tx1"/>
                </a:solidFill>
                <a:latin typeface="+mj-lt"/>
                <a:cs typeface="Times New Roman" pitchFamily="18" charset="0"/>
              </a:rPr>
              <a:t>in Russian), 2013;</a:t>
            </a:r>
            <a:endParaRPr lang="en-US" sz="2000" dirty="0" smtClean="0">
              <a:solidFill>
                <a:schemeClr val="tx1"/>
              </a:solidFill>
              <a:latin typeface="+mj-lt"/>
            </a:endParaRPr>
          </a:p>
          <a:p>
            <a:r>
              <a:rPr lang="en-US" sz="2000" dirty="0" err="1" smtClean="0">
                <a:solidFill>
                  <a:schemeClr val="tx1"/>
                </a:solidFill>
                <a:latin typeface="+mj-lt"/>
              </a:rPr>
              <a:t>Grigoryev</a:t>
            </a:r>
            <a:r>
              <a:rPr lang="en-US" sz="2000" dirty="0" smtClean="0">
                <a:solidFill>
                  <a:schemeClr val="tx1"/>
                </a:solidFill>
                <a:latin typeface="+mj-lt"/>
              </a:rPr>
              <a:t> </a:t>
            </a:r>
            <a:r>
              <a:rPr lang="en-US" sz="2000" dirty="0">
                <a:solidFill>
                  <a:schemeClr val="tx1"/>
                </a:solidFill>
                <a:latin typeface="+mj-lt"/>
              </a:rPr>
              <a:t>L., </a:t>
            </a:r>
            <a:r>
              <a:rPr lang="en-US" sz="2000" dirty="0" err="1">
                <a:solidFill>
                  <a:schemeClr val="tx1"/>
                </a:solidFill>
                <a:latin typeface="+mj-lt"/>
              </a:rPr>
              <a:t>Parshina</a:t>
            </a:r>
            <a:r>
              <a:rPr lang="en-US" sz="2000" dirty="0">
                <a:solidFill>
                  <a:schemeClr val="tx1"/>
                </a:solidFill>
                <a:latin typeface="+mj-lt"/>
              </a:rPr>
              <a:t> E.. Economic dynamics of the countries of the world in the </a:t>
            </a:r>
            <a:r>
              <a:rPr lang="en-US" sz="2000" dirty="0" smtClean="0">
                <a:solidFill>
                  <a:schemeClr val="tx1"/>
                </a:solidFill>
                <a:latin typeface="+mj-lt"/>
              </a:rPr>
              <a:t>years 1992–2010</a:t>
            </a:r>
            <a:r>
              <a:rPr lang="en-US" sz="2000" dirty="0">
                <a:solidFill>
                  <a:schemeClr val="tx1"/>
                </a:solidFill>
                <a:latin typeface="+mj-lt"/>
              </a:rPr>
              <a:t>: Inhomogeneity of growth — VI </a:t>
            </a:r>
            <a:r>
              <a:rPr lang="en-US" sz="2000" dirty="0" smtClean="0">
                <a:solidFill>
                  <a:schemeClr val="tx1"/>
                </a:solidFill>
                <a:latin typeface="+mj-lt"/>
              </a:rPr>
              <a:t>BRICS </a:t>
            </a:r>
            <a:r>
              <a:rPr lang="en-US" sz="2000" dirty="0">
                <a:solidFill>
                  <a:schemeClr val="tx1"/>
                </a:solidFill>
                <a:latin typeface="+mj-lt"/>
              </a:rPr>
              <a:t>academic forum / editors: Renato Coelho </a:t>
            </a:r>
            <a:r>
              <a:rPr lang="en-US" sz="2000" dirty="0" smtClean="0">
                <a:solidFill>
                  <a:schemeClr val="tx1"/>
                </a:solidFill>
                <a:latin typeface="+mj-lt"/>
              </a:rPr>
              <a:t>Baumann,</a:t>
            </a:r>
            <a:r>
              <a:rPr lang="pt-BR" sz="2000" dirty="0" smtClean="0">
                <a:solidFill>
                  <a:schemeClr val="tx1"/>
                </a:solidFill>
                <a:latin typeface="+mj-lt"/>
              </a:rPr>
              <a:t>Tamara </a:t>
            </a:r>
            <a:r>
              <a:rPr lang="pt-BR" sz="2000" dirty="0">
                <a:solidFill>
                  <a:schemeClr val="tx1"/>
                </a:solidFill>
                <a:latin typeface="+mj-lt"/>
              </a:rPr>
              <a:t>Gregol de Farias. Brasília, IPEA, 2014, pp. </a:t>
            </a:r>
            <a:r>
              <a:rPr lang="pt-BR" sz="2000" dirty="0" smtClean="0">
                <a:solidFill>
                  <a:schemeClr val="tx1"/>
                </a:solidFill>
                <a:latin typeface="+mj-lt"/>
              </a:rPr>
              <a:t>57–77</a:t>
            </a:r>
            <a:r>
              <a:rPr lang="pt-BR" sz="2000" dirty="0">
                <a:solidFill>
                  <a:schemeClr val="tx1"/>
                </a:solidFill>
                <a:latin typeface="+mj-lt"/>
              </a:rPr>
              <a:t>;</a:t>
            </a:r>
            <a:endParaRPr lang="pt-BR" sz="2000" dirty="0" smtClean="0">
              <a:solidFill>
                <a:schemeClr val="tx1"/>
              </a:solidFill>
              <a:latin typeface="+mj-lt"/>
            </a:endParaRPr>
          </a:p>
          <a:p>
            <a:r>
              <a:rPr lang="pt-BR" sz="2000" dirty="0" smtClean="0">
                <a:solidFill>
                  <a:schemeClr val="tx1"/>
                </a:solidFill>
                <a:latin typeface="+mj-lt"/>
              </a:rPr>
              <a:t>Grigoryev L., Pavlyushina V. “Brasil: in the Trap of the Middle Level Development”, (in Russian) 2016.</a:t>
            </a:r>
          </a:p>
          <a:p>
            <a:endParaRPr lang="pt-BR" sz="2000" dirty="0" smtClean="0">
              <a:latin typeface="+mj-lt"/>
            </a:endParaRPr>
          </a:p>
          <a:p>
            <a:endParaRPr lang="pt-BR" sz="2000" dirty="0" smtClean="0">
              <a:latin typeface="+mj-lt"/>
            </a:endParaRPr>
          </a:p>
          <a:p>
            <a:endParaRPr lang="ru-RU" dirty="0"/>
          </a:p>
        </p:txBody>
      </p:sp>
    </p:spTree>
    <p:extLst>
      <p:ext uri="{BB962C8B-B14F-4D97-AF65-F5344CB8AC3E}">
        <p14:creationId xmlns:p14="http://schemas.microsoft.com/office/powerpoint/2010/main" val="16230804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615821"/>
            <a:ext cx="12192000" cy="1320800"/>
          </a:xfrm>
        </p:spPr>
        <p:txBody>
          <a:bodyPr>
            <a:normAutofit fontScale="90000"/>
          </a:bodyPr>
          <a:lstStyle/>
          <a:p>
            <a:pPr algn="ctr"/>
            <a:r>
              <a:rPr lang="en-US" sz="4800" b="1" dirty="0" smtClean="0">
                <a:solidFill>
                  <a:schemeClr val="accent2">
                    <a:lumMod val="75000"/>
                  </a:schemeClr>
                </a:solidFill>
              </a:rPr>
              <a:t>Thank you for your attention!</a:t>
            </a:r>
            <a:br>
              <a:rPr lang="en-US" sz="4800" b="1" dirty="0" smtClean="0">
                <a:solidFill>
                  <a:schemeClr val="accent2">
                    <a:lumMod val="75000"/>
                  </a:schemeClr>
                </a:solidFill>
              </a:rPr>
            </a:br>
            <a:r>
              <a:rPr lang="en-US" sz="4800" b="1" dirty="0" smtClean="0">
                <a:solidFill>
                  <a:schemeClr val="accent2">
                    <a:lumMod val="75000"/>
                  </a:schemeClr>
                </a:solidFill>
              </a:rPr>
              <a:t/>
            </a:r>
            <a:br>
              <a:rPr lang="en-US" sz="4800" b="1" dirty="0" smtClean="0">
                <a:solidFill>
                  <a:schemeClr val="accent2">
                    <a:lumMod val="75000"/>
                  </a:schemeClr>
                </a:solidFill>
              </a:rPr>
            </a:br>
            <a:r>
              <a:rPr lang="en-US" sz="2200" b="1" dirty="0" smtClean="0">
                <a:solidFill>
                  <a:schemeClr val="accent2">
                    <a:lumMod val="75000"/>
                  </a:schemeClr>
                </a:solidFill>
              </a:rPr>
              <a:t>Anna </a:t>
            </a:r>
            <a:r>
              <a:rPr lang="en-US" sz="2200" b="1" dirty="0" err="1" smtClean="0">
                <a:solidFill>
                  <a:schemeClr val="accent2">
                    <a:lumMod val="75000"/>
                  </a:schemeClr>
                </a:solidFill>
              </a:rPr>
              <a:t>Lobanova</a:t>
            </a:r>
            <a:r>
              <a:rPr lang="en-US" sz="2200" b="1" dirty="0" smtClean="0">
                <a:solidFill>
                  <a:schemeClr val="accent2">
                    <a:lumMod val="75000"/>
                  </a:schemeClr>
                </a:solidFill>
              </a:rPr>
              <a:t> a.lobanova@ac.gov.ru</a:t>
            </a:r>
            <a:br>
              <a:rPr lang="en-US" sz="2200" b="1" dirty="0" smtClean="0">
                <a:solidFill>
                  <a:schemeClr val="accent2">
                    <a:lumMod val="75000"/>
                  </a:schemeClr>
                </a:solidFill>
              </a:rPr>
            </a:br>
            <a:r>
              <a:rPr lang="en-US" sz="2200" b="1" dirty="0" smtClean="0">
                <a:solidFill>
                  <a:schemeClr val="accent2">
                    <a:lumMod val="75000"/>
                  </a:schemeClr>
                </a:solidFill>
              </a:rPr>
              <a:t>Victoria </a:t>
            </a:r>
            <a:r>
              <a:rPr lang="en-US" sz="2200" b="1" dirty="0" err="1" smtClean="0">
                <a:solidFill>
                  <a:schemeClr val="accent2">
                    <a:lumMod val="75000"/>
                  </a:schemeClr>
                </a:solidFill>
              </a:rPr>
              <a:t>Pavlyushina</a:t>
            </a:r>
            <a:r>
              <a:rPr lang="ru-RU" sz="2200" b="1" dirty="0" smtClean="0">
                <a:solidFill>
                  <a:schemeClr val="accent2">
                    <a:lumMod val="75000"/>
                  </a:schemeClr>
                </a:solidFill>
              </a:rPr>
              <a:t> </a:t>
            </a:r>
            <a:r>
              <a:rPr lang="en-US" sz="2200" b="1" dirty="0" smtClean="0">
                <a:solidFill>
                  <a:schemeClr val="accent2">
                    <a:lumMod val="75000"/>
                  </a:schemeClr>
                </a:solidFill>
              </a:rPr>
              <a:t>v.pavljushina@ac.gov.ru</a:t>
            </a:r>
            <a:endParaRPr lang="ru-RU" sz="2000" b="1" dirty="0">
              <a:solidFill>
                <a:schemeClr val="accent2">
                  <a:lumMod val="75000"/>
                </a:schemeClr>
              </a:solidFill>
            </a:endParaRPr>
          </a:p>
        </p:txBody>
      </p:sp>
    </p:spTree>
    <p:extLst>
      <p:ext uri="{BB962C8B-B14F-4D97-AF65-F5344CB8AC3E}">
        <p14:creationId xmlns:p14="http://schemas.microsoft.com/office/powerpoint/2010/main" val="38995049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Sustainable Development Goals:</a:t>
            </a:r>
            <a:br>
              <a:rPr lang="en-US" dirty="0" smtClean="0"/>
            </a:br>
            <a:r>
              <a:rPr lang="en-US" dirty="0" smtClean="0"/>
              <a:t>General </a:t>
            </a:r>
            <a:r>
              <a:rPr lang="en-US" dirty="0"/>
              <a:t>P</a:t>
            </a:r>
            <a:r>
              <a:rPr lang="en-US" dirty="0" smtClean="0"/>
              <a:t>icture </a:t>
            </a:r>
            <a:r>
              <a:rPr lang="en-US" dirty="0" smtClean="0"/>
              <a:t>and Inequality</a:t>
            </a:r>
            <a:endParaRPr lang="ru-RU" dirty="0"/>
          </a:p>
        </p:txBody>
      </p:sp>
      <p:sp>
        <p:nvSpPr>
          <p:cNvPr id="3" name="Объект 2"/>
          <p:cNvSpPr>
            <a:spLocks noGrp="1"/>
          </p:cNvSpPr>
          <p:nvPr>
            <p:ph idx="1"/>
          </p:nvPr>
        </p:nvSpPr>
        <p:spPr>
          <a:xfrm>
            <a:off x="677334" y="1728789"/>
            <a:ext cx="8596668" cy="4312574"/>
          </a:xfrm>
        </p:spPr>
        <p:txBody>
          <a:bodyPr>
            <a:normAutofit fontScale="92500"/>
          </a:bodyPr>
          <a:lstStyle/>
          <a:p>
            <a:r>
              <a:rPr lang="en-US" sz="2400" dirty="0"/>
              <a:t>In this Presentation we would like to show the important aspects of Growth and Inequality (SDG #10). </a:t>
            </a:r>
          </a:p>
          <a:p>
            <a:r>
              <a:rPr lang="en-US" sz="2400" dirty="0" smtClean="0"/>
              <a:t>New </a:t>
            </a:r>
            <a:r>
              <a:rPr lang="en-US" sz="2400" dirty="0" smtClean="0"/>
              <a:t>SDGs cover a broad range of economic - social – institutional objectives – for 2030 while it will take much more time! But it’s important to make the real step now.</a:t>
            </a:r>
          </a:p>
          <a:p>
            <a:r>
              <a:rPr lang="en-US" sz="2400" dirty="0" smtClean="0"/>
              <a:t>For </a:t>
            </a:r>
            <a:r>
              <a:rPr lang="en-US" sz="2400" dirty="0"/>
              <a:t>Russia and for other BRICS countries it will be the serious challenge for the social sustainability of Growth and Progress in the Future, to go out of the Middle Income Trap.</a:t>
            </a:r>
            <a:endParaRPr lang="ru-RU" sz="2400" dirty="0"/>
          </a:p>
          <a:p>
            <a:r>
              <a:rPr lang="en-US" sz="2400" dirty="0" smtClean="0"/>
              <a:t>Analytical Center is preparing a pilot project (to be published in 2016) on the view on Russia in SDG frame but with an actual socio-economic problems of Russia.</a:t>
            </a:r>
          </a:p>
        </p:txBody>
      </p:sp>
    </p:spTree>
    <p:extLst>
      <p:ext uri="{BB962C8B-B14F-4D97-AF65-F5344CB8AC3E}">
        <p14:creationId xmlns:p14="http://schemas.microsoft.com/office/powerpoint/2010/main" val="5866653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86519"/>
            <a:ext cx="10058400" cy="932597"/>
          </a:xfrm>
        </p:spPr>
        <p:txBody>
          <a:bodyPr>
            <a:normAutofit/>
          </a:bodyPr>
          <a:lstStyle/>
          <a:p>
            <a:r>
              <a:rPr lang="en-US" sz="3200" b="1" dirty="0" smtClean="0">
                <a:solidFill>
                  <a:schemeClr val="accent2">
                    <a:lumMod val="75000"/>
                  </a:schemeClr>
                </a:solidFill>
              </a:rPr>
              <a:t>Growth in developed and developing countries</a:t>
            </a:r>
            <a:endParaRPr lang="ru-RU" sz="3200" b="1" dirty="0">
              <a:solidFill>
                <a:schemeClr val="accent2">
                  <a:lumMod val="75000"/>
                </a:schemeClr>
              </a:solidFill>
            </a:endParaRPr>
          </a:p>
        </p:txBody>
      </p:sp>
      <p:pic>
        <p:nvPicPr>
          <p:cNvPr id="6" name="Рисунок 5"/>
          <p:cNvPicPr>
            <a:picLocks noChangeAspect="1"/>
          </p:cNvPicPr>
          <p:nvPr/>
        </p:nvPicPr>
        <p:blipFill>
          <a:blip r:embed="rId2"/>
          <a:stretch>
            <a:fillRect/>
          </a:stretch>
        </p:blipFill>
        <p:spPr>
          <a:xfrm>
            <a:off x="709836" y="775066"/>
            <a:ext cx="9048313" cy="5909587"/>
          </a:xfrm>
          <a:prstGeom prst="rect">
            <a:avLst/>
          </a:prstGeom>
        </p:spPr>
      </p:pic>
    </p:spTree>
    <p:extLst>
      <p:ext uri="{BB962C8B-B14F-4D97-AF65-F5344CB8AC3E}">
        <p14:creationId xmlns:p14="http://schemas.microsoft.com/office/powerpoint/2010/main" val="28856970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322997"/>
            <a:ext cx="8596668" cy="837063"/>
          </a:xfrm>
        </p:spPr>
        <p:txBody>
          <a:bodyPr/>
          <a:lstStyle/>
          <a:p>
            <a:r>
              <a:rPr lang="en-US" b="1" dirty="0" smtClean="0">
                <a:solidFill>
                  <a:schemeClr val="accent2">
                    <a:lumMod val="75000"/>
                  </a:schemeClr>
                </a:solidFill>
              </a:rPr>
              <a:t>Comparison of BRICS – GDP, inequality</a:t>
            </a:r>
            <a:endParaRPr lang="ru-RU" b="1" dirty="0">
              <a:solidFill>
                <a:schemeClr val="accent2">
                  <a:lumMod val="75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46928056"/>
              </p:ext>
            </p:extLst>
          </p:nvPr>
        </p:nvGraphicFramePr>
        <p:xfrm>
          <a:off x="1044402" y="1381836"/>
          <a:ext cx="8229600" cy="4876800"/>
        </p:xfrm>
        <a:graphic>
          <a:graphicData uri="http://schemas.openxmlformats.org/drawingml/2006/table">
            <a:tbl>
              <a:tblPr firstRow="1" bandRow="1">
                <a:tableStyleId>{5C22544A-7EE6-4342-B048-85BDC9FD1C3A}</a:tableStyleId>
              </a:tblPr>
              <a:tblGrid>
                <a:gridCol w="1613530"/>
                <a:gridCol w="1021561"/>
                <a:gridCol w="911121"/>
                <a:gridCol w="1642779"/>
                <a:gridCol w="1490926"/>
                <a:gridCol w="1549683"/>
              </a:tblGrid>
              <a:tr h="370840">
                <a:tc rowSpan="2">
                  <a:txBody>
                    <a:bodyPr/>
                    <a:lstStyle/>
                    <a:p>
                      <a:endParaRPr lang="en-US" sz="2000" dirty="0"/>
                    </a:p>
                  </a:txBody>
                  <a:tcPr/>
                </a:tc>
                <a:tc rowSpan="2">
                  <a:txBody>
                    <a:bodyPr/>
                    <a:lstStyle/>
                    <a:p>
                      <a:r>
                        <a:rPr lang="en-US" sz="2000" dirty="0" smtClean="0"/>
                        <a:t>Year</a:t>
                      </a:r>
                      <a:endParaRPr lang="en-US" sz="2000" dirty="0"/>
                    </a:p>
                  </a:txBody>
                  <a:tcPr/>
                </a:tc>
                <a:tc rowSpan="2">
                  <a:txBody>
                    <a:bodyPr/>
                    <a:lstStyle/>
                    <a:p>
                      <a:r>
                        <a:rPr lang="en-US" sz="2000" dirty="0" err="1" smtClean="0"/>
                        <a:t>Gini</a:t>
                      </a:r>
                      <a:r>
                        <a:rPr lang="en-US" sz="2000" dirty="0" smtClean="0"/>
                        <a:t> ratio</a:t>
                      </a:r>
                      <a:endParaRPr lang="en-US" sz="2000" dirty="0"/>
                    </a:p>
                  </a:txBody>
                  <a:tcPr/>
                </a:tc>
                <a:tc rowSpan="2">
                  <a:txBody>
                    <a:bodyPr/>
                    <a:lstStyle/>
                    <a:p>
                      <a:r>
                        <a:rPr lang="en-US" sz="2000" dirty="0" smtClean="0"/>
                        <a:t>GDP PPP per capita 2014,</a:t>
                      </a:r>
                      <a:r>
                        <a:rPr lang="en-US" sz="2000" baseline="0" dirty="0" smtClean="0"/>
                        <a:t> thousand $</a:t>
                      </a:r>
                      <a:endParaRPr lang="en-US" sz="2000" dirty="0"/>
                    </a:p>
                  </a:txBody>
                  <a:tcPr/>
                </a:tc>
                <a:tc gridSpan="2">
                  <a:txBody>
                    <a:bodyPr/>
                    <a:lstStyle/>
                    <a:p>
                      <a:r>
                        <a:rPr lang="en-US" sz="2000" dirty="0" smtClean="0"/>
                        <a:t>Income shares by top and bottom </a:t>
                      </a:r>
                      <a:r>
                        <a:rPr lang="en-US" sz="2000" dirty="0" err="1" smtClean="0"/>
                        <a:t>deciles</a:t>
                      </a:r>
                      <a:r>
                        <a:rPr lang="en-US" sz="2000" dirty="0" smtClean="0"/>
                        <a:t> in total income, %</a:t>
                      </a:r>
                      <a:endParaRPr lang="en-US" sz="2000" dirty="0"/>
                    </a:p>
                  </a:txBody>
                  <a:tcPr/>
                </a:tc>
                <a:tc hMerge="1">
                  <a:txBody>
                    <a:bodyPr/>
                    <a:lstStyle/>
                    <a:p>
                      <a:endParaRPr lang="en-US" sz="1800" dirty="0"/>
                    </a:p>
                  </a:txBody>
                  <a:tcPr/>
                </a:tc>
              </a:tr>
              <a:tr h="370840">
                <a:tc vMerge="1">
                  <a:txBody>
                    <a:bodyPr/>
                    <a:lstStyle/>
                    <a:p>
                      <a:endParaRPr lang="en-US" sz="1800" dirty="0"/>
                    </a:p>
                  </a:txBody>
                  <a:tcPr/>
                </a:tc>
                <a:tc vMerge="1">
                  <a:txBody>
                    <a:bodyPr/>
                    <a:lstStyle/>
                    <a:p>
                      <a:endParaRPr lang="en-US" sz="1800" dirty="0"/>
                    </a:p>
                  </a:txBody>
                  <a:tcPr/>
                </a:tc>
                <a:tc vMerge="1">
                  <a:txBody>
                    <a:bodyPr/>
                    <a:lstStyle/>
                    <a:p>
                      <a:endParaRPr lang="en-US" sz="1800" dirty="0"/>
                    </a:p>
                  </a:txBody>
                  <a:tcPr/>
                </a:tc>
                <a:tc vMerge="1">
                  <a:txBody>
                    <a:bodyPr/>
                    <a:lstStyle/>
                    <a:p>
                      <a:endParaRPr lang="en-US" sz="1800" dirty="0"/>
                    </a:p>
                  </a:txBody>
                  <a:tcPr/>
                </a:tc>
                <a:tc>
                  <a:txBody>
                    <a:bodyPr/>
                    <a:lstStyle/>
                    <a:p>
                      <a:pPr algn="ctr"/>
                      <a:r>
                        <a:rPr lang="en-US" sz="2000" dirty="0" smtClean="0"/>
                        <a:t>bottom 10%</a:t>
                      </a:r>
                      <a:endParaRPr lang="en-US" sz="2000" dirty="0"/>
                    </a:p>
                  </a:txBody>
                  <a:tcPr/>
                </a:tc>
                <a:tc>
                  <a:txBody>
                    <a:bodyPr/>
                    <a:lstStyle/>
                    <a:p>
                      <a:pPr algn="ctr"/>
                      <a:r>
                        <a:rPr lang="en-US" sz="2000" dirty="0" smtClean="0"/>
                        <a:t>top 10%</a:t>
                      </a:r>
                      <a:endParaRPr lang="en-US" sz="2000" dirty="0"/>
                    </a:p>
                  </a:txBody>
                  <a:tcPr/>
                </a:tc>
              </a:tr>
              <a:tr h="370840">
                <a:tc>
                  <a:txBody>
                    <a:bodyPr/>
                    <a:lstStyle/>
                    <a:p>
                      <a:r>
                        <a:rPr lang="en-US" sz="2000" dirty="0" smtClean="0"/>
                        <a:t>Brazil</a:t>
                      </a:r>
                      <a:endParaRPr lang="en-US" sz="2000" dirty="0"/>
                    </a:p>
                  </a:txBody>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mn-lt"/>
                          <a:ea typeface="ＭＳ Ｐゴシック" charset="0"/>
                        </a:rPr>
                        <a:t>2009</a:t>
                      </a:r>
                      <a:endParaRPr kumimoji="0" lang="ru-RU" sz="2000" b="0" i="0" u="none" strike="noStrike" cap="none" normalizeH="0" baseline="0" dirty="0">
                        <a:ln>
                          <a:noFill/>
                        </a:ln>
                        <a:solidFill>
                          <a:srgbClr val="000000"/>
                        </a:solidFill>
                        <a:effectLst/>
                        <a:latin typeface="+mn-lt"/>
                        <a:ea typeface="Calibri" charset="0"/>
                        <a:cs typeface="Times New Roman" charset="0"/>
                      </a:endParaRPr>
                    </a:p>
                  </a:txBody>
                  <a:tcPr marL="68580" marR="68580"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0" i="0" u="none" strike="noStrike" cap="none" normalizeH="0" baseline="0" dirty="0">
                          <a:ln>
                            <a:noFill/>
                          </a:ln>
                          <a:solidFill>
                            <a:srgbClr val="000000"/>
                          </a:solidFill>
                          <a:effectLst/>
                          <a:latin typeface="+mn-lt"/>
                          <a:ea typeface="ＭＳ Ｐゴシック" charset="0"/>
                        </a:rPr>
                        <a:t>55</a:t>
                      </a:r>
                      <a:endParaRPr kumimoji="0" lang="ru-RU" sz="2000" b="0" i="0" u="none" strike="noStrike" cap="none" normalizeH="0" baseline="0" dirty="0">
                        <a:ln>
                          <a:noFill/>
                        </a:ln>
                        <a:solidFill>
                          <a:srgbClr val="000000"/>
                        </a:solidFill>
                        <a:effectLst/>
                        <a:latin typeface="+mn-lt"/>
                        <a:ea typeface="Calibri" charset="0"/>
                        <a:cs typeface="Times New Roman" charset="0"/>
                      </a:endParaRPr>
                    </a:p>
                  </a:txBody>
                  <a:tcPr marL="68580" marR="68580" marT="0" marB="0" anchor="ctr"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2000" b="0" i="1" u="none" strike="noStrike" cap="none" normalizeH="0" baseline="0" dirty="0" smtClean="0">
                          <a:ln>
                            <a:noFill/>
                          </a:ln>
                          <a:solidFill>
                            <a:srgbClr val="000000"/>
                          </a:solidFill>
                          <a:effectLst/>
                          <a:latin typeface="+mn-lt"/>
                          <a:ea typeface="ＭＳ Ｐゴシック" charset="0"/>
                        </a:rPr>
                        <a:t>16,2</a:t>
                      </a:r>
                      <a:endParaRPr kumimoji="0" lang="ru-RU" sz="2000" b="0" i="1" u="none" strike="noStrike" cap="none" normalizeH="0" baseline="0" dirty="0">
                        <a:ln>
                          <a:noFill/>
                        </a:ln>
                        <a:solidFill>
                          <a:srgbClr val="000000"/>
                        </a:solidFill>
                        <a:effectLst/>
                        <a:latin typeface="+mn-lt"/>
                        <a:ea typeface="Calibri" charset="0"/>
                        <a:cs typeface="Times New Roman" charset="0"/>
                      </a:endParaRPr>
                    </a:p>
                  </a:txBody>
                  <a:tcPr marL="68580" marR="68580" marT="0" marB="0" anchor="ctr"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mn-lt"/>
                          <a:ea typeface="ＭＳ Ｐゴシック" charset="0"/>
                        </a:rPr>
                        <a:t>0,8</a:t>
                      </a:r>
                      <a:endParaRPr kumimoji="0" lang="ru-RU" sz="2000" b="0" i="0" u="none" strike="noStrike" cap="none" normalizeH="0" baseline="0" dirty="0">
                        <a:ln>
                          <a:noFill/>
                        </a:ln>
                        <a:solidFill>
                          <a:schemeClr val="tx1"/>
                        </a:solidFill>
                        <a:effectLst/>
                        <a:latin typeface="+mn-lt"/>
                        <a:ea typeface="Calibri" charset="0"/>
                        <a:cs typeface="Times New Roman" charset="0"/>
                      </a:endParaRPr>
                    </a:p>
                  </a:txBody>
                  <a:tcPr marL="68580" marR="68580" marT="0" marB="0" anchor="ctr"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0" i="0" u="none" strike="noStrike" cap="none" normalizeH="0" baseline="0">
                          <a:ln>
                            <a:noFill/>
                          </a:ln>
                          <a:solidFill>
                            <a:srgbClr val="000000"/>
                          </a:solidFill>
                          <a:effectLst/>
                          <a:latin typeface="+mn-lt"/>
                          <a:ea typeface="ＭＳ Ｐゴシック" charset="0"/>
                        </a:rPr>
                        <a:t>43</a:t>
                      </a:r>
                      <a:endParaRPr kumimoji="0" lang="ru-RU" sz="2000" b="0" i="0" u="none" strike="noStrike" cap="none" normalizeH="0" baseline="0">
                        <a:ln>
                          <a:noFill/>
                        </a:ln>
                        <a:solidFill>
                          <a:srgbClr val="000000"/>
                        </a:solidFill>
                        <a:effectLst/>
                        <a:latin typeface="+mn-lt"/>
                        <a:ea typeface="Calibri" charset="0"/>
                        <a:cs typeface="Times New Roman" charset="0"/>
                      </a:endParaRPr>
                    </a:p>
                  </a:txBody>
                  <a:tcPr marL="68580" marR="68580" marT="0" marB="0" anchor="ctr" horzOverflow="overflow"/>
                </a:tc>
              </a:tr>
              <a:tr h="370840">
                <a:tc>
                  <a:txBody>
                    <a:bodyPr/>
                    <a:lstStyle/>
                    <a:p>
                      <a:r>
                        <a:rPr lang="en-US" sz="2000" dirty="0" smtClean="0"/>
                        <a:t>India</a:t>
                      </a:r>
                      <a:endParaRPr lang="en-US" sz="2000" dirty="0"/>
                    </a:p>
                  </a:txBody>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0" i="0" u="none" strike="noStrike" cap="none" normalizeH="0" baseline="0">
                          <a:ln>
                            <a:noFill/>
                          </a:ln>
                          <a:solidFill>
                            <a:srgbClr val="000000"/>
                          </a:solidFill>
                          <a:effectLst/>
                          <a:latin typeface="+mn-lt"/>
                          <a:ea typeface="ＭＳ Ｐゴシック" charset="0"/>
                        </a:rPr>
                        <a:t>2005</a:t>
                      </a:r>
                      <a:endParaRPr kumimoji="0" lang="ru-RU" sz="2000" b="0" i="0" u="none" strike="noStrike" cap="none" normalizeH="0" baseline="0">
                        <a:ln>
                          <a:noFill/>
                        </a:ln>
                        <a:solidFill>
                          <a:srgbClr val="000000"/>
                        </a:solidFill>
                        <a:effectLst/>
                        <a:latin typeface="+mn-lt"/>
                        <a:ea typeface="Calibri" charset="0"/>
                        <a:cs typeface="Times New Roman" charset="0"/>
                      </a:endParaRPr>
                    </a:p>
                  </a:txBody>
                  <a:tcPr marL="68580" marR="68580"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0" i="0" u="none" strike="noStrike" cap="none" normalizeH="0" baseline="0">
                          <a:ln>
                            <a:noFill/>
                          </a:ln>
                          <a:solidFill>
                            <a:srgbClr val="000000"/>
                          </a:solidFill>
                          <a:effectLst/>
                          <a:latin typeface="+mn-lt"/>
                          <a:ea typeface="ＭＳ Ｐゴシック" charset="0"/>
                        </a:rPr>
                        <a:t>33</a:t>
                      </a:r>
                      <a:endParaRPr kumimoji="0" lang="ru-RU" sz="2000" b="0" i="0" u="none" strike="noStrike" cap="none" normalizeH="0" baseline="0">
                        <a:ln>
                          <a:noFill/>
                        </a:ln>
                        <a:solidFill>
                          <a:srgbClr val="000000"/>
                        </a:solidFill>
                        <a:effectLst/>
                        <a:latin typeface="+mn-lt"/>
                        <a:ea typeface="Calibri" charset="0"/>
                        <a:cs typeface="Times New Roman" charset="0"/>
                      </a:endParaRPr>
                    </a:p>
                  </a:txBody>
                  <a:tcPr marL="68580" marR="68580" marT="0" marB="0" anchor="ctr"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2000" b="0" i="1" u="none" strike="noStrike" cap="none" normalizeH="0" baseline="0" dirty="0" smtClean="0">
                          <a:ln>
                            <a:noFill/>
                          </a:ln>
                          <a:solidFill>
                            <a:srgbClr val="000000"/>
                          </a:solidFill>
                          <a:effectLst/>
                          <a:latin typeface="+mn-lt"/>
                          <a:ea typeface="ＭＳ Ｐゴシック" charset="0"/>
                        </a:rPr>
                        <a:t>5,8</a:t>
                      </a:r>
                      <a:endParaRPr kumimoji="0" lang="ru-RU" sz="2000" b="0" i="1" u="none" strike="noStrike" cap="none" normalizeH="0" baseline="0" dirty="0">
                        <a:ln>
                          <a:noFill/>
                        </a:ln>
                        <a:solidFill>
                          <a:srgbClr val="000000"/>
                        </a:solidFill>
                        <a:effectLst/>
                        <a:latin typeface="+mn-lt"/>
                        <a:ea typeface="Calibri" charset="0"/>
                        <a:cs typeface="Times New Roman" charset="0"/>
                      </a:endParaRPr>
                    </a:p>
                  </a:txBody>
                  <a:tcPr marL="68580" marR="68580" marT="0" marB="0" anchor="ctr"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mn-lt"/>
                          <a:ea typeface="ＭＳ Ｐゴシック" charset="0"/>
                        </a:rPr>
                        <a:t>3,7</a:t>
                      </a:r>
                      <a:endParaRPr kumimoji="0" lang="ru-RU" sz="2000" b="0" i="0" u="none" strike="noStrike" cap="none" normalizeH="0" baseline="0" dirty="0">
                        <a:ln>
                          <a:noFill/>
                        </a:ln>
                        <a:solidFill>
                          <a:srgbClr val="000000"/>
                        </a:solidFill>
                        <a:effectLst/>
                        <a:latin typeface="+mn-lt"/>
                        <a:ea typeface="Calibri" charset="0"/>
                        <a:cs typeface="Times New Roman" charset="0"/>
                      </a:endParaRPr>
                    </a:p>
                  </a:txBody>
                  <a:tcPr marL="68580" marR="68580" marT="0" marB="0" anchor="ctr"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mn-lt"/>
                          <a:ea typeface="ＭＳ Ｐゴシック" charset="0"/>
                        </a:rPr>
                        <a:t>2</a:t>
                      </a:r>
                      <a:r>
                        <a:rPr kumimoji="0" lang="en-US" sz="2000" b="0" i="0" u="none" strike="noStrike" cap="none" normalizeH="0" baseline="0" dirty="0" smtClean="0">
                          <a:ln>
                            <a:noFill/>
                          </a:ln>
                          <a:solidFill>
                            <a:srgbClr val="000000"/>
                          </a:solidFill>
                          <a:effectLst/>
                          <a:latin typeface="+mn-lt"/>
                          <a:ea typeface="ＭＳ Ｐゴシック" charset="0"/>
                        </a:rPr>
                        <a:t>9</a:t>
                      </a:r>
                      <a:endParaRPr kumimoji="0" lang="ru-RU" sz="2000" b="0" i="0" u="none" strike="noStrike" cap="none" normalizeH="0" baseline="0" dirty="0">
                        <a:ln>
                          <a:noFill/>
                        </a:ln>
                        <a:solidFill>
                          <a:srgbClr val="000000"/>
                        </a:solidFill>
                        <a:effectLst/>
                        <a:latin typeface="+mn-lt"/>
                        <a:ea typeface="Calibri" charset="0"/>
                        <a:cs typeface="Times New Roman" charset="0"/>
                      </a:endParaRPr>
                    </a:p>
                  </a:txBody>
                  <a:tcPr marL="68580" marR="68580" marT="0" marB="0" anchor="ctr" horzOverflow="overflow"/>
                </a:tc>
              </a:tr>
              <a:tr h="370840">
                <a:tc>
                  <a:txBody>
                    <a:bodyPr/>
                    <a:lstStyle/>
                    <a:p>
                      <a:r>
                        <a:rPr lang="en-US" sz="2000" dirty="0" smtClean="0"/>
                        <a:t>China</a:t>
                      </a:r>
                      <a:endParaRPr lang="en-US" sz="2000" dirty="0"/>
                    </a:p>
                  </a:txBody>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mn-lt"/>
                          <a:ea typeface="ＭＳ Ｐゴシック" charset="0"/>
                        </a:rPr>
                        <a:t>200</a:t>
                      </a:r>
                      <a:r>
                        <a:rPr kumimoji="0" lang="en-US" sz="2000" b="0" i="0" u="none" strike="noStrike" cap="none" normalizeH="0" baseline="0" dirty="0" smtClean="0">
                          <a:ln>
                            <a:noFill/>
                          </a:ln>
                          <a:solidFill>
                            <a:srgbClr val="000000"/>
                          </a:solidFill>
                          <a:effectLst/>
                          <a:latin typeface="+mn-lt"/>
                          <a:ea typeface="ＭＳ Ｐゴシック" charset="0"/>
                        </a:rPr>
                        <a:t>9</a:t>
                      </a:r>
                      <a:endParaRPr kumimoji="0" lang="ru-RU" sz="2000" b="0" i="0" u="none" strike="noStrike" cap="none" normalizeH="0" baseline="0" dirty="0">
                        <a:ln>
                          <a:noFill/>
                        </a:ln>
                        <a:solidFill>
                          <a:srgbClr val="000000"/>
                        </a:solidFill>
                        <a:effectLst/>
                        <a:latin typeface="+mn-lt"/>
                        <a:ea typeface="Calibri" charset="0"/>
                        <a:cs typeface="Times New Roman" charset="0"/>
                      </a:endParaRPr>
                    </a:p>
                  </a:txBody>
                  <a:tcPr marL="68580" marR="68580"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0" i="0" u="none" strike="noStrike" cap="none" normalizeH="0" baseline="0">
                          <a:ln>
                            <a:noFill/>
                          </a:ln>
                          <a:solidFill>
                            <a:srgbClr val="000000"/>
                          </a:solidFill>
                          <a:effectLst/>
                          <a:latin typeface="+mn-lt"/>
                          <a:ea typeface="ＭＳ Ｐゴシック" charset="0"/>
                        </a:rPr>
                        <a:t>42</a:t>
                      </a:r>
                      <a:endParaRPr kumimoji="0" lang="ru-RU" sz="2000" b="0" i="0" u="none" strike="noStrike" cap="none" normalizeH="0" baseline="0">
                        <a:ln>
                          <a:noFill/>
                        </a:ln>
                        <a:solidFill>
                          <a:srgbClr val="000000"/>
                        </a:solidFill>
                        <a:effectLst/>
                        <a:latin typeface="+mn-lt"/>
                        <a:ea typeface="Calibri" charset="0"/>
                        <a:cs typeface="Times New Roman" charset="0"/>
                      </a:endParaRPr>
                    </a:p>
                  </a:txBody>
                  <a:tcPr marL="68580" marR="68580" marT="0" marB="0" anchor="ctr"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2000" b="0" i="1" u="none" strike="noStrike" cap="none" normalizeH="0" baseline="0" dirty="0" smtClean="0">
                          <a:ln>
                            <a:noFill/>
                          </a:ln>
                          <a:solidFill>
                            <a:srgbClr val="000000"/>
                          </a:solidFill>
                          <a:effectLst/>
                          <a:latin typeface="+mn-lt"/>
                          <a:ea typeface="ＭＳ Ｐゴシック" charset="0"/>
                        </a:rPr>
                        <a:t>13,1</a:t>
                      </a:r>
                      <a:endParaRPr kumimoji="0" lang="ru-RU" sz="2000" b="0" i="1" u="none" strike="noStrike" cap="none" normalizeH="0" baseline="0" dirty="0">
                        <a:ln>
                          <a:noFill/>
                        </a:ln>
                        <a:solidFill>
                          <a:srgbClr val="000000"/>
                        </a:solidFill>
                        <a:effectLst/>
                        <a:latin typeface="+mn-lt"/>
                        <a:ea typeface="Calibri" charset="0"/>
                        <a:cs typeface="Times New Roman" charset="0"/>
                      </a:endParaRPr>
                    </a:p>
                  </a:txBody>
                  <a:tcPr marL="68580" marR="68580" marT="0" marB="0" anchor="ctr"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mn-lt"/>
                          <a:ea typeface="ＭＳ Ｐゴシック" charset="0"/>
                        </a:rPr>
                        <a:t>1,7</a:t>
                      </a:r>
                      <a:endParaRPr kumimoji="0" lang="ru-RU" sz="2000" b="0" i="0" u="none" strike="noStrike" cap="none" normalizeH="0" baseline="0" dirty="0">
                        <a:ln>
                          <a:noFill/>
                        </a:ln>
                        <a:solidFill>
                          <a:srgbClr val="000000"/>
                        </a:solidFill>
                        <a:effectLst/>
                        <a:latin typeface="+mn-lt"/>
                        <a:ea typeface="Calibri" charset="0"/>
                        <a:cs typeface="Times New Roman" charset="0"/>
                      </a:endParaRPr>
                    </a:p>
                  </a:txBody>
                  <a:tcPr marL="68580" marR="68580" marT="0" marB="0" anchor="ctr"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mn-lt"/>
                          <a:ea typeface="ＭＳ Ｐゴシック" charset="0"/>
                        </a:rPr>
                        <a:t>3</a:t>
                      </a:r>
                      <a:r>
                        <a:rPr kumimoji="0" lang="en-US" sz="2000" b="0" i="0" u="none" strike="noStrike" cap="none" normalizeH="0" baseline="0" dirty="0" smtClean="0">
                          <a:ln>
                            <a:noFill/>
                          </a:ln>
                          <a:solidFill>
                            <a:srgbClr val="000000"/>
                          </a:solidFill>
                          <a:effectLst/>
                          <a:latin typeface="+mn-lt"/>
                          <a:ea typeface="ＭＳ Ｐゴシック" charset="0"/>
                        </a:rPr>
                        <a:t>0</a:t>
                      </a:r>
                      <a:endParaRPr kumimoji="0" lang="ru-RU" sz="2000" b="0" i="0" u="none" strike="noStrike" cap="none" normalizeH="0" baseline="0" dirty="0">
                        <a:ln>
                          <a:noFill/>
                        </a:ln>
                        <a:solidFill>
                          <a:srgbClr val="000000"/>
                        </a:solidFill>
                        <a:effectLst/>
                        <a:latin typeface="+mn-lt"/>
                        <a:ea typeface="Calibri" charset="0"/>
                        <a:cs typeface="Times New Roman" charset="0"/>
                      </a:endParaRPr>
                    </a:p>
                  </a:txBody>
                  <a:tcPr marL="68580" marR="68580" marT="0" marB="0" anchor="ctr" horzOverflow="overflow"/>
                </a:tc>
              </a:tr>
              <a:tr h="370840">
                <a:tc>
                  <a:txBody>
                    <a:bodyPr/>
                    <a:lstStyle/>
                    <a:p>
                      <a:r>
                        <a:rPr lang="en-US" sz="2000" dirty="0" smtClean="0"/>
                        <a:t>Russia</a:t>
                      </a:r>
                      <a:endParaRPr lang="en-US" sz="2000" dirty="0"/>
                    </a:p>
                  </a:txBody>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mn-lt"/>
                          <a:ea typeface="ＭＳ Ｐゴシック" charset="0"/>
                        </a:rPr>
                        <a:t>200</a:t>
                      </a:r>
                      <a:r>
                        <a:rPr kumimoji="0" lang="en-US" sz="2000" b="0" i="0" u="none" strike="noStrike" cap="none" normalizeH="0" baseline="0" dirty="0" smtClean="0">
                          <a:ln>
                            <a:noFill/>
                          </a:ln>
                          <a:solidFill>
                            <a:srgbClr val="000000"/>
                          </a:solidFill>
                          <a:effectLst/>
                          <a:latin typeface="+mn-lt"/>
                          <a:ea typeface="ＭＳ Ｐゴシック" charset="0"/>
                        </a:rPr>
                        <a:t>9</a:t>
                      </a:r>
                      <a:endParaRPr kumimoji="0" lang="ru-RU" sz="2000" b="0" i="0" u="none" strike="noStrike" cap="none" normalizeH="0" baseline="0" dirty="0">
                        <a:ln>
                          <a:noFill/>
                        </a:ln>
                        <a:solidFill>
                          <a:srgbClr val="000000"/>
                        </a:solidFill>
                        <a:effectLst/>
                        <a:latin typeface="+mn-lt"/>
                        <a:ea typeface="Calibri" charset="0"/>
                        <a:cs typeface="Times New Roman" charset="0"/>
                      </a:endParaRPr>
                    </a:p>
                  </a:txBody>
                  <a:tcPr marL="68580" marR="68580"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0" i="0" u="none" strike="noStrike" cap="none" normalizeH="0" baseline="0">
                          <a:ln>
                            <a:noFill/>
                          </a:ln>
                          <a:solidFill>
                            <a:srgbClr val="000000"/>
                          </a:solidFill>
                          <a:effectLst/>
                          <a:latin typeface="+mn-lt"/>
                          <a:ea typeface="ＭＳ Ｐゴシック" charset="0"/>
                        </a:rPr>
                        <a:t>40</a:t>
                      </a:r>
                      <a:endParaRPr kumimoji="0" lang="ru-RU" sz="2000" b="0" i="0" u="none" strike="noStrike" cap="none" normalizeH="0" baseline="0">
                        <a:ln>
                          <a:noFill/>
                        </a:ln>
                        <a:solidFill>
                          <a:srgbClr val="000000"/>
                        </a:solidFill>
                        <a:effectLst/>
                        <a:latin typeface="+mn-lt"/>
                        <a:ea typeface="Calibri" charset="0"/>
                        <a:cs typeface="Times New Roman" charset="0"/>
                      </a:endParaRPr>
                    </a:p>
                  </a:txBody>
                  <a:tcPr marL="68580" marR="68580" marT="0" marB="0" anchor="ctr"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2000" b="0" i="1" u="none" strike="noStrike" cap="none" normalizeH="0" baseline="0" dirty="0" smtClean="0">
                          <a:ln>
                            <a:noFill/>
                          </a:ln>
                          <a:solidFill>
                            <a:srgbClr val="000000"/>
                          </a:solidFill>
                          <a:effectLst/>
                          <a:latin typeface="+mn-lt"/>
                          <a:ea typeface="ＭＳ Ｐゴシック" charset="0"/>
                        </a:rPr>
                        <a:t>26,1</a:t>
                      </a:r>
                      <a:endParaRPr kumimoji="0" lang="ru-RU" sz="2000" b="0" i="1" u="none" strike="noStrike" cap="none" normalizeH="0" baseline="0" dirty="0">
                        <a:ln>
                          <a:noFill/>
                        </a:ln>
                        <a:solidFill>
                          <a:srgbClr val="000000"/>
                        </a:solidFill>
                        <a:effectLst/>
                        <a:latin typeface="+mn-lt"/>
                        <a:ea typeface="Calibri" charset="0"/>
                        <a:cs typeface="Times New Roman" charset="0"/>
                      </a:endParaRPr>
                    </a:p>
                  </a:txBody>
                  <a:tcPr marL="68580" marR="68580" marT="0" marB="0" anchor="ctr"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mn-lt"/>
                          <a:ea typeface="ＭＳ Ｐゴシック" charset="0"/>
                        </a:rPr>
                        <a:t>2,8</a:t>
                      </a:r>
                      <a:endParaRPr kumimoji="0" lang="ru-RU" sz="2000" b="0" i="0" u="none" strike="noStrike" cap="none" normalizeH="0" baseline="0" dirty="0">
                        <a:ln>
                          <a:noFill/>
                        </a:ln>
                        <a:solidFill>
                          <a:srgbClr val="000000"/>
                        </a:solidFill>
                        <a:effectLst/>
                        <a:latin typeface="+mn-lt"/>
                        <a:ea typeface="Calibri" charset="0"/>
                        <a:cs typeface="Times New Roman" charset="0"/>
                      </a:endParaRPr>
                    </a:p>
                  </a:txBody>
                  <a:tcPr marL="68580" marR="68580" marT="0" marB="0" anchor="ctr"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0" i="0" u="none" strike="noStrike" cap="none" normalizeH="0" baseline="0">
                          <a:ln>
                            <a:noFill/>
                          </a:ln>
                          <a:solidFill>
                            <a:srgbClr val="000000"/>
                          </a:solidFill>
                          <a:effectLst/>
                          <a:latin typeface="+mn-lt"/>
                          <a:ea typeface="ＭＳ Ｐゴシック" charset="0"/>
                        </a:rPr>
                        <a:t>32</a:t>
                      </a:r>
                      <a:endParaRPr kumimoji="0" lang="ru-RU" sz="2000" b="0" i="0" u="none" strike="noStrike" cap="none" normalizeH="0" baseline="0">
                        <a:ln>
                          <a:noFill/>
                        </a:ln>
                        <a:solidFill>
                          <a:srgbClr val="000000"/>
                        </a:solidFill>
                        <a:effectLst/>
                        <a:latin typeface="+mn-lt"/>
                        <a:ea typeface="Calibri" charset="0"/>
                        <a:cs typeface="Times New Roman" charset="0"/>
                      </a:endParaRPr>
                    </a:p>
                  </a:txBody>
                  <a:tcPr marL="68580" marR="68580" marT="0" marB="0" anchor="ctr" horzOverflow="overflow"/>
                </a:tc>
              </a:tr>
              <a:tr h="370840">
                <a:tc>
                  <a:txBody>
                    <a:bodyPr/>
                    <a:lstStyle/>
                    <a:p>
                      <a:r>
                        <a:rPr lang="en-US" sz="2000" dirty="0" smtClean="0"/>
                        <a:t>South Africa</a:t>
                      </a:r>
                      <a:endParaRPr lang="en-US" sz="2000" dirty="0"/>
                    </a:p>
                  </a:txBody>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0" i="0" u="none" strike="noStrike" cap="none" normalizeH="0" baseline="0">
                          <a:ln>
                            <a:noFill/>
                          </a:ln>
                          <a:solidFill>
                            <a:srgbClr val="000000"/>
                          </a:solidFill>
                          <a:effectLst/>
                          <a:latin typeface="+mn-lt"/>
                          <a:ea typeface="ＭＳ Ｐゴシック" charset="0"/>
                        </a:rPr>
                        <a:t>2009</a:t>
                      </a:r>
                      <a:endParaRPr kumimoji="0" lang="ru-RU" sz="2000" b="0" i="0" u="none" strike="noStrike" cap="none" normalizeH="0" baseline="0">
                        <a:ln>
                          <a:noFill/>
                        </a:ln>
                        <a:solidFill>
                          <a:srgbClr val="000000"/>
                        </a:solidFill>
                        <a:effectLst/>
                        <a:latin typeface="+mn-lt"/>
                        <a:ea typeface="Calibri" charset="0"/>
                        <a:cs typeface="Times New Roman" charset="0"/>
                      </a:endParaRPr>
                    </a:p>
                  </a:txBody>
                  <a:tcPr marL="68580" marR="68580"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0" i="0" u="none" strike="noStrike" cap="none" normalizeH="0" baseline="0">
                          <a:ln>
                            <a:noFill/>
                          </a:ln>
                          <a:solidFill>
                            <a:srgbClr val="000000"/>
                          </a:solidFill>
                          <a:effectLst/>
                          <a:latin typeface="+mn-lt"/>
                          <a:ea typeface="ＭＳ Ｐゴシック" charset="0"/>
                        </a:rPr>
                        <a:t>63</a:t>
                      </a:r>
                      <a:endParaRPr kumimoji="0" lang="ru-RU" sz="2000" b="0" i="0" u="none" strike="noStrike" cap="none" normalizeH="0" baseline="0">
                        <a:ln>
                          <a:noFill/>
                        </a:ln>
                        <a:solidFill>
                          <a:srgbClr val="000000"/>
                        </a:solidFill>
                        <a:effectLst/>
                        <a:latin typeface="+mn-lt"/>
                        <a:ea typeface="Calibri" charset="0"/>
                        <a:cs typeface="Times New Roman" charset="0"/>
                      </a:endParaRPr>
                    </a:p>
                  </a:txBody>
                  <a:tcPr marL="68580" marR="68580" marT="0" marB="0" anchor="ctr"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2000" b="0" i="1" u="none" strike="noStrike" cap="none" normalizeH="0" baseline="0" dirty="0" smtClean="0">
                          <a:ln>
                            <a:noFill/>
                          </a:ln>
                          <a:solidFill>
                            <a:srgbClr val="000000"/>
                          </a:solidFill>
                          <a:effectLst/>
                          <a:latin typeface="+mn-lt"/>
                          <a:ea typeface="ＭＳ Ｐゴシック" charset="0"/>
                        </a:rPr>
                        <a:t>13,1</a:t>
                      </a:r>
                      <a:endParaRPr kumimoji="0" lang="ru-RU" sz="2000" b="0" i="1" u="none" strike="noStrike" cap="none" normalizeH="0" baseline="0" dirty="0">
                        <a:ln>
                          <a:noFill/>
                        </a:ln>
                        <a:solidFill>
                          <a:srgbClr val="000000"/>
                        </a:solidFill>
                        <a:effectLst/>
                        <a:latin typeface="+mn-lt"/>
                        <a:ea typeface="Calibri" charset="0"/>
                        <a:cs typeface="Times New Roman" charset="0"/>
                      </a:endParaRPr>
                    </a:p>
                  </a:txBody>
                  <a:tcPr marL="68580" marR="68580" marT="0" marB="0" anchor="ctr"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0" i="0" u="none" strike="noStrike" cap="none" normalizeH="0" baseline="0" dirty="0">
                          <a:ln>
                            <a:noFill/>
                          </a:ln>
                          <a:solidFill>
                            <a:srgbClr val="000000"/>
                          </a:solidFill>
                          <a:effectLst/>
                          <a:latin typeface="+mn-lt"/>
                          <a:ea typeface="ＭＳ Ｐゴシック" charset="0"/>
                        </a:rPr>
                        <a:t>1</a:t>
                      </a:r>
                      <a:r>
                        <a:rPr kumimoji="0" lang="en-US" sz="2000" b="0" i="0" u="none" strike="noStrike" cap="none" normalizeH="0" baseline="0" dirty="0">
                          <a:ln>
                            <a:noFill/>
                          </a:ln>
                          <a:solidFill>
                            <a:srgbClr val="000000"/>
                          </a:solidFill>
                          <a:effectLst/>
                          <a:latin typeface="+mn-lt"/>
                          <a:ea typeface="ＭＳ Ｐゴシック" charset="0"/>
                        </a:rPr>
                        <a:t>,2</a:t>
                      </a:r>
                      <a:endParaRPr kumimoji="0" lang="ru-RU" sz="2000" b="0" i="0" u="none" strike="noStrike" cap="none" normalizeH="0" baseline="0" dirty="0">
                        <a:ln>
                          <a:noFill/>
                        </a:ln>
                        <a:solidFill>
                          <a:srgbClr val="000000"/>
                        </a:solidFill>
                        <a:effectLst/>
                        <a:latin typeface="+mn-lt"/>
                        <a:ea typeface="Calibri" charset="0"/>
                        <a:cs typeface="Times New Roman" charset="0"/>
                      </a:endParaRPr>
                    </a:p>
                  </a:txBody>
                  <a:tcPr marL="68580" marR="68580" marT="0" marB="0" anchor="ctr"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0" i="0" u="none" strike="noStrike" cap="none" normalizeH="0" baseline="0" dirty="0">
                          <a:ln>
                            <a:noFill/>
                          </a:ln>
                          <a:solidFill>
                            <a:srgbClr val="000000"/>
                          </a:solidFill>
                          <a:effectLst/>
                          <a:latin typeface="+mn-lt"/>
                          <a:ea typeface="ＭＳ Ｐゴシック" charset="0"/>
                        </a:rPr>
                        <a:t>52</a:t>
                      </a:r>
                      <a:endParaRPr kumimoji="0" lang="ru-RU" sz="2000" b="0" i="0" u="none" strike="noStrike" cap="none" normalizeH="0" baseline="0" dirty="0">
                        <a:ln>
                          <a:noFill/>
                        </a:ln>
                        <a:solidFill>
                          <a:srgbClr val="000000"/>
                        </a:solidFill>
                        <a:effectLst/>
                        <a:latin typeface="+mn-lt"/>
                        <a:ea typeface="Calibri" charset="0"/>
                        <a:cs typeface="Times New Roman" charset="0"/>
                      </a:endParaRPr>
                    </a:p>
                  </a:txBody>
                  <a:tcPr marL="68580" marR="68580" marT="0" marB="0" anchor="ctr" horzOverflow="overflow"/>
                </a:tc>
              </a:tr>
              <a:tr h="370840">
                <a:tc>
                  <a:txBody>
                    <a:bodyPr/>
                    <a:lstStyle/>
                    <a:p>
                      <a:r>
                        <a:rPr lang="en-US" sz="2000" dirty="0" smtClean="0"/>
                        <a:t>Germany</a:t>
                      </a:r>
                      <a:endParaRPr lang="en-US" sz="2000" dirty="0"/>
                    </a:p>
                  </a:txBody>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mn-lt"/>
                          <a:ea typeface="ＭＳ Ｐゴシック" charset="0"/>
                        </a:rPr>
                        <a:t>20</a:t>
                      </a:r>
                      <a:r>
                        <a:rPr kumimoji="0" lang="en-US" sz="2000" b="0" i="0" u="none" strike="noStrike" cap="none" normalizeH="0" baseline="0" dirty="0" smtClean="0">
                          <a:ln>
                            <a:noFill/>
                          </a:ln>
                          <a:solidFill>
                            <a:srgbClr val="000000"/>
                          </a:solidFill>
                          <a:effectLst/>
                          <a:latin typeface="+mn-lt"/>
                          <a:ea typeface="ＭＳ Ｐゴシック" charset="0"/>
                        </a:rPr>
                        <a:t>1</a:t>
                      </a:r>
                      <a:r>
                        <a:rPr kumimoji="0" lang="ru-RU" sz="2000" b="0" i="0" u="none" strike="noStrike" cap="none" normalizeH="0" baseline="0" dirty="0" smtClean="0">
                          <a:ln>
                            <a:noFill/>
                          </a:ln>
                          <a:solidFill>
                            <a:srgbClr val="000000"/>
                          </a:solidFill>
                          <a:effectLst/>
                          <a:latin typeface="+mn-lt"/>
                          <a:ea typeface="ＭＳ Ｐゴシック" charset="0"/>
                        </a:rPr>
                        <a:t>0</a:t>
                      </a:r>
                      <a:endParaRPr kumimoji="0" lang="ru-RU" sz="2000" b="0" i="0" u="none" strike="noStrike" cap="none" normalizeH="0" baseline="0" dirty="0">
                        <a:ln>
                          <a:noFill/>
                        </a:ln>
                        <a:solidFill>
                          <a:srgbClr val="000000"/>
                        </a:solidFill>
                        <a:effectLst/>
                        <a:latin typeface="+mn-lt"/>
                        <a:ea typeface="Calibri" charset="0"/>
                        <a:cs typeface="Times New Roman" charset="0"/>
                      </a:endParaRPr>
                    </a:p>
                  </a:txBody>
                  <a:tcPr marL="68580" marR="68580"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mn-lt"/>
                          <a:ea typeface="ＭＳ Ｐゴシック" charset="0"/>
                        </a:rPr>
                        <a:t>2</a:t>
                      </a:r>
                      <a:r>
                        <a:rPr kumimoji="0" lang="en-US" sz="2000" b="0" i="0" u="none" strike="noStrike" cap="none" normalizeH="0" baseline="0" dirty="0" smtClean="0">
                          <a:ln>
                            <a:noFill/>
                          </a:ln>
                          <a:solidFill>
                            <a:srgbClr val="000000"/>
                          </a:solidFill>
                          <a:effectLst/>
                          <a:latin typeface="+mn-lt"/>
                          <a:ea typeface="ＭＳ Ｐゴシック" charset="0"/>
                        </a:rPr>
                        <a:t>9</a:t>
                      </a:r>
                      <a:endParaRPr kumimoji="0" lang="ru-RU" sz="2000" b="0" i="0" u="none" strike="noStrike" cap="none" normalizeH="0" baseline="0" dirty="0">
                        <a:ln>
                          <a:noFill/>
                        </a:ln>
                        <a:solidFill>
                          <a:srgbClr val="000000"/>
                        </a:solidFill>
                        <a:effectLst/>
                        <a:latin typeface="+mn-lt"/>
                        <a:ea typeface="Calibri" charset="0"/>
                        <a:cs typeface="Times New Roman" charset="0"/>
                      </a:endParaRPr>
                    </a:p>
                  </a:txBody>
                  <a:tcPr marL="68580" marR="68580" marT="0" marB="0" anchor="ctr"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2000" b="0" i="1" u="none" strike="noStrike" cap="none" normalizeH="0" baseline="0" dirty="0" smtClean="0">
                          <a:ln>
                            <a:noFill/>
                          </a:ln>
                          <a:solidFill>
                            <a:srgbClr val="000000"/>
                          </a:solidFill>
                          <a:effectLst/>
                          <a:latin typeface="+mn-lt"/>
                          <a:ea typeface="ＭＳ Ｐゴシック" charset="0"/>
                        </a:rPr>
                        <a:t>46,2</a:t>
                      </a:r>
                      <a:endParaRPr kumimoji="0" lang="ru-RU" sz="2000" b="0" i="1" u="none" strike="noStrike" cap="none" normalizeH="0" baseline="0" dirty="0">
                        <a:ln>
                          <a:noFill/>
                        </a:ln>
                        <a:solidFill>
                          <a:srgbClr val="000000"/>
                        </a:solidFill>
                        <a:effectLst/>
                        <a:latin typeface="+mn-lt"/>
                        <a:ea typeface="Calibri" charset="0"/>
                        <a:cs typeface="Times New Roman" charset="0"/>
                      </a:endParaRPr>
                    </a:p>
                  </a:txBody>
                  <a:tcPr marL="68580" marR="68580" marT="0" marB="0" anchor="ctr"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0" i="0" u="none" strike="noStrike" cap="none" normalizeH="0" baseline="0" dirty="0">
                          <a:ln>
                            <a:noFill/>
                          </a:ln>
                          <a:solidFill>
                            <a:srgbClr val="000000"/>
                          </a:solidFill>
                          <a:effectLst/>
                          <a:latin typeface="+mn-lt"/>
                          <a:ea typeface="ＭＳ Ｐゴシック" charset="0"/>
                        </a:rPr>
                        <a:t>3</a:t>
                      </a:r>
                      <a:r>
                        <a:rPr kumimoji="0" lang="en-US" sz="2000" b="0" i="0" u="none" strike="noStrike" cap="none" normalizeH="0" baseline="0" dirty="0">
                          <a:ln>
                            <a:noFill/>
                          </a:ln>
                          <a:solidFill>
                            <a:srgbClr val="000000"/>
                          </a:solidFill>
                          <a:effectLst/>
                          <a:latin typeface="+mn-lt"/>
                          <a:ea typeface="ＭＳ Ｐゴシック" charset="0"/>
                        </a:rPr>
                        <a:t>,2</a:t>
                      </a:r>
                      <a:endParaRPr kumimoji="0" lang="ru-RU" sz="2000" b="0" i="0" u="none" strike="noStrike" cap="none" normalizeH="0" baseline="0" dirty="0">
                        <a:ln>
                          <a:noFill/>
                        </a:ln>
                        <a:solidFill>
                          <a:srgbClr val="000000"/>
                        </a:solidFill>
                        <a:effectLst/>
                        <a:latin typeface="+mn-lt"/>
                        <a:ea typeface="Calibri" charset="0"/>
                        <a:cs typeface="Times New Roman" charset="0"/>
                      </a:endParaRPr>
                    </a:p>
                  </a:txBody>
                  <a:tcPr marL="68580" marR="68580" marT="0" marB="0" anchor="ctr"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mn-lt"/>
                          <a:ea typeface="ＭＳ Ｐゴシック" charset="0"/>
                        </a:rPr>
                        <a:t>2</a:t>
                      </a:r>
                      <a:r>
                        <a:rPr kumimoji="0" lang="en-US" sz="2000" b="0" i="0" u="none" strike="noStrike" cap="none" normalizeH="0" baseline="0" dirty="0" smtClean="0">
                          <a:ln>
                            <a:noFill/>
                          </a:ln>
                          <a:solidFill>
                            <a:srgbClr val="000000"/>
                          </a:solidFill>
                          <a:effectLst/>
                          <a:latin typeface="+mn-lt"/>
                          <a:ea typeface="ＭＳ Ｐゴシック" charset="0"/>
                        </a:rPr>
                        <a:t>3</a:t>
                      </a:r>
                      <a:endParaRPr kumimoji="0" lang="ru-RU" sz="2000" b="0" i="0" u="none" strike="noStrike" cap="none" normalizeH="0" baseline="0" dirty="0">
                        <a:ln>
                          <a:noFill/>
                        </a:ln>
                        <a:solidFill>
                          <a:srgbClr val="000000"/>
                        </a:solidFill>
                        <a:effectLst/>
                        <a:latin typeface="+mn-lt"/>
                        <a:ea typeface="Calibri" charset="0"/>
                        <a:cs typeface="Times New Roman" charset="0"/>
                      </a:endParaRPr>
                    </a:p>
                  </a:txBody>
                  <a:tcPr marL="68580" marR="68580" marT="0" marB="0" anchor="ctr" horzOverflow="overflow"/>
                </a:tc>
              </a:tr>
              <a:tr h="370840">
                <a:tc>
                  <a:txBody>
                    <a:bodyPr/>
                    <a:lstStyle/>
                    <a:p>
                      <a:r>
                        <a:rPr lang="en-US" sz="2000" dirty="0" smtClean="0"/>
                        <a:t>USA</a:t>
                      </a:r>
                      <a:endParaRPr lang="en-US" sz="2000" dirty="0"/>
                    </a:p>
                  </a:txBody>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mn-lt"/>
                          <a:ea typeface="ＭＳ Ｐゴシック" charset="0"/>
                        </a:rPr>
                        <a:t>20</a:t>
                      </a:r>
                      <a:r>
                        <a:rPr kumimoji="0" lang="en-US" sz="2000" b="0" i="0" u="none" strike="noStrike" cap="none" normalizeH="0" baseline="0" dirty="0" smtClean="0">
                          <a:ln>
                            <a:noFill/>
                          </a:ln>
                          <a:solidFill>
                            <a:srgbClr val="000000"/>
                          </a:solidFill>
                          <a:effectLst/>
                          <a:latin typeface="+mn-lt"/>
                          <a:ea typeface="ＭＳ Ｐゴシック" charset="0"/>
                        </a:rPr>
                        <a:t>1</a:t>
                      </a:r>
                      <a:r>
                        <a:rPr kumimoji="0" lang="ru-RU" sz="2000" b="0" i="0" u="none" strike="noStrike" cap="none" normalizeH="0" baseline="0" dirty="0" smtClean="0">
                          <a:ln>
                            <a:noFill/>
                          </a:ln>
                          <a:solidFill>
                            <a:srgbClr val="000000"/>
                          </a:solidFill>
                          <a:effectLst/>
                          <a:latin typeface="+mn-lt"/>
                          <a:ea typeface="ＭＳ Ｐゴシック" charset="0"/>
                        </a:rPr>
                        <a:t>0</a:t>
                      </a:r>
                      <a:endParaRPr kumimoji="0" lang="ru-RU" sz="2000" b="0" i="0" u="none" strike="noStrike" cap="none" normalizeH="0" baseline="0" dirty="0">
                        <a:ln>
                          <a:noFill/>
                        </a:ln>
                        <a:solidFill>
                          <a:srgbClr val="000000"/>
                        </a:solidFill>
                        <a:effectLst/>
                        <a:latin typeface="+mn-lt"/>
                        <a:ea typeface="Calibri" charset="0"/>
                        <a:cs typeface="Times New Roman" charset="0"/>
                      </a:endParaRPr>
                    </a:p>
                  </a:txBody>
                  <a:tcPr marL="68580" marR="68580"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mn-lt"/>
                          <a:ea typeface="ＭＳ Ｐゴシック" charset="0"/>
                          <a:cs typeface="+mn-cs"/>
                        </a:rPr>
                        <a:t>38</a:t>
                      </a:r>
                      <a:endParaRPr kumimoji="0" lang="ru-RU" sz="2000" b="0" i="0" u="none" strike="noStrike" cap="none" normalizeH="0" baseline="0" dirty="0">
                        <a:ln>
                          <a:noFill/>
                        </a:ln>
                        <a:solidFill>
                          <a:srgbClr val="000000"/>
                        </a:solidFill>
                        <a:effectLst/>
                        <a:latin typeface="+mn-lt"/>
                        <a:ea typeface="Calibri" charset="0"/>
                        <a:cs typeface="Times New Roman" charset="0"/>
                      </a:endParaRPr>
                    </a:p>
                  </a:txBody>
                  <a:tcPr marL="68580" marR="68580" marT="0" marB="0" anchor="ctr"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2000" b="0" i="1" u="none" strike="noStrike" cap="none" normalizeH="0" baseline="0" dirty="0" smtClean="0">
                          <a:ln>
                            <a:noFill/>
                          </a:ln>
                          <a:solidFill>
                            <a:srgbClr val="000000"/>
                          </a:solidFill>
                          <a:effectLst/>
                          <a:latin typeface="+mn-lt"/>
                          <a:ea typeface="ＭＳ Ｐゴシック" charset="0"/>
                        </a:rPr>
                        <a:t>54,4</a:t>
                      </a:r>
                      <a:endParaRPr kumimoji="0" lang="ru-RU" sz="2000" b="0" i="1" u="none" strike="noStrike" cap="none" normalizeH="0" baseline="0" dirty="0">
                        <a:ln>
                          <a:noFill/>
                        </a:ln>
                        <a:solidFill>
                          <a:srgbClr val="000000"/>
                        </a:solidFill>
                        <a:effectLst/>
                        <a:latin typeface="+mn-lt"/>
                        <a:ea typeface="Calibri" charset="0"/>
                        <a:cs typeface="Times New Roman" charset="0"/>
                      </a:endParaRPr>
                    </a:p>
                  </a:txBody>
                  <a:tcPr marL="68580" marR="68580" marT="0" marB="0" anchor="ctr"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mn-lt"/>
                          <a:ea typeface="ＭＳ Ｐゴシック" charset="0"/>
                        </a:rPr>
                        <a:t>1,9</a:t>
                      </a:r>
                      <a:endParaRPr kumimoji="0" lang="ru-RU" sz="2000" b="0" i="0" u="none" strike="noStrike" cap="none" normalizeH="0" baseline="0" dirty="0">
                        <a:ln>
                          <a:noFill/>
                        </a:ln>
                        <a:solidFill>
                          <a:srgbClr val="000000"/>
                        </a:solidFill>
                        <a:effectLst/>
                        <a:latin typeface="+mn-lt"/>
                        <a:ea typeface="Calibri" charset="0"/>
                        <a:cs typeface="Times New Roman" charset="0"/>
                      </a:endParaRPr>
                    </a:p>
                  </a:txBody>
                  <a:tcPr marL="68580" marR="68580" marT="0" marB="0" anchor="ctr"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mn-lt"/>
                          <a:ea typeface="ＭＳ Ｐゴシック" charset="0"/>
                        </a:rPr>
                        <a:t>30</a:t>
                      </a:r>
                      <a:endParaRPr kumimoji="0" lang="ru-RU" sz="2000" b="0" i="0" u="none" strike="noStrike" cap="none" normalizeH="0" baseline="0" dirty="0">
                        <a:ln>
                          <a:noFill/>
                        </a:ln>
                        <a:solidFill>
                          <a:srgbClr val="000000"/>
                        </a:solidFill>
                        <a:effectLst/>
                        <a:latin typeface="+mn-lt"/>
                        <a:ea typeface="Calibri" charset="0"/>
                        <a:cs typeface="Times New Roman" charset="0"/>
                      </a:endParaRPr>
                    </a:p>
                  </a:txBody>
                  <a:tcPr marL="68580" marR="68580" marT="0" marB="0" anchor="ctr" horzOverflow="overflow"/>
                </a:tc>
              </a:tr>
              <a:tr h="370840">
                <a:tc>
                  <a:txBody>
                    <a:bodyPr/>
                    <a:lstStyle/>
                    <a:p>
                      <a:r>
                        <a:rPr lang="en-US" sz="2000" dirty="0" smtClean="0"/>
                        <a:t>Japan</a:t>
                      </a:r>
                      <a:endParaRPr lang="en-US" sz="2000" dirty="0"/>
                    </a:p>
                  </a:txBody>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mn-lt"/>
                          <a:ea typeface="ＭＳ Ｐゴシック" charset="0"/>
                          <a:cs typeface="+mn-cs"/>
                        </a:rPr>
                        <a:t>2010</a:t>
                      </a:r>
                      <a:endParaRPr kumimoji="0" lang="ru-RU" sz="2000" b="0" i="0" u="none" strike="noStrike" cap="none" normalizeH="0" baseline="0" dirty="0">
                        <a:ln>
                          <a:noFill/>
                        </a:ln>
                        <a:solidFill>
                          <a:srgbClr val="000000"/>
                        </a:solidFill>
                        <a:effectLst/>
                        <a:latin typeface="+mn-lt"/>
                        <a:ea typeface="Calibri" charset="0"/>
                        <a:cs typeface="Times New Roman" charset="0"/>
                      </a:endParaRPr>
                    </a:p>
                  </a:txBody>
                  <a:tcPr marL="68580" marR="68580"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mn-lt"/>
                          <a:ea typeface="ＭＳ Ｐゴシック" charset="0"/>
                          <a:cs typeface="+mn-cs"/>
                        </a:rPr>
                        <a:t>34</a:t>
                      </a:r>
                      <a:endParaRPr kumimoji="0" lang="ru-RU" sz="2000" b="0" i="0" u="none" strike="noStrike" cap="none" normalizeH="0" baseline="0" dirty="0">
                        <a:ln>
                          <a:noFill/>
                        </a:ln>
                        <a:solidFill>
                          <a:srgbClr val="000000"/>
                        </a:solidFill>
                        <a:effectLst/>
                        <a:latin typeface="+mn-lt"/>
                        <a:ea typeface="Calibri" charset="0"/>
                        <a:cs typeface="Times New Roman" charset="0"/>
                      </a:endParaRPr>
                    </a:p>
                  </a:txBody>
                  <a:tcPr marL="68580" marR="68580" marT="0" marB="0" anchor="ctr"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2000" b="0" i="1" u="none" strike="noStrike" cap="none" normalizeH="0" baseline="0" dirty="0" smtClean="0">
                          <a:ln>
                            <a:noFill/>
                          </a:ln>
                          <a:solidFill>
                            <a:srgbClr val="000000"/>
                          </a:solidFill>
                          <a:effectLst/>
                          <a:latin typeface="+mn-lt"/>
                          <a:ea typeface="ＭＳ Ｐゴシック" charset="0"/>
                        </a:rPr>
                        <a:t>37,4</a:t>
                      </a:r>
                      <a:endParaRPr kumimoji="0" lang="ru-RU" sz="2000" b="0" i="1" u="none" strike="noStrike" cap="none" normalizeH="0" baseline="0" dirty="0">
                        <a:ln>
                          <a:noFill/>
                        </a:ln>
                        <a:solidFill>
                          <a:srgbClr val="000000"/>
                        </a:solidFill>
                        <a:effectLst/>
                        <a:latin typeface="+mn-lt"/>
                        <a:ea typeface="Calibri" charset="0"/>
                        <a:cs typeface="Times New Roman" charset="0"/>
                      </a:endParaRPr>
                    </a:p>
                  </a:txBody>
                  <a:tcPr marL="68580" marR="68580" marT="0" marB="0" anchor="ctr"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0" i="0" u="none" strike="noStrike" cap="none" normalizeH="0" baseline="0" dirty="0">
                          <a:ln>
                            <a:noFill/>
                          </a:ln>
                          <a:solidFill>
                            <a:srgbClr val="000000"/>
                          </a:solidFill>
                          <a:effectLst/>
                          <a:latin typeface="+mn-lt"/>
                          <a:ea typeface="ＭＳ Ｐゴシック" charset="0"/>
                        </a:rPr>
                        <a:t>4,8</a:t>
                      </a:r>
                      <a:endParaRPr kumimoji="0" lang="ru-RU" sz="2000" b="0" i="0" u="none" strike="noStrike" cap="none" normalizeH="0" baseline="0" dirty="0">
                        <a:ln>
                          <a:noFill/>
                        </a:ln>
                        <a:solidFill>
                          <a:srgbClr val="000000"/>
                        </a:solidFill>
                        <a:effectLst/>
                        <a:latin typeface="+mn-lt"/>
                        <a:ea typeface="Calibri" charset="0"/>
                        <a:cs typeface="Times New Roman" charset="0"/>
                      </a:endParaRPr>
                    </a:p>
                  </a:txBody>
                  <a:tcPr marL="68580" marR="68580" marT="0" marB="0" anchor="ctr"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mn-lt"/>
                          <a:ea typeface="ＭＳ Ｐゴシック" charset="0"/>
                        </a:rPr>
                        <a:t>2</a:t>
                      </a:r>
                      <a:r>
                        <a:rPr kumimoji="0" lang="en-US" sz="2000" b="0" i="0" u="none" strike="noStrike" cap="none" normalizeH="0" baseline="0" dirty="0" smtClean="0">
                          <a:ln>
                            <a:noFill/>
                          </a:ln>
                          <a:solidFill>
                            <a:srgbClr val="000000"/>
                          </a:solidFill>
                          <a:effectLst/>
                          <a:latin typeface="+mn-lt"/>
                          <a:ea typeface="ＭＳ Ｐゴシック" charset="0"/>
                        </a:rPr>
                        <a:t>6</a:t>
                      </a:r>
                      <a:endParaRPr kumimoji="0" lang="ru-RU" sz="2000" b="0" i="0" u="none" strike="noStrike" cap="none" normalizeH="0" baseline="0" dirty="0">
                        <a:ln>
                          <a:noFill/>
                        </a:ln>
                        <a:solidFill>
                          <a:srgbClr val="000000"/>
                        </a:solidFill>
                        <a:effectLst/>
                        <a:latin typeface="+mn-lt"/>
                        <a:ea typeface="Calibri" charset="0"/>
                        <a:cs typeface="Times New Roman" charset="0"/>
                      </a:endParaRPr>
                    </a:p>
                  </a:txBody>
                  <a:tcPr marL="68580" marR="68580" marT="0" marB="0" anchor="ctr" horzOverflow="overflow"/>
                </a:tc>
              </a:tr>
            </a:tbl>
          </a:graphicData>
        </a:graphic>
      </p:graphicFrame>
    </p:spTree>
    <p:extLst>
      <p:ext uri="{BB962C8B-B14F-4D97-AF65-F5344CB8AC3E}">
        <p14:creationId xmlns:p14="http://schemas.microsoft.com/office/powerpoint/2010/main" val="39966279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14313"/>
            <a:ext cx="10987088" cy="1176338"/>
          </a:xfrm>
        </p:spPr>
        <p:txBody>
          <a:bodyPr>
            <a:noAutofit/>
          </a:bodyPr>
          <a:lstStyle/>
          <a:p>
            <a:pPr algn="ctr"/>
            <a:r>
              <a:rPr lang="en-US" sz="2800" dirty="0">
                <a:solidFill>
                  <a:schemeClr val="accent2">
                    <a:lumMod val="75000"/>
                  </a:schemeClr>
                </a:solidFill>
              </a:rPr>
              <a:t>Middle-income countries experienced the noticeable rise in inequality and now are worse than </a:t>
            </a:r>
            <a:r>
              <a:rPr lang="en-US" sz="2800" dirty="0" smtClean="0">
                <a:solidFill>
                  <a:schemeClr val="accent2">
                    <a:lumMod val="75000"/>
                  </a:schemeClr>
                </a:solidFill>
              </a:rPr>
              <a:t>low-income </a:t>
            </a:r>
            <a:r>
              <a:rPr lang="en-US" sz="2800" dirty="0">
                <a:solidFill>
                  <a:schemeClr val="accent2">
                    <a:lumMod val="75000"/>
                  </a:schemeClr>
                </a:solidFill>
              </a:rPr>
              <a:t>ones in these terms </a:t>
            </a:r>
            <a:endParaRPr lang="ru-RU" sz="2800" dirty="0">
              <a:solidFill>
                <a:schemeClr val="accent2">
                  <a:lumMod val="75000"/>
                </a:schemeClr>
              </a:solidFill>
            </a:endParaRPr>
          </a:p>
        </p:txBody>
      </p:sp>
      <p:pic>
        <p:nvPicPr>
          <p:cNvPr id="4" name="Объект 3"/>
          <p:cNvPicPr>
            <a:picLocks noGrp="1" noChangeAspect="1"/>
          </p:cNvPicPr>
          <p:nvPr>
            <p:ph idx="1"/>
          </p:nvPr>
        </p:nvPicPr>
        <p:blipFill>
          <a:blip r:embed="rId2"/>
          <a:stretch>
            <a:fillRect/>
          </a:stretch>
        </p:blipFill>
        <p:spPr>
          <a:xfrm>
            <a:off x="1171575" y="1259371"/>
            <a:ext cx="6343650" cy="4046064"/>
          </a:xfrm>
          <a:prstGeom prst="rect">
            <a:avLst/>
          </a:prstGeom>
        </p:spPr>
      </p:pic>
      <p:sp>
        <p:nvSpPr>
          <p:cNvPr id="3" name="Прямоугольник 2"/>
          <p:cNvSpPr/>
          <p:nvPr/>
        </p:nvSpPr>
        <p:spPr>
          <a:xfrm>
            <a:off x="190500" y="5657671"/>
            <a:ext cx="10953750" cy="1200329"/>
          </a:xfrm>
          <a:prstGeom prst="rect">
            <a:avLst/>
          </a:prstGeom>
        </p:spPr>
        <p:txBody>
          <a:bodyPr wrap="square">
            <a:spAutoFit/>
          </a:bodyPr>
          <a:lstStyle/>
          <a:p>
            <a:pPr algn="ctr"/>
            <a:r>
              <a:rPr lang="en-US" sz="2400" b="1" dirty="0">
                <a:solidFill>
                  <a:schemeClr val="accent2">
                    <a:lumMod val="75000"/>
                  </a:schemeClr>
                </a:solidFill>
              </a:rPr>
              <a:t>Development of countries as well the economic growth of recent decades created more inequality at the time of the substantial improvement of average living standards</a:t>
            </a:r>
            <a:endParaRPr lang="ru-RU" sz="2400" dirty="0"/>
          </a:p>
        </p:txBody>
      </p:sp>
    </p:spTree>
    <p:extLst>
      <p:ext uri="{BB962C8B-B14F-4D97-AF65-F5344CB8AC3E}">
        <p14:creationId xmlns:p14="http://schemas.microsoft.com/office/powerpoint/2010/main" val="34501251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The problem – economic growth do not provide automatic reducing of inequality</a:t>
            </a:r>
            <a:endParaRPr lang="ru-RU" dirty="0"/>
          </a:p>
        </p:txBody>
      </p:sp>
      <p:sp>
        <p:nvSpPr>
          <p:cNvPr id="3" name="Объект 2"/>
          <p:cNvSpPr>
            <a:spLocks noGrp="1"/>
          </p:cNvSpPr>
          <p:nvPr>
            <p:ph idx="1"/>
          </p:nvPr>
        </p:nvSpPr>
        <p:spPr>
          <a:xfrm>
            <a:off x="677333" y="2160589"/>
            <a:ext cx="9681317" cy="3880773"/>
          </a:xfrm>
        </p:spPr>
        <p:txBody>
          <a:bodyPr>
            <a:normAutofit lnSpcReduction="10000"/>
          </a:bodyPr>
          <a:lstStyle/>
          <a:p>
            <a:r>
              <a:rPr lang="en-US" sz="2400" dirty="0" smtClean="0">
                <a:solidFill>
                  <a:schemeClr val="tx1"/>
                </a:solidFill>
              </a:rPr>
              <a:t>Important - not </a:t>
            </a:r>
            <a:r>
              <a:rPr lang="en-US" sz="2400" dirty="0">
                <a:solidFill>
                  <a:schemeClr val="tx1"/>
                </a:solidFill>
              </a:rPr>
              <a:t>only </a:t>
            </a:r>
            <a:r>
              <a:rPr lang="en-US" sz="2400" dirty="0" smtClean="0">
                <a:solidFill>
                  <a:schemeClr val="tx1"/>
                </a:solidFill>
              </a:rPr>
              <a:t>income </a:t>
            </a:r>
            <a:r>
              <a:rPr lang="en-US" sz="2400" dirty="0">
                <a:solidFill>
                  <a:schemeClr val="tx1"/>
                </a:solidFill>
              </a:rPr>
              <a:t>redistribution but also the formation of middle income class and social vertical </a:t>
            </a:r>
            <a:r>
              <a:rPr lang="en-US" sz="2400" dirty="0" smtClean="0">
                <a:solidFill>
                  <a:schemeClr val="tx1"/>
                </a:solidFill>
              </a:rPr>
              <a:t>lifts</a:t>
            </a:r>
          </a:p>
          <a:p>
            <a:r>
              <a:rPr lang="en-US" sz="2400" dirty="0">
                <a:solidFill>
                  <a:schemeClr val="tx1"/>
                </a:solidFill>
              </a:rPr>
              <a:t>The formation of the middle class helps the improvement of civil society. </a:t>
            </a:r>
            <a:endParaRPr lang="en-US" sz="2400" dirty="0" smtClean="0">
              <a:solidFill>
                <a:schemeClr val="tx1"/>
              </a:solidFill>
            </a:endParaRPr>
          </a:p>
          <a:p>
            <a:r>
              <a:rPr lang="en-US" sz="2400" dirty="0" smtClean="0">
                <a:solidFill>
                  <a:schemeClr val="tx1"/>
                </a:solidFill>
              </a:rPr>
              <a:t>Civil </a:t>
            </a:r>
            <a:r>
              <a:rPr lang="en-US" sz="2400" dirty="0">
                <a:solidFill>
                  <a:schemeClr val="tx1"/>
                </a:solidFill>
              </a:rPr>
              <a:t>society </a:t>
            </a:r>
            <a:r>
              <a:rPr lang="en-US" sz="2400" dirty="0" smtClean="0">
                <a:solidFill>
                  <a:schemeClr val="tx1"/>
                </a:solidFill>
              </a:rPr>
              <a:t>required </a:t>
            </a:r>
            <a:r>
              <a:rPr lang="en-US" sz="2400" dirty="0">
                <a:solidFill>
                  <a:schemeClr val="tx1"/>
                </a:solidFill>
              </a:rPr>
              <a:t>better government, reducing corruption. </a:t>
            </a:r>
            <a:endParaRPr lang="en-US" sz="2400" dirty="0" smtClean="0">
              <a:solidFill>
                <a:schemeClr val="tx1"/>
              </a:solidFill>
            </a:endParaRPr>
          </a:p>
          <a:p>
            <a:r>
              <a:rPr lang="en-US" sz="2400" dirty="0" smtClean="0">
                <a:solidFill>
                  <a:schemeClr val="tx1"/>
                </a:solidFill>
              </a:rPr>
              <a:t>These requirements </a:t>
            </a:r>
            <a:r>
              <a:rPr lang="en-US" sz="2400" dirty="0">
                <a:solidFill>
                  <a:schemeClr val="tx1"/>
                </a:solidFill>
              </a:rPr>
              <a:t>are the integral part of the sustainable development for BRICS countries. </a:t>
            </a:r>
            <a:endParaRPr lang="en-US" sz="2400" dirty="0" smtClean="0">
              <a:solidFill>
                <a:schemeClr val="tx1"/>
              </a:solidFill>
            </a:endParaRPr>
          </a:p>
          <a:p>
            <a:r>
              <a:rPr lang="en-US" sz="2400" dirty="0" smtClean="0">
                <a:solidFill>
                  <a:schemeClr val="tx1"/>
                </a:solidFill>
              </a:rPr>
              <a:t>Our </a:t>
            </a:r>
            <a:r>
              <a:rPr lang="en-US" sz="2400" dirty="0">
                <a:solidFill>
                  <a:schemeClr val="tx1"/>
                </a:solidFill>
              </a:rPr>
              <a:t>common objective is not only to improve living standards but to reach high level of development and mature civil society. </a:t>
            </a:r>
          </a:p>
          <a:p>
            <a:endParaRPr lang="ru-RU" dirty="0"/>
          </a:p>
        </p:txBody>
      </p:sp>
    </p:spTree>
    <p:extLst>
      <p:ext uri="{BB962C8B-B14F-4D97-AF65-F5344CB8AC3E}">
        <p14:creationId xmlns:p14="http://schemas.microsoft.com/office/powerpoint/2010/main" val="11504933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6602" y="336645"/>
            <a:ext cx="9621671" cy="1320800"/>
          </a:xfrm>
        </p:spPr>
        <p:txBody>
          <a:bodyPr>
            <a:normAutofit fontScale="90000"/>
          </a:bodyPr>
          <a:lstStyle/>
          <a:p>
            <a:pPr algn="ctr"/>
            <a:r>
              <a:rPr lang="en-US" dirty="0">
                <a:solidFill>
                  <a:schemeClr val="accent2">
                    <a:lumMod val="75000"/>
                  </a:schemeClr>
                </a:solidFill>
              </a:rPr>
              <a:t>Positive dynamic in reducing </a:t>
            </a:r>
            <a:r>
              <a:rPr lang="en-US" dirty="0" smtClean="0">
                <a:solidFill>
                  <a:schemeClr val="accent2">
                    <a:lumMod val="75000"/>
                  </a:schemeClr>
                </a:solidFill>
              </a:rPr>
              <a:t>inequality </a:t>
            </a:r>
            <a:r>
              <a:rPr lang="en-US" dirty="0">
                <a:solidFill>
                  <a:schemeClr val="accent2">
                    <a:lumMod val="75000"/>
                  </a:schemeClr>
                </a:solidFill>
              </a:rPr>
              <a:t>and improvement of the government </a:t>
            </a:r>
            <a:r>
              <a:rPr lang="en-US" dirty="0" smtClean="0">
                <a:solidFill>
                  <a:schemeClr val="accent2">
                    <a:lumMod val="75000"/>
                  </a:schemeClr>
                </a:solidFill>
              </a:rPr>
              <a:t>are important parts </a:t>
            </a:r>
            <a:r>
              <a:rPr lang="en-US" dirty="0">
                <a:solidFill>
                  <a:schemeClr val="accent2">
                    <a:lumMod val="75000"/>
                  </a:schemeClr>
                </a:solidFill>
              </a:rPr>
              <a:t>of the sustainable development</a:t>
            </a:r>
            <a:endParaRPr lang="ru-RU" dirty="0">
              <a:solidFill>
                <a:schemeClr val="accent2">
                  <a:lumMod val="75000"/>
                </a:schemeClr>
              </a:solidFill>
            </a:endParaRPr>
          </a:p>
        </p:txBody>
      </p:sp>
      <p:sp>
        <p:nvSpPr>
          <p:cNvPr id="3" name="Объект 2"/>
          <p:cNvSpPr>
            <a:spLocks noGrp="1"/>
          </p:cNvSpPr>
          <p:nvPr>
            <p:ph idx="1"/>
          </p:nvPr>
        </p:nvSpPr>
        <p:spPr>
          <a:xfrm>
            <a:off x="382137" y="2160589"/>
            <a:ext cx="9717206" cy="4485871"/>
          </a:xfrm>
        </p:spPr>
        <p:txBody>
          <a:bodyPr>
            <a:normAutofit/>
          </a:bodyPr>
          <a:lstStyle/>
          <a:p>
            <a:pPr marL="0" indent="0">
              <a:buNone/>
            </a:pPr>
            <a:r>
              <a:rPr lang="en-US" sz="2800" dirty="0" smtClean="0">
                <a:solidFill>
                  <a:schemeClr val="tx1"/>
                </a:solidFill>
              </a:rPr>
              <a:t>Three factors in evaluating social inequality:</a:t>
            </a:r>
          </a:p>
          <a:p>
            <a:r>
              <a:rPr lang="en-US" sz="2800" dirty="0" smtClean="0">
                <a:solidFill>
                  <a:schemeClr val="tx1"/>
                </a:solidFill>
              </a:rPr>
              <a:t>Living standards (GDP per capita etc.)</a:t>
            </a:r>
          </a:p>
          <a:p>
            <a:r>
              <a:rPr lang="en-US" sz="2800" dirty="0" smtClean="0">
                <a:solidFill>
                  <a:schemeClr val="tx1"/>
                </a:solidFill>
              </a:rPr>
              <a:t>Level of inequality (Gini, problem of poverty)</a:t>
            </a:r>
          </a:p>
          <a:p>
            <a:r>
              <a:rPr lang="en-US" sz="2800" dirty="0" smtClean="0">
                <a:solidFill>
                  <a:schemeClr val="tx1"/>
                </a:solidFill>
              </a:rPr>
              <a:t>Vertical Social lifts (opportunity to make carrier etc.)</a:t>
            </a:r>
          </a:p>
          <a:p>
            <a:pPr marL="0" indent="0">
              <a:buNone/>
            </a:pPr>
            <a:endParaRPr lang="en-US" sz="2800" dirty="0" smtClean="0"/>
          </a:p>
          <a:p>
            <a:pPr marL="0" indent="0" algn="ctr">
              <a:buNone/>
            </a:pPr>
            <a:r>
              <a:rPr lang="en-US" sz="2800" dirty="0" smtClean="0">
                <a:solidFill>
                  <a:schemeClr val="accent2">
                    <a:lumMod val="75000"/>
                  </a:schemeClr>
                </a:solidFill>
              </a:rPr>
              <a:t>Anglo-Saxon inequality is </a:t>
            </a:r>
            <a:r>
              <a:rPr lang="en-US" sz="2800" dirty="0">
                <a:solidFill>
                  <a:schemeClr val="accent2">
                    <a:lumMod val="75000"/>
                  </a:schemeClr>
                </a:solidFill>
              </a:rPr>
              <a:t>similar to </a:t>
            </a:r>
            <a:r>
              <a:rPr lang="en-US" sz="2800" dirty="0" smtClean="0">
                <a:solidFill>
                  <a:schemeClr val="accent2">
                    <a:lumMod val="75000"/>
                  </a:schemeClr>
                </a:solidFill>
              </a:rPr>
              <a:t>Latin </a:t>
            </a:r>
            <a:r>
              <a:rPr lang="en-US" sz="2800" dirty="0">
                <a:solidFill>
                  <a:schemeClr val="accent2">
                    <a:lumMod val="75000"/>
                  </a:schemeClr>
                </a:solidFill>
              </a:rPr>
              <a:t>America </a:t>
            </a:r>
            <a:endParaRPr lang="en-US" sz="2800" dirty="0" smtClean="0">
              <a:solidFill>
                <a:schemeClr val="accent2">
                  <a:lumMod val="75000"/>
                </a:schemeClr>
              </a:solidFill>
            </a:endParaRPr>
          </a:p>
          <a:p>
            <a:pPr marL="0" indent="0" algn="ctr">
              <a:buNone/>
            </a:pPr>
            <a:r>
              <a:rPr lang="en-US" sz="2800" dirty="0" smtClean="0">
                <a:solidFill>
                  <a:schemeClr val="accent2">
                    <a:lumMod val="75000"/>
                  </a:schemeClr>
                </a:solidFill>
              </a:rPr>
              <a:t>but it gives </a:t>
            </a:r>
            <a:r>
              <a:rPr lang="en-US" sz="2800" dirty="0">
                <a:solidFill>
                  <a:schemeClr val="accent2">
                    <a:lumMod val="75000"/>
                  </a:schemeClr>
                </a:solidFill>
              </a:rPr>
              <a:t>much better chance for personal vertical </a:t>
            </a:r>
            <a:r>
              <a:rPr lang="en-US" sz="2800" dirty="0" smtClean="0">
                <a:solidFill>
                  <a:schemeClr val="accent2">
                    <a:lumMod val="75000"/>
                  </a:schemeClr>
                </a:solidFill>
              </a:rPr>
              <a:t>steps (business or career) </a:t>
            </a:r>
            <a:r>
              <a:rPr lang="en-US" sz="2800" dirty="0">
                <a:solidFill>
                  <a:schemeClr val="accent2">
                    <a:lumMod val="75000"/>
                  </a:schemeClr>
                </a:solidFill>
              </a:rPr>
              <a:t>during </a:t>
            </a:r>
            <a:r>
              <a:rPr lang="en-US" sz="2800" dirty="0" smtClean="0">
                <a:solidFill>
                  <a:schemeClr val="accent2">
                    <a:lumMod val="75000"/>
                  </a:schemeClr>
                </a:solidFill>
              </a:rPr>
              <a:t>the life </a:t>
            </a:r>
            <a:r>
              <a:rPr lang="en-US" sz="2800" dirty="0">
                <a:solidFill>
                  <a:schemeClr val="accent2">
                    <a:lumMod val="75000"/>
                  </a:schemeClr>
                </a:solidFill>
              </a:rPr>
              <a:t>time</a:t>
            </a:r>
            <a:endParaRPr lang="en-US" sz="2800" dirty="0" smtClean="0">
              <a:solidFill>
                <a:schemeClr val="accent2">
                  <a:lumMod val="75000"/>
                </a:schemeClr>
              </a:solidFill>
            </a:endParaRPr>
          </a:p>
          <a:p>
            <a:endParaRPr lang="ru-RU" dirty="0"/>
          </a:p>
        </p:txBody>
      </p:sp>
    </p:spTree>
    <p:extLst>
      <p:ext uri="{BB962C8B-B14F-4D97-AF65-F5344CB8AC3E}">
        <p14:creationId xmlns:p14="http://schemas.microsoft.com/office/powerpoint/2010/main" val="8428745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700585"/>
          </a:xfrm>
        </p:spPr>
        <p:txBody>
          <a:bodyPr/>
          <a:lstStyle/>
          <a:p>
            <a:r>
              <a:rPr lang="en-US" dirty="0" smtClean="0"/>
              <a:t>Complex Objectives for SD</a:t>
            </a:r>
            <a:endParaRPr lang="ru-RU" dirty="0"/>
          </a:p>
        </p:txBody>
      </p:sp>
      <p:sp>
        <p:nvSpPr>
          <p:cNvPr id="3" name="Объект 2"/>
          <p:cNvSpPr>
            <a:spLocks noGrp="1"/>
          </p:cNvSpPr>
          <p:nvPr>
            <p:ph idx="1"/>
          </p:nvPr>
        </p:nvSpPr>
        <p:spPr>
          <a:xfrm>
            <a:off x="677334" y="1437257"/>
            <a:ext cx="9613078" cy="4908952"/>
          </a:xfrm>
        </p:spPr>
        <p:txBody>
          <a:bodyPr>
            <a:noAutofit/>
          </a:bodyPr>
          <a:lstStyle/>
          <a:p>
            <a:r>
              <a:rPr lang="en-US" sz="2400" dirty="0">
                <a:solidFill>
                  <a:schemeClr val="tx1"/>
                </a:solidFill>
              </a:rPr>
              <a:t>Sustainable </a:t>
            </a:r>
            <a:r>
              <a:rPr lang="en-US" sz="2400" dirty="0" smtClean="0">
                <a:solidFill>
                  <a:schemeClr val="tx1"/>
                </a:solidFill>
              </a:rPr>
              <a:t>ecology </a:t>
            </a:r>
          </a:p>
          <a:p>
            <a:r>
              <a:rPr lang="en-US" sz="2400" dirty="0">
                <a:solidFill>
                  <a:schemeClr val="tx1"/>
                </a:solidFill>
              </a:rPr>
              <a:t>S</a:t>
            </a:r>
            <a:r>
              <a:rPr lang="en-US" sz="2400" dirty="0" smtClean="0">
                <a:solidFill>
                  <a:schemeClr val="tx1"/>
                </a:solidFill>
              </a:rPr>
              <a:t>ocial conditions: step by step</a:t>
            </a:r>
          </a:p>
          <a:p>
            <a:r>
              <a:rPr lang="en-US" sz="2400" dirty="0">
                <a:solidFill>
                  <a:schemeClr val="tx1"/>
                </a:solidFill>
              </a:rPr>
              <a:t>C</a:t>
            </a:r>
            <a:r>
              <a:rPr lang="en-US" sz="2400" dirty="0" smtClean="0">
                <a:solidFill>
                  <a:schemeClr val="tx1"/>
                </a:solidFill>
              </a:rPr>
              <a:t>limate change prevention and Water, Food etc.</a:t>
            </a:r>
          </a:p>
          <a:p>
            <a:r>
              <a:rPr lang="en-US" sz="2400" dirty="0" smtClean="0">
                <a:solidFill>
                  <a:schemeClr val="tx1"/>
                </a:solidFill>
              </a:rPr>
              <a:t>Economy growth and inequality reducing</a:t>
            </a:r>
          </a:p>
          <a:p>
            <a:endParaRPr lang="en-US" sz="2000" dirty="0" smtClean="0">
              <a:solidFill>
                <a:schemeClr val="tx1"/>
              </a:solidFill>
            </a:endParaRPr>
          </a:p>
          <a:p>
            <a:pPr marL="0" indent="0">
              <a:buNone/>
            </a:pPr>
            <a:r>
              <a:rPr lang="en-US" sz="2400" dirty="0" smtClean="0">
                <a:solidFill>
                  <a:schemeClr val="tx1"/>
                </a:solidFill>
              </a:rPr>
              <a:t>Sustainable development with respect suppose and encompass structural reforms, which not only adequate</a:t>
            </a:r>
            <a:r>
              <a:rPr lang="ru-RU" sz="2400" dirty="0" smtClean="0">
                <a:solidFill>
                  <a:schemeClr val="tx1"/>
                </a:solidFill>
              </a:rPr>
              <a:t>, </a:t>
            </a:r>
            <a:r>
              <a:rPr lang="en-US" sz="2400" dirty="0" smtClean="0">
                <a:solidFill>
                  <a:schemeClr val="tx1"/>
                </a:solidFill>
              </a:rPr>
              <a:t>but also timely</a:t>
            </a:r>
            <a:r>
              <a:rPr lang="ru-RU" sz="2400" dirty="0" smtClean="0">
                <a:solidFill>
                  <a:schemeClr val="tx1"/>
                </a:solidFill>
              </a:rPr>
              <a:t>. </a:t>
            </a:r>
            <a:endParaRPr lang="en-US" sz="2400" dirty="0" smtClean="0">
              <a:solidFill>
                <a:schemeClr val="tx1"/>
              </a:solidFill>
            </a:endParaRPr>
          </a:p>
          <a:p>
            <a:pPr marL="0" indent="0">
              <a:buNone/>
            </a:pPr>
            <a:r>
              <a:rPr lang="en-US" sz="2400" dirty="0" smtClean="0">
                <a:solidFill>
                  <a:schemeClr val="tx1"/>
                </a:solidFill>
              </a:rPr>
              <a:t>All reforms must be conducted by society in order to prevent economic and/or socio-political crises, which may lead to </a:t>
            </a:r>
            <a:r>
              <a:rPr lang="en-US" sz="2400" dirty="0">
                <a:solidFill>
                  <a:schemeClr val="tx1"/>
                </a:solidFill>
              </a:rPr>
              <a:t>the </a:t>
            </a:r>
            <a:r>
              <a:rPr lang="en-US" sz="2400" dirty="0" smtClean="0">
                <a:solidFill>
                  <a:schemeClr val="tx1"/>
                </a:solidFill>
              </a:rPr>
              <a:t>stoppages </a:t>
            </a:r>
            <a:r>
              <a:rPr lang="en-US" sz="2400" dirty="0">
                <a:solidFill>
                  <a:schemeClr val="tx1"/>
                </a:solidFill>
              </a:rPr>
              <a:t>of the development </a:t>
            </a:r>
            <a:r>
              <a:rPr lang="en-US" sz="2400" dirty="0" smtClean="0">
                <a:solidFill>
                  <a:schemeClr val="tx1"/>
                </a:solidFill>
              </a:rPr>
              <a:t>or undermine </a:t>
            </a:r>
            <a:r>
              <a:rPr lang="en-US" sz="2400" dirty="0">
                <a:solidFill>
                  <a:schemeClr val="tx1"/>
                </a:solidFill>
              </a:rPr>
              <a:t>the sustainability of the development. </a:t>
            </a:r>
          </a:p>
          <a:p>
            <a:endParaRPr lang="ru-RU" sz="2000" dirty="0"/>
          </a:p>
        </p:txBody>
      </p:sp>
    </p:spTree>
    <p:extLst>
      <p:ext uri="{BB962C8B-B14F-4D97-AF65-F5344CB8AC3E}">
        <p14:creationId xmlns:p14="http://schemas.microsoft.com/office/powerpoint/2010/main" val="263554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599"/>
            <a:ext cx="8596668" cy="1550989"/>
          </a:xfrm>
        </p:spPr>
        <p:txBody>
          <a:bodyPr>
            <a:normAutofit fontScale="90000"/>
          </a:bodyPr>
          <a:lstStyle/>
          <a:p>
            <a:r>
              <a:rPr lang="en-US" sz="3400" dirty="0" smtClean="0"/>
              <a:t>Sustainable development goals 2030 – </a:t>
            </a:r>
            <a:br>
              <a:rPr lang="en-US" sz="3400" dirty="0" smtClean="0"/>
            </a:br>
            <a:r>
              <a:rPr lang="en-US" sz="3400" dirty="0" smtClean="0"/>
              <a:t>should be somehow different to each country</a:t>
            </a:r>
            <a:r>
              <a:rPr lang="en-US" dirty="0" smtClean="0"/>
              <a:t/>
            </a:r>
            <a:br>
              <a:rPr lang="en-US" dirty="0" smtClean="0"/>
            </a:br>
            <a:endParaRPr lang="ru-RU" dirty="0"/>
          </a:p>
        </p:txBody>
      </p:sp>
      <p:sp>
        <p:nvSpPr>
          <p:cNvPr id="3" name="Объект 2"/>
          <p:cNvSpPr>
            <a:spLocks noGrp="1"/>
          </p:cNvSpPr>
          <p:nvPr>
            <p:ph idx="1"/>
          </p:nvPr>
        </p:nvSpPr>
        <p:spPr>
          <a:xfrm>
            <a:off x="677333" y="2160589"/>
            <a:ext cx="10052579" cy="3880773"/>
          </a:xfrm>
        </p:spPr>
        <p:txBody>
          <a:bodyPr>
            <a:normAutofit lnSpcReduction="10000"/>
          </a:bodyPr>
          <a:lstStyle/>
          <a:p>
            <a:r>
              <a:rPr lang="en-US" sz="2800" dirty="0" smtClean="0"/>
              <a:t>Human Development Reports (Russia):  2014</a:t>
            </a:r>
            <a:r>
              <a:rPr lang="en-US" sz="2800" dirty="0"/>
              <a:t> </a:t>
            </a:r>
            <a:r>
              <a:rPr lang="en-US" sz="2800" dirty="0" smtClean="0"/>
              <a:t>and </a:t>
            </a:r>
            <a:r>
              <a:rPr lang="en-US" sz="2800" dirty="0" smtClean="0"/>
              <a:t>2015</a:t>
            </a:r>
            <a:r>
              <a:rPr lang="ru-RU" sz="2800" dirty="0" smtClean="0"/>
              <a:t> </a:t>
            </a:r>
            <a:r>
              <a:rPr lang="en-US" sz="2800" dirty="0" smtClean="0"/>
              <a:t> </a:t>
            </a:r>
            <a:endParaRPr lang="ru-RU" sz="2800" dirty="0" smtClean="0"/>
          </a:p>
          <a:p>
            <a:endParaRPr lang="ru-RU" sz="2000" dirty="0"/>
          </a:p>
          <a:p>
            <a:r>
              <a:rPr lang="en-US" sz="2000" dirty="0">
                <a:hlinkClick r:id="rId2"/>
              </a:rPr>
              <a:t>http://</a:t>
            </a:r>
            <a:r>
              <a:rPr lang="en-US" sz="2000" dirty="0" smtClean="0">
                <a:hlinkClick r:id="rId2"/>
              </a:rPr>
              <a:t>ac.gov.ru/files/publication/a/7198.pd</a:t>
            </a:r>
            <a:endParaRPr lang="ru-RU" sz="2000" dirty="0" smtClean="0"/>
          </a:p>
          <a:p>
            <a:r>
              <a:rPr lang="en-US" sz="2000" dirty="0" smtClean="0">
                <a:hlinkClick r:id="rId3"/>
              </a:rPr>
              <a:t>http</a:t>
            </a:r>
            <a:r>
              <a:rPr lang="en-US" sz="2000" dirty="0">
                <a:hlinkClick r:id="rId3"/>
              </a:rPr>
              <a:t>://</a:t>
            </a:r>
            <a:r>
              <a:rPr lang="en-US" sz="2000" dirty="0" smtClean="0">
                <a:hlinkClick r:id="rId3"/>
              </a:rPr>
              <a:t>ac.gov.ru/files/publication/a/4758.pdf</a:t>
            </a:r>
            <a:endParaRPr lang="en-US" sz="2000" dirty="0" smtClean="0"/>
          </a:p>
          <a:p>
            <a:endParaRPr lang="en-US" sz="2000" dirty="0"/>
          </a:p>
          <a:p>
            <a:r>
              <a:rPr lang="en-US" sz="2800" dirty="0" smtClean="0"/>
              <a:t>Human Development Report 2016 will be a pilot adaptation </a:t>
            </a:r>
          </a:p>
          <a:p>
            <a:pPr marL="0" indent="0">
              <a:buNone/>
            </a:pPr>
            <a:r>
              <a:rPr lang="en-US" sz="2800" dirty="0" smtClean="0"/>
              <a:t>of the Sustainable Development Goals for Russia </a:t>
            </a:r>
            <a:endParaRPr lang="en-US" sz="2800" dirty="0"/>
          </a:p>
          <a:p>
            <a:pPr marL="0" indent="0">
              <a:buNone/>
            </a:pPr>
            <a:r>
              <a:rPr lang="en-US" sz="2800" dirty="0" smtClean="0"/>
              <a:t>December 2016</a:t>
            </a:r>
            <a:endParaRPr lang="ru-RU" sz="2800" dirty="0"/>
          </a:p>
        </p:txBody>
      </p:sp>
    </p:spTree>
    <p:extLst>
      <p:ext uri="{BB962C8B-B14F-4D97-AF65-F5344CB8AC3E}">
        <p14:creationId xmlns:p14="http://schemas.microsoft.com/office/powerpoint/2010/main" val="52425395"/>
      </p:ext>
    </p:extLst>
  </p:cSld>
  <p:clrMapOvr>
    <a:masterClrMapping/>
  </p:clrMapOvr>
  <p:timing>
    <p:tnLst>
      <p:par>
        <p:cTn id="1" dur="indefinite" restart="never" nodeType="tmRoot"/>
      </p:par>
    </p:tnLst>
  </p:timing>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269</TotalTime>
  <Words>672</Words>
  <Application>Microsoft Office PowerPoint</Application>
  <PresentationFormat>Широкоэкранный</PresentationFormat>
  <Paragraphs>118</Paragraphs>
  <Slides>12</Slides>
  <Notes>1</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12</vt:i4>
      </vt:variant>
    </vt:vector>
  </HeadingPairs>
  <TitlesOfParts>
    <vt:vector size="19" baseType="lpstr">
      <vt:lpstr>ＭＳ Ｐゴシック</vt:lpstr>
      <vt:lpstr>Arial</vt:lpstr>
      <vt:lpstr>Calibri</vt:lpstr>
      <vt:lpstr>Times New Roman</vt:lpstr>
      <vt:lpstr>Trebuchet MS</vt:lpstr>
      <vt:lpstr>Wingdings 3</vt:lpstr>
      <vt:lpstr>Грань</vt:lpstr>
      <vt:lpstr>Sustainable Development Goals 2030: Growth and Inequality</vt:lpstr>
      <vt:lpstr>Sustainable Development Goals: General Picture and Inequality</vt:lpstr>
      <vt:lpstr>Growth in developed and developing countries</vt:lpstr>
      <vt:lpstr>Comparison of BRICS – GDP, inequality</vt:lpstr>
      <vt:lpstr>Middle-income countries experienced the noticeable rise in inequality and now are worse than low-income ones in these terms </vt:lpstr>
      <vt:lpstr>The problem – economic growth do not provide automatic reducing of inequality</vt:lpstr>
      <vt:lpstr>Positive dynamic in reducing inequality and improvement of the government are important parts of the sustainable development</vt:lpstr>
      <vt:lpstr>Complex Objectives for SD</vt:lpstr>
      <vt:lpstr>Sustainable development goals 2030 –  should be somehow different to each country </vt:lpstr>
      <vt:lpstr>Key issues:</vt:lpstr>
      <vt:lpstr>References:</vt:lpstr>
      <vt:lpstr>Thank you for your attention!  Anna Lobanova a.lobanova@ac.gov.ru Victoria Pavlyushina v.pavljushina@ac.gov.ru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Анна Лобанова</dc:creator>
  <cp:lastModifiedBy>Анна Лобанова</cp:lastModifiedBy>
  <cp:revision>31</cp:revision>
  <dcterms:created xsi:type="dcterms:W3CDTF">2016-09-18T07:57:32Z</dcterms:created>
  <dcterms:modified xsi:type="dcterms:W3CDTF">2016-09-20T09:30:42Z</dcterms:modified>
</cp:coreProperties>
</file>