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  <p:sldId id="262" r:id="rId5"/>
    <p:sldId id="265" r:id="rId6"/>
    <p:sldId id="266" r:id="rId7"/>
    <p:sldId id="270" r:id="rId8"/>
    <p:sldId id="268" r:id="rId9"/>
    <p:sldId id="267" r:id="rId10"/>
    <p:sldId id="269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DD4B-2833-401D-933F-D34FEED944F2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D290F-4FA0-4808-BCD8-605C19B45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462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DD4B-2833-401D-933F-D34FEED944F2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D290F-4FA0-4808-BCD8-605C19B45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344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DD4B-2833-401D-933F-D34FEED944F2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D290F-4FA0-4808-BCD8-605C19B4542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2581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DD4B-2833-401D-933F-D34FEED944F2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D290F-4FA0-4808-BCD8-605C19B45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110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DD4B-2833-401D-933F-D34FEED944F2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D290F-4FA0-4808-BCD8-605C19B4542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2041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DD4B-2833-401D-933F-D34FEED944F2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D290F-4FA0-4808-BCD8-605C19B45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437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DD4B-2833-401D-933F-D34FEED944F2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D290F-4FA0-4808-BCD8-605C19B45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4413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DD4B-2833-401D-933F-D34FEED944F2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D290F-4FA0-4808-BCD8-605C19B45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648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DD4B-2833-401D-933F-D34FEED944F2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D290F-4FA0-4808-BCD8-605C19B45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899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DD4B-2833-401D-933F-D34FEED944F2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D290F-4FA0-4808-BCD8-605C19B45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895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DD4B-2833-401D-933F-D34FEED944F2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D290F-4FA0-4808-BCD8-605C19B45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885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DD4B-2833-401D-933F-D34FEED944F2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D290F-4FA0-4808-BCD8-605C19B45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35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DD4B-2833-401D-933F-D34FEED944F2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D290F-4FA0-4808-BCD8-605C19B45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134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DD4B-2833-401D-933F-D34FEED944F2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D290F-4FA0-4808-BCD8-605C19B45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883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DD4B-2833-401D-933F-D34FEED944F2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D290F-4FA0-4808-BCD8-605C19B45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552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DD4B-2833-401D-933F-D34FEED944F2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D290F-4FA0-4808-BCD8-605C19B45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735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CDD4B-2833-401D-933F-D34FEED944F2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9BD290F-4FA0-4808-BCD8-605C19B45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70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2880" y="2404534"/>
            <a:ext cx="9307629" cy="1646302"/>
          </a:xfrm>
        </p:spPr>
        <p:txBody>
          <a:bodyPr/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Gender </a:t>
            </a:r>
            <a:r>
              <a:rPr lang="en-US" b="1" dirty="0" smtClean="0"/>
              <a:t>equality </a:t>
            </a:r>
            <a:r>
              <a:rPr lang="en-US" b="1" dirty="0"/>
              <a:t>in Russia</a:t>
            </a:r>
            <a:r>
              <a:rPr lang="en-US" b="1" dirty="0" smtClean="0"/>
              <a:t>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983442" cy="2629100"/>
          </a:xfrm>
        </p:spPr>
        <p:txBody>
          <a:bodyPr>
            <a:normAutofit/>
          </a:bodyPr>
          <a:lstStyle/>
          <a:p>
            <a:r>
              <a:rPr lang="en-US" b="1" dirty="0" smtClean="0"/>
              <a:t>UP – DOWN – UP AGAIN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i="1" dirty="0" err="1"/>
              <a:t>Valeriia</a:t>
            </a:r>
            <a:r>
              <a:rPr lang="en-US" i="1" dirty="0"/>
              <a:t> </a:t>
            </a:r>
            <a:r>
              <a:rPr lang="en-US" i="1" dirty="0" err="1"/>
              <a:t>Gorbacheva</a:t>
            </a:r>
            <a:endParaRPr lang="ru-RU" dirty="0"/>
          </a:p>
          <a:p>
            <a:r>
              <a:rPr lang="en-US" i="1" dirty="0"/>
              <a:t>Adviser to the Executive Director</a:t>
            </a:r>
            <a:endParaRPr lang="ru-RU" dirty="0"/>
          </a:p>
          <a:p>
            <a:r>
              <a:rPr lang="en-US" i="1" dirty="0"/>
              <a:t>National Committee on BRICS Research (Russia)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66" y="185033"/>
            <a:ext cx="998147" cy="71419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562" y="223916"/>
            <a:ext cx="4123471" cy="67530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535" y="223917"/>
            <a:ext cx="610993" cy="61099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576" y="223917"/>
            <a:ext cx="2602378" cy="61099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178712"/>
            <a:ext cx="2403840" cy="64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801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212" y="5563402"/>
            <a:ext cx="8596668" cy="763970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654716"/>
              </p:ext>
            </p:extLst>
          </p:nvPr>
        </p:nvGraphicFramePr>
        <p:xfrm>
          <a:off x="783212" y="806293"/>
          <a:ext cx="8128000" cy="420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377"/>
                <a:gridCol w="1934678"/>
                <a:gridCol w="1671945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</a:t>
                      </a:r>
                    </a:p>
                    <a:p>
                      <a:endParaRPr lang="en-US" sz="2400" dirty="0" smtClean="0"/>
                    </a:p>
                    <a:p>
                      <a:endParaRPr lang="en-US" sz="2400" dirty="0" smtClean="0"/>
                    </a:p>
                    <a:p>
                      <a:endParaRPr lang="en-US" sz="2400" dirty="0" smtClean="0"/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BRAZIL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RUSSIA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INDIA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CHINA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SOUTH AFRICA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1724" y="1434163"/>
            <a:ext cx="527609" cy="105521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095" y="1434163"/>
            <a:ext cx="449180" cy="1055218"/>
          </a:xfrm>
          <a:prstGeom prst="rect">
            <a:avLst/>
          </a:prstGeom>
        </p:spPr>
      </p:pic>
      <p:sp>
        <p:nvSpPr>
          <p:cNvPr id="9" name="Умножение 8"/>
          <p:cNvSpPr/>
          <p:nvPr/>
        </p:nvSpPr>
        <p:spPr>
          <a:xfrm>
            <a:off x="7661710" y="2686564"/>
            <a:ext cx="490889" cy="53901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множение 9"/>
          <p:cNvSpPr/>
          <p:nvPr/>
        </p:nvSpPr>
        <p:spPr>
          <a:xfrm>
            <a:off x="7661708" y="4051747"/>
            <a:ext cx="490889" cy="53901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множение 10"/>
          <p:cNvSpPr/>
          <p:nvPr/>
        </p:nvSpPr>
        <p:spPr>
          <a:xfrm>
            <a:off x="7661709" y="4500791"/>
            <a:ext cx="490889" cy="53901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множение 11"/>
          <p:cNvSpPr/>
          <p:nvPr/>
        </p:nvSpPr>
        <p:spPr>
          <a:xfrm>
            <a:off x="7661708" y="3602703"/>
            <a:ext cx="490889" cy="53901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люс 12"/>
          <p:cNvSpPr/>
          <p:nvPr/>
        </p:nvSpPr>
        <p:spPr>
          <a:xfrm>
            <a:off x="7628019" y="3156718"/>
            <a:ext cx="558265" cy="528274"/>
          </a:xfrm>
          <a:prstGeom prst="mathPlus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789448" y="311120"/>
            <a:ext cx="8596668" cy="76397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BRICS ACADEMIC FORUM DELEGATIONS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26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Man </a:t>
            </a:r>
            <a:r>
              <a:rPr lang="en-US" i="1" dirty="0"/>
              <a:t>and woman shall enjoy equal rights and freedoms and have equal possibilities to exercise </a:t>
            </a:r>
            <a:r>
              <a:rPr lang="en-US" i="1" dirty="0" smtClean="0"/>
              <a:t>them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Constitution of the Russian </a:t>
            </a:r>
            <a:r>
              <a:rPr lang="en-US" dirty="0" smtClean="0"/>
              <a:t>Federation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Article 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2649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1843336"/>
            <a:ext cx="8596668" cy="1058779"/>
          </a:xfrm>
        </p:spPr>
        <p:txBody>
          <a:bodyPr>
            <a:normAutofit/>
          </a:bodyPr>
          <a:lstStyle/>
          <a:p>
            <a:r>
              <a:rPr lang="en-US" sz="3200" u="sng" dirty="0" smtClean="0">
                <a:solidFill>
                  <a:schemeClr val="accent2"/>
                </a:solidFill>
              </a:rPr>
              <a:t>Specific </a:t>
            </a:r>
            <a:r>
              <a:rPr lang="en-US" sz="3200" u="sng" dirty="0">
                <a:solidFill>
                  <a:schemeClr val="accent2"/>
                </a:solidFill>
              </a:rPr>
              <a:t>Russian </a:t>
            </a:r>
            <a:r>
              <a:rPr lang="en-US" sz="3200" u="sng" dirty="0" smtClean="0">
                <a:solidFill>
                  <a:schemeClr val="accent2"/>
                </a:solidFill>
              </a:rPr>
              <a:t>context</a:t>
            </a:r>
            <a:endParaRPr lang="ru-RU" sz="3200" u="sng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2396691"/>
            <a:ext cx="8596668" cy="4461309"/>
          </a:xfrm>
        </p:spPr>
        <p:txBody>
          <a:bodyPr>
            <a:normAutofit/>
          </a:bodyPr>
          <a:lstStyle/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n-US" sz="2400" dirty="0"/>
              <a:t>Russia is notable for women’s excess employment, inherited from the USSR (occupational segregation).</a:t>
            </a:r>
            <a:endParaRPr lang="ru-RU" sz="2400" dirty="0"/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n-US" sz="2400" dirty="0"/>
              <a:t>Russia is a highly industrial country in the process of technological transition to post-industrial economy.</a:t>
            </a:r>
            <a:endParaRPr lang="ru-RU" sz="2400" dirty="0"/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n-US" sz="2400" dirty="0"/>
              <a:t>Women’s average educational level is higher than that of men.</a:t>
            </a:r>
            <a:endParaRPr lang="ru-RU" sz="2400" dirty="0"/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n-US" sz="2400" dirty="0"/>
              <a:t>Still, there was no </a:t>
            </a:r>
            <a:r>
              <a:rPr lang="en-US" sz="2400" dirty="0" smtClean="0"/>
              <a:t>equality </a:t>
            </a:r>
            <a:r>
              <a:rPr lang="en-US" sz="2400" dirty="0"/>
              <a:t>between men and women in Russia in economic, social and political life, but no serious discrimination in rights, at least not formal.</a:t>
            </a:r>
            <a:endParaRPr lang="ru-RU" sz="24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77335" y="-17646"/>
            <a:ext cx="8596668" cy="20565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dirty="0"/>
              <a:t>Sustainable Development Goal </a:t>
            </a:r>
            <a:r>
              <a:rPr lang="en-US" sz="3200" dirty="0" smtClean="0"/>
              <a:t>–</a:t>
            </a:r>
          </a:p>
          <a:p>
            <a:r>
              <a:rPr lang="en-US" sz="3200" i="1" dirty="0" smtClean="0"/>
              <a:t>Achieve </a:t>
            </a:r>
            <a:r>
              <a:rPr lang="en-US" sz="3200" i="1" dirty="0"/>
              <a:t>gender equality and empower all women and </a:t>
            </a:r>
            <a:r>
              <a:rPr lang="en-US" sz="3200" i="1" dirty="0" smtClean="0"/>
              <a:t>girls</a:t>
            </a:r>
            <a:endParaRPr lang="ru-RU" sz="3200" i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3" y="218272"/>
            <a:ext cx="2466975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373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5580246"/>
            <a:ext cx="8596667" cy="566738"/>
          </a:xfrm>
        </p:spPr>
        <p:txBody>
          <a:bodyPr>
            <a:normAutofit/>
          </a:bodyPr>
          <a:lstStyle/>
          <a:p>
            <a:r>
              <a:rPr lang="en-US" b="1" dirty="0"/>
              <a:t>Gender pay gap and </a:t>
            </a:r>
            <a:r>
              <a:rPr lang="en-US" b="1" dirty="0" err="1"/>
              <a:t>labour</a:t>
            </a:r>
            <a:r>
              <a:rPr lang="en-US" b="1" dirty="0"/>
              <a:t> discrimination in </a:t>
            </a:r>
            <a:r>
              <a:rPr lang="en-US" b="1" dirty="0" smtClean="0"/>
              <a:t>Russia</a:t>
            </a:r>
            <a:endParaRPr lang="ru-RU" dirty="0"/>
          </a:p>
        </p:txBody>
      </p:sp>
      <p:pic>
        <p:nvPicPr>
          <p:cNvPr id="10" name="Рисунок 9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" b="360"/>
          <a:stretch>
            <a:fillRect/>
          </a:stretch>
        </p:blipFill>
        <p:spPr>
          <a:xfrm>
            <a:off x="677863" y="782638"/>
            <a:ext cx="8596312" cy="4797425"/>
          </a:xfrm>
        </p:spPr>
      </p:pic>
    </p:spTree>
    <p:extLst>
      <p:ext uri="{BB962C8B-B14F-4D97-AF65-F5344CB8AC3E}">
        <p14:creationId xmlns:p14="http://schemas.microsoft.com/office/powerpoint/2010/main" val="1953149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389" y="137962"/>
            <a:ext cx="9962148" cy="1180699"/>
          </a:xfrm>
        </p:spPr>
        <p:txBody>
          <a:bodyPr/>
          <a:lstStyle/>
          <a:p>
            <a:r>
              <a:rPr lang="en-US" dirty="0"/>
              <a:t>25 years of socio-economic reforms 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406235"/>
              </p:ext>
            </p:extLst>
          </p:nvPr>
        </p:nvGraphicFramePr>
        <p:xfrm>
          <a:off x="607460" y="1201418"/>
          <a:ext cx="9364313" cy="466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19058"/>
                <a:gridCol w="2204185"/>
                <a:gridCol w="2541070"/>
              </a:tblGrid>
              <a:tr h="0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1" i="1" dirty="0" smtClean="0">
                          <a:solidFill>
                            <a:schemeClr val="accent1"/>
                          </a:solidFill>
                        </a:rPr>
                        <a:t>occupational segregation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women: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effectLst/>
                        </a:rPr>
                        <a:t>education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effectLst/>
                        </a:rPr>
                        <a:t>healthcare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effectLst/>
                        </a:rPr>
                        <a:t>trade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effectLst/>
                        </a:rPr>
                        <a:t>food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effectLst/>
                        </a:rPr>
                        <a:t>light industry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men: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effectLst/>
                        </a:rPr>
                        <a:t>heavy industry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effectLst/>
                        </a:rPr>
                        <a:t>mining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effectLst/>
                        </a:rPr>
                        <a:t>construction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effectLst/>
                        </a:rPr>
                        <a:t>engineering</a:t>
                      </a:r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1" i="1" dirty="0" err="1" smtClean="0">
                          <a:solidFill>
                            <a:schemeClr val="accent1"/>
                          </a:solidFill>
                        </a:rPr>
                        <a:t>labour</a:t>
                      </a:r>
                      <a:r>
                        <a:rPr lang="en-US" sz="2000" b="1" i="1" dirty="0" smtClean="0">
                          <a:solidFill>
                            <a:schemeClr val="accent1"/>
                          </a:solidFill>
                        </a:rPr>
                        <a:t> market actual inequality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man</a:t>
                      </a:r>
                      <a:r>
                        <a:rPr lang="en-US" baseline="0" dirty="0" smtClean="0"/>
                        <a:t> usually occupy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 executive posts 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1" i="1" dirty="0" smtClean="0">
                          <a:solidFill>
                            <a:schemeClr val="accent1"/>
                          </a:solidFill>
                        </a:rPr>
                        <a:t>gender pay gap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women receive about 2/3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a men’s salary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i="1" dirty="0" smtClean="0">
                          <a:solidFill>
                            <a:schemeClr val="accent1"/>
                          </a:solidFill>
                        </a:rPr>
                        <a:t>lack of legislation initiative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Authorities do not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this a vital issue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1" i="1" kern="1200" dirty="0" smtClean="0">
                          <a:solidFill>
                            <a:schemeClr val="accent1"/>
                          </a:solidFill>
                          <a:effectLst/>
                        </a:rPr>
                        <a:t>economic development gap between regions</a:t>
                      </a:r>
                      <a:endParaRPr lang="en-US" sz="2000" b="1" i="1" dirty="0" smtClean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better region – better female’s situation</a:t>
                      </a:r>
                      <a:endParaRPr lang="ru-RU" sz="1800" i="1" dirty="0" smtClean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1" i="1" dirty="0" smtClean="0">
                          <a:solidFill>
                            <a:schemeClr val="accent1"/>
                          </a:solidFill>
                        </a:rPr>
                        <a:t>patriarchal traditions 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 considered as supporter of his family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1" i="1" dirty="0" smtClean="0">
                          <a:solidFill>
                            <a:schemeClr val="accent1"/>
                          </a:solidFill>
                        </a:rPr>
                        <a:t>gender stereotyping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women sacrifice career interests to family responsibilities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487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84830" y="5727032"/>
            <a:ext cx="8784298" cy="1010652"/>
          </a:xfrm>
        </p:spPr>
        <p:txBody>
          <a:bodyPr>
            <a:normAutofit/>
          </a:bodyPr>
          <a:lstStyle/>
          <a:p>
            <a:r>
              <a:rPr lang="en-US" dirty="0"/>
              <a:t>The relation of </a:t>
            </a:r>
            <a:r>
              <a:rPr lang="en-US" dirty="0" smtClean="0"/>
              <a:t>women’s salary to </a:t>
            </a:r>
            <a:r>
              <a:rPr lang="en-US" dirty="0"/>
              <a:t>the </a:t>
            </a:r>
            <a:r>
              <a:rPr lang="en-US" dirty="0" smtClean="0"/>
              <a:t>men’s </a:t>
            </a:r>
            <a:r>
              <a:rPr lang="en-US" dirty="0"/>
              <a:t>by the </a:t>
            </a:r>
            <a:r>
              <a:rPr lang="en-US" dirty="0" smtClean="0"/>
              <a:t>types </a:t>
            </a:r>
            <a:r>
              <a:rPr lang="en-US" dirty="0"/>
              <a:t>of economic activity</a:t>
            </a:r>
            <a:endParaRPr lang="en-US" dirty="0" smtClean="0"/>
          </a:p>
          <a:p>
            <a:r>
              <a:rPr lang="en-US" sz="1600" i="1" dirty="0" smtClean="0"/>
              <a:t>Source: </a:t>
            </a:r>
            <a:r>
              <a:rPr lang="en-US" sz="1600" i="1" dirty="0" err="1" smtClean="0"/>
              <a:t>Rosstat</a:t>
            </a:r>
            <a:endParaRPr lang="ru-RU" sz="1600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816475"/>
              </p:ext>
            </p:extLst>
          </p:nvPr>
        </p:nvGraphicFramePr>
        <p:xfrm>
          <a:off x="465578" y="91158"/>
          <a:ext cx="8827676" cy="5637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0981"/>
                <a:gridCol w="1252015"/>
                <a:gridCol w="1252015"/>
                <a:gridCol w="1252015"/>
                <a:gridCol w="925325"/>
                <a:gridCol w="925325"/>
              </a:tblGrid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2005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2007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2009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</a:tr>
              <a:tr h="2997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60,7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63,1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65,3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64,1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74,2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</a:tr>
              <a:tr h="2997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Agricultural industry, hunting and forestry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83,5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</a:tr>
              <a:tr h="2997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Mining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70,2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75,9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76,8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74,6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76,2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</a:tr>
              <a:tr h="2997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Manufacturing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67,1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67,6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69,4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70,1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74,5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</a:tr>
              <a:tr h="5994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Production and distribution of the electric power, gas and water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80,0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81,2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82,2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82,9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83,2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</a:tr>
              <a:tr h="2997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Construction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77,0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79,2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86,3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85,8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84,5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</a:tr>
              <a:tr h="8992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Wholesale and home shopping service; repair of vehicles, motorcycles, household products and objects of private use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68,4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68,6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65,1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67,5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79,8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</a:tr>
              <a:tr h="2997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Hotels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and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restaurants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75,4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72,9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72,0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76,1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80,6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</a:tr>
              <a:tr h="2997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Transport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and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communication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70,5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70,0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70,2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72,0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75,2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</a:tr>
              <a:tr h="5994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Operations with a fast estate, rent and rendering of services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76,9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79,1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81,4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78,4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80,4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</a:tr>
              <a:tr h="2997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</a:t>
                      </a:r>
                      <a:r>
                        <a:rPr lang="ru-RU" sz="1400" dirty="0" err="1">
                          <a:effectLst/>
                        </a:rPr>
                        <a:t>esearch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and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development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69,3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69,6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73,1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70,8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73,8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</a:tr>
              <a:tr h="2997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Education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87,1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89,3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86,3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89,0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99,0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</a:tr>
              <a:tr h="2997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Health care and providing social services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84,6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85,1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83,3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83,3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90,8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1" marR="6469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746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389" y="137962"/>
            <a:ext cx="9962148" cy="1180699"/>
          </a:xfrm>
        </p:spPr>
        <p:txBody>
          <a:bodyPr/>
          <a:lstStyle/>
          <a:p>
            <a:r>
              <a:rPr lang="en-US" dirty="0"/>
              <a:t>25 years of socio-economic reforms 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607460" y="1201418"/>
          <a:ext cx="9364313" cy="466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19058"/>
                <a:gridCol w="2204185"/>
                <a:gridCol w="2541070"/>
              </a:tblGrid>
              <a:tr h="0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1" i="1" dirty="0" smtClean="0">
                          <a:solidFill>
                            <a:schemeClr val="accent1"/>
                          </a:solidFill>
                        </a:rPr>
                        <a:t>occupational segregation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women: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effectLst/>
                        </a:rPr>
                        <a:t>education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effectLst/>
                        </a:rPr>
                        <a:t>healthcare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effectLst/>
                        </a:rPr>
                        <a:t>trade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effectLst/>
                        </a:rPr>
                        <a:t>food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effectLst/>
                        </a:rPr>
                        <a:t>light industry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men: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effectLst/>
                        </a:rPr>
                        <a:t>heavy industry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effectLst/>
                        </a:rPr>
                        <a:t>mining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effectLst/>
                        </a:rPr>
                        <a:t>construction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effectLst/>
                        </a:rPr>
                        <a:t>engineering</a:t>
                      </a:r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1" i="1" dirty="0" err="1" smtClean="0">
                          <a:solidFill>
                            <a:schemeClr val="accent1"/>
                          </a:solidFill>
                        </a:rPr>
                        <a:t>labour</a:t>
                      </a:r>
                      <a:r>
                        <a:rPr lang="en-US" sz="2000" b="1" i="1" dirty="0" smtClean="0">
                          <a:solidFill>
                            <a:schemeClr val="accent1"/>
                          </a:solidFill>
                        </a:rPr>
                        <a:t> market actual inequality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man</a:t>
                      </a:r>
                      <a:r>
                        <a:rPr lang="en-US" baseline="0" dirty="0" smtClean="0"/>
                        <a:t> usually occupy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 executive posts 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1" i="1" dirty="0" smtClean="0">
                          <a:solidFill>
                            <a:schemeClr val="accent1"/>
                          </a:solidFill>
                        </a:rPr>
                        <a:t>gender pay gap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women receive about 2/3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a men’s salary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i="1" dirty="0" smtClean="0">
                          <a:solidFill>
                            <a:schemeClr val="accent1"/>
                          </a:solidFill>
                        </a:rPr>
                        <a:t>lack of legislation initiative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Authorities do not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this a vital issue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1" i="1" kern="1200" dirty="0" smtClean="0">
                          <a:solidFill>
                            <a:schemeClr val="accent1"/>
                          </a:solidFill>
                          <a:effectLst/>
                        </a:rPr>
                        <a:t>economic development gap between regions</a:t>
                      </a:r>
                      <a:endParaRPr lang="en-US" sz="2000" b="1" i="1" dirty="0" smtClean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better region – better female’s situation</a:t>
                      </a:r>
                      <a:endParaRPr lang="ru-RU" sz="1800" i="1" dirty="0" smtClean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1" i="1" dirty="0" smtClean="0">
                          <a:solidFill>
                            <a:schemeClr val="accent1"/>
                          </a:solidFill>
                        </a:rPr>
                        <a:t>patriarchal traditions 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 considered as supporter of his family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1" i="1" dirty="0" smtClean="0">
                          <a:solidFill>
                            <a:schemeClr val="accent1"/>
                          </a:solidFill>
                        </a:rPr>
                        <a:t>gender stereotyping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women sacrifice career interests to family responsibilities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2669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100544"/>
            <a:ext cx="5650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Russian Federation Council Speaker Valentina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Matviyenko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154144" y="3100544"/>
            <a:ext cx="4198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Head of the Central Bank Elvira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Nabiullina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40363" y="6440290"/>
            <a:ext cx="3711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Deputy Prime Minister Olga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Golodets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871" y="3613666"/>
            <a:ext cx="5308257" cy="28675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3562" y="394247"/>
            <a:ext cx="4819751" cy="271023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175" y="394247"/>
            <a:ext cx="4775818" cy="2706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662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081" y="5682479"/>
            <a:ext cx="8596668" cy="860400"/>
          </a:xfrm>
        </p:spPr>
        <p:txBody>
          <a:bodyPr>
            <a:normAutofit/>
          </a:bodyPr>
          <a:lstStyle/>
          <a:p>
            <a:r>
              <a:rPr lang="en-US" dirty="0"/>
              <a:t>Women in parliaments and </a:t>
            </a:r>
            <a:r>
              <a:rPr lang="en-US" dirty="0" smtClean="0"/>
              <a:t>ministries</a:t>
            </a:r>
          </a:p>
          <a:p>
            <a:r>
              <a:rPr lang="en-US" sz="1600" i="1" dirty="0" smtClean="0"/>
              <a:t>Source</a:t>
            </a:r>
            <a:r>
              <a:rPr lang="en-US" sz="1600" i="1" dirty="0"/>
              <a:t>: </a:t>
            </a:r>
            <a:r>
              <a:rPr lang="en-US" sz="1600" i="1" dirty="0" smtClean="0"/>
              <a:t>UN</a:t>
            </a:r>
            <a:endParaRPr lang="ru-RU" sz="1600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695134"/>
              </p:ext>
            </p:extLst>
          </p:nvPr>
        </p:nvGraphicFramePr>
        <p:xfrm>
          <a:off x="504081" y="175403"/>
          <a:ext cx="8596668" cy="54313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3220"/>
                <a:gridCol w="705895"/>
                <a:gridCol w="1669692"/>
                <a:gridCol w="705895"/>
                <a:gridCol w="1721755"/>
                <a:gridCol w="858456"/>
                <a:gridCol w="1721755"/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2005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2015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Parlament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Lower Chamber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Lower Chamber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Upper Chamber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Women </a:t>
                      </a:r>
                      <a:r>
                        <a:rPr lang="ru-RU" sz="2000">
                          <a:effectLst/>
                        </a:rPr>
                        <a:t>/</a:t>
                      </a:r>
                      <a:r>
                        <a:rPr lang="en-US" sz="2000">
                          <a:effectLst/>
                        </a:rPr>
                        <a:t>all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Women</a:t>
                      </a:r>
                      <a:r>
                        <a:rPr lang="ru-RU" sz="2000">
                          <a:effectLst/>
                        </a:rPr>
                        <a:t> /</a:t>
                      </a:r>
                      <a:r>
                        <a:rPr lang="en-US" sz="2000">
                          <a:effectLst/>
                        </a:rPr>
                        <a:t>all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Women</a:t>
                      </a:r>
                      <a:r>
                        <a:rPr lang="ru-RU" sz="2000" dirty="0">
                          <a:effectLst/>
                        </a:rPr>
                        <a:t> /</a:t>
                      </a:r>
                      <a:r>
                        <a:rPr lang="en-US" sz="2000" dirty="0">
                          <a:effectLst/>
                        </a:rPr>
                        <a:t>all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Poland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60/460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24%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111/460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13%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13/100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Spain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36%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126/350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41%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144/350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34%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90/266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Russia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44/447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14%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61/450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17%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29/170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</a:tr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Ministries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Women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All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Poland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28%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18%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Spain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31%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13%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Russia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7%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31%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6" marR="6849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349565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340</TotalTime>
  <Words>580</Words>
  <Application>Microsoft Office PowerPoint</Application>
  <PresentationFormat>Широкоэкранный</PresentationFormat>
  <Paragraphs>242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 Gender equality in Russia:</vt:lpstr>
      <vt:lpstr>Man and woman shall enjoy equal rights and freedoms and have equal possibilities to exercise them</vt:lpstr>
      <vt:lpstr>Specific Russian context</vt:lpstr>
      <vt:lpstr>Gender pay gap and labour discrimination in Russia</vt:lpstr>
      <vt:lpstr>25 years of socio-economic reforms </vt:lpstr>
      <vt:lpstr>Презентация PowerPoint</vt:lpstr>
      <vt:lpstr>25 years of socio-economic reforms </vt:lpstr>
      <vt:lpstr>Презентация PowerPoint</vt:lpstr>
      <vt:lpstr>Презентация PowerPoint</vt:lpstr>
      <vt:lpstr>Thank you!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Валерия Горбачева</dc:creator>
  <cp:lastModifiedBy>Валерия Горбачева</cp:lastModifiedBy>
  <cp:revision>53</cp:revision>
  <dcterms:created xsi:type="dcterms:W3CDTF">2016-09-19T06:56:57Z</dcterms:created>
  <dcterms:modified xsi:type="dcterms:W3CDTF">2016-09-21T05:09:31Z</dcterms:modified>
</cp:coreProperties>
</file>