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2" r:id="rId4"/>
    <p:sldId id="271" r:id="rId5"/>
    <p:sldId id="268" r:id="rId6"/>
    <p:sldId id="260" r:id="rId7"/>
    <p:sldId id="276" r:id="rId8"/>
    <p:sldId id="261" r:id="rId9"/>
    <p:sldId id="262" r:id="rId10"/>
    <p:sldId id="263" r:id="rId11"/>
    <p:sldId id="274" r:id="rId12"/>
    <p:sldId id="275" r:id="rId1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77C7-57F2-4D8E-9F7E-72911EACDABC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30B48-44B1-4FA5-816F-7E1A9EDE2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9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828E4-645F-4374-A887-C2F874204704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BC4A-C93B-4EF9-9930-F07950945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6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5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5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0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2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7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9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3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6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9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7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0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BC4A-C93B-4EF9-9930-F07950945B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7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FDA3-2C65-44A0-AB54-CC8144E6F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33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FOR NDB: hydrogen energy Production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8575" y="3695700"/>
            <a:ext cx="6829424" cy="182875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Dr., Prof. Irina Z. </a:t>
            </a:r>
            <a:r>
              <a:rPr lang="en-US" b="1" dirty="0" smtClean="0"/>
              <a:t>Yarygina</a:t>
            </a:r>
          </a:p>
          <a:p>
            <a:r>
              <a:rPr lang="en-US" b="1" dirty="0" smtClean="0"/>
              <a:t>MEMBER OF THE BOARD,  RESEARCH DIRECTOR, National Committee on BRICS RESEACH</a:t>
            </a:r>
            <a:endParaRPr lang="en-US" b="1" dirty="0"/>
          </a:p>
          <a:p>
            <a:r>
              <a:rPr lang="en-US" b="1" dirty="0"/>
              <a:t>Head of the Chair, MGIMO (U) Ministry for Foreign Affairs of the Russian Federation</a:t>
            </a:r>
          </a:p>
          <a:p>
            <a:r>
              <a:rPr lang="en-US" b="1" dirty="0"/>
              <a:t>Professor, Head of Programs, Financial university under the Government of the Russian </a:t>
            </a:r>
            <a:r>
              <a:rPr lang="en-US" b="1" dirty="0" smtClean="0"/>
              <a:t>Federation</a:t>
            </a:r>
            <a:endParaRPr lang="en-US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8" y="5524454"/>
            <a:ext cx="28592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200"/>
          </a:xfrm>
        </p:spPr>
        <p:txBody>
          <a:bodyPr/>
          <a:lstStyle/>
          <a:p>
            <a:r>
              <a:rPr lang="en-US" dirty="0" smtClean="0"/>
              <a:t>BRICS CHALLENGES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6975" y="1988663"/>
            <a:ext cx="3196899" cy="845664"/>
          </a:xfrm>
        </p:spPr>
        <p:txBody>
          <a:bodyPr/>
          <a:lstStyle/>
          <a:p>
            <a:r>
              <a:rPr lang="en-US" b="1" dirty="0" smtClean="0"/>
              <a:t>INTERGOVERNMENTAL CONSORTIUM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127918" y="2924175"/>
            <a:ext cx="3208735" cy="28670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Establishment of Consortium for pilot projects of H</a:t>
            </a:r>
            <a:r>
              <a:rPr lang="en-US" sz="1800" b="1" dirty="0" smtClean="0"/>
              <a:t>2 </a:t>
            </a:r>
            <a:r>
              <a:rPr lang="en-US" sz="2400" b="1" dirty="0" smtClean="0"/>
              <a:t>production from natural gas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(new jobs creation, sustainable economic development)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4766" y="2206891"/>
            <a:ext cx="3184385" cy="627436"/>
          </a:xfrm>
        </p:spPr>
        <p:txBody>
          <a:bodyPr/>
          <a:lstStyle/>
          <a:p>
            <a:r>
              <a:rPr lang="en-US" b="1" dirty="0" smtClean="0"/>
              <a:t>renewable energy FINANCING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504213" y="2924175"/>
            <a:ext cx="3195830" cy="28701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Acceleration of </a:t>
            </a:r>
            <a:r>
              <a:rPr lang="en-US" sz="2400" b="1" dirty="0"/>
              <a:t>renewable energy </a:t>
            </a:r>
            <a:r>
              <a:rPr lang="en-US" sz="2400" b="1" dirty="0" smtClean="0"/>
              <a:t>financing to </a:t>
            </a:r>
            <a:r>
              <a:rPr lang="en-US" sz="2400" b="1" dirty="0"/>
              <a:t>ensure in the medium and long term the growing domestic and external demand for" green " </a:t>
            </a:r>
            <a:r>
              <a:rPr lang="en-US" sz="2400" b="1" dirty="0" smtClean="0"/>
              <a:t>hydrogen</a:t>
            </a:r>
            <a:endParaRPr lang="ru-RU" sz="2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52442" y="2362200"/>
            <a:ext cx="3194968" cy="472127"/>
          </a:xfrm>
        </p:spPr>
        <p:txBody>
          <a:bodyPr/>
          <a:lstStyle/>
          <a:p>
            <a:r>
              <a:rPr lang="en-US" b="1" dirty="0" smtClean="0"/>
              <a:t>Safe environment FINANCING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852442" y="2990850"/>
            <a:ext cx="3194968" cy="28003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In the long </a:t>
            </a:r>
            <a:r>
              <a:rPr lang="en-US" sz="2400" b="1" dirty="0" smtClean="0"/>
              <a:t>term: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transition of resource-intensive production to "green" energy carriers based on hydrogen to reduce carbon dioxide emissions into the </a:t>
            </a:r>
            <a:r>
              <a:rPr lang="en-US" sz="2400" b="1" dirty="0" smtClean="0"/>
              <a:t>atmosphere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25" y="231508"/>
            <a:ext cx="2295525" cy="15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850" y="314326"/>
            <a:ext cx="9685335" cy="1210951"/>
          </a:xfrm>
        </p:spPr>
        <p:txBody>
          <a:bodyPr/>
          <a:lstStyle/>
          <a:p>
            <a:pPr algn="ctr"/>
            <a:r>
              <a:rPr lang="en-US" dirty="0" smtClean="0"/>
              <a:t>NDB &amp; Partners for H</a:t>
            </a:r>
            <a:r>
              <a:rPr lang="en-US" sz="2400" dirty="0" smtClean="0"/>
              <a:t>2 </a:t>
            </a:r>
            <a:r>
              <a:rPr lang="en-US" dirty="0" smtClean="0"/>
              <a:t>REPRODUCTION</a:t>
            </a:r>
            <a:r>
              <a:rPr lang="ru-RU" dirty="0" smtClean="0"/>
              <a:t> С</a:t>
            </a:r>
            <a:r>
              <a:rPr lang="en-US" dirty="0" smtClean="0"/>
              <a:t>YCLE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6850" y="1525277"/>
            <a:ext cx="9685336" cy="51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4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700213"/>
            <a:ext cx="7643813" cy="244951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  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800" b="1" i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i="1" dirty="0">
                <a:solidFill>
                  <a:schemeClr val="accent2"/>
                </a:solidFill>
              </a:rPr>
              <a:t>     </a:t>
            </a:r>
            <a:endParaRPr lang="en-US" sz="2800" b="1" i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Thank You for the attention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800" b="1" i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b="1" i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b="1" i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i="1" dirty="0"/>
              <a:t>        </a:t>
            </a:r>
            <a:endParaRPr lang="ru-RU" i="1" dirty="0"/>
          </a:p>
        </p:txBody>
      </p:sp>
      <p:sp>
        <p:nvSpPr>
          <p:cNvPr id="32771" name="Лента лицом вверх 3"/>
          <p:cNvSpPr>
            <a:spLocks noChangeArrowheads="1"/>
          </p:cNvSpPr>
          <p:nvPr/>
        </p:nvSpPr>
        <p:spPr bwMode="auto">
          <a:xfrm>
            <a:off x="2865439" y="4351339"/>
            <a:ext cx="6429375" cy="1366837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chemeClr val="bg2"/>
                </a:solidFill>
              </a:rPr>
              <a:t>jiz4@yandex.ru</a:t>
            </a:r>
            <a:endParaRPr lang="ru-RU" altLang="ru-RU" sz="2000" b="1" dirty="0">
              <a:solidFill>
                <a:schemeClr val="bg2"/>
              </a:solidFill>
            </a:endParaRP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6" y="476250"/>
            <a:ext cx="56165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76250"/>
            <a:ext cx="436721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74663"/>
            <a:ext cx="40322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00" y="426094"/>
            <a:ext cx="543559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38125"/>
            <a:ext cx="9905998" cy="94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hydrogen</a:t>
            </a:r>
            <a:r>
              <a:rPr lang="en-US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sz="1800" b="1" dirty="0"/>
          </a:p>
        </p:txBody>
      </p:sp>
      <p:pic>
        <p:nvPicPr>
          <p:cNvPr id="7" name="Picture 2" descr="Колб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495426"/>
            <a:ext cx="33813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913" y="990601"/>
            <a:ext cx="82311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Economic and population growth as well as energy consumption</a:t>
            </a:r>
          </a:p>
          <a:p>
            <a:endParaRPr lang="en-US" sz="2400" b="1" dirty="0"/>
          </a:p>
          <a:p>
            <a:r>
              <a:rPr lang="en-US" sz="2400" b="1" dirty="0" smtClean="0"/>
              <a:t>Hydrogen can become a new energy carrier (hydrogen</a:t>
            </a:r>
            <a:r>
              <a:rPr lang="ru-RU" sz="2400" b="1" dirty="0" smtClean="0"/>
              <a:t> </a:t>
            </a:r>
            <a:r>
              <a:rPr lang="en-US" sz="2400" b="1" dirty="0" smtClean="0"/>
              <a:t>economy)</a:t>
            </a:r>
          </a:p>
          <a:p>
            <a:endParaRPr lang="en-US" sz="2400" b="1" dirty="0"/>
          </a:p>
          <a:p>
            <a:r>
              <a:rPr lang="en-US" sz="2400" b="1" dirty="0" smtClean="0"/>
              <a:t>Risks of energy </a:t>
            </a:r>
            <a:r>
              <a:rPr lang="en-US" sz="2400" b="1" dirty="0"/>
              <a:t>security and </a:t>
            </a:r>
            <a:r>
              <a:rPr lang="en-US" sz="2400" b="1" dirty="0" smtClean="0"/>
              <a:t>development depend </a:t>
            </a:r>
            <a:r>
              <a:rPr lang="en-US" sz="2400" b="1" dirty="0"/>
              <a:t>on </a:t>
            </a:r>
            <a:r>
              <a:rPr lang="en-US" sz="2400" b="1" dirty="0" smtClean="0"/>
              <a:t>mutual actions of the </a:t>
            </a:r>
            <a:r>
              <a:rPr lang="en-US" sz="2400" b="1" dirty="0"/>
              <a:t>relevant </a:t>
            </a:r>
            <a:r>
              <a:rPr lang="en-US" sz="2400" b="1" dirty="0" smtClean="0"/>
              <a:t>actors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en-US" sz="2400" b="1" dirty="0" smtClean="0"/>
              <a:t>Hydrogen economy depends </a:t>
            </a:r>
            <a:r>
              <a:rPr lang="en-US" sz="2400" b="1" dirty="0"/>
              <a:t>on </a:t>
            </a:r>
            <a:r>
              <a:rPr lang="en-US" sz="2400" b="1" dirty="0" smtClean="0"/>
              <a:t>R&amp;D its infrastructure</a:t>
            </a:r>
            <a:r>
              <a:rPr lang="en-US" sz="2400" b="1" dirty="0"/>
              <a:t>, </a:t>
            </a:r>
            <a:r>
              <a:rPr lang="en-US" sz="2400" b="1" dirty="0" smtClean="0"/>
              <a:t>a </a:t>
            </a:r>
            <a:r>
              <a:rPr lang="en-US" sz="2400" b="1" dirty="0"/>
              <a:t>way to extract hydrogen, </a:t>
            </a:r>
            <a:r>
              <a:rPr lang="en-US" sz="2400" b="1" dirty="0" smtClean="0"/>
              <a:t>harmonized rules  of fuel </a:t>
            </a:r>
            <a:r>
              <a:rPr lang="en-US" sz="2400" b="1" dirty="0"/>
              <a:t>operating </a:t>
            </a:r>
            <a:r>
              <a:rPr lang="en-US" sz="2400" b="1" dirty="0" smtClean="0"/>
              <a:t>procedures.</a:t>
            </a:r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Helps us to forget </a:t>
            </a:r>
            <a:r>
              <a:rPr lang="en-US" sz="2400" b="1" dirty="0"/>
              <a:t>about exhaust gases, oil rigs and </a:t>
            </a:r>
            <a:r>
              <a:rPr lang="en-US" sz="2400" b="1" dirty="0" smtClean="0"/>
              <a:t>gasoline </a:t>
            </a:r>
            <a:r>
              <a:rPr lang="en-US" sz="2400" b="1" dirty="0"/>
              <a:t>dependence </a:t>
            </a:r>
            <a:r>
              <a:rPr lang="en-US" sz="2400" b="1" dirty="0" smtClean="0"/>
              <a:t>forever</a:t>
            </a:r>
            <a:endParaRPr lang="en-US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84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76200"/>
            <a:ext cx="84486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42901"/>
            <a:ext cx="10707687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</a:t>
            </a:r>
            <a:r>
              <a:rPr lang="en-US" sz="2000" dirty="0"/>
              <a:t>2  </a:t>
            </a:r>
            <a:r>
              <a:rPr lang="en-US" dirty="0"/>
              <a:t>production  and usage </a:t>
            </a:r>
            <a:r>
              <a:rPr lang="en-US" dirty="0" smtClean="0"/>
              <a:t>requires Harmonization of BRICS rules and intergovernmental support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543051"/>
            <a:ext cx="9752011" cy="51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85750"/>
            <a:ext cx="9905998" cy="11525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</a:t>
            </a:r>
            <a:r>
              <a:rPr lang="en-US" sz="2000" dirty="0" smtClean="0"/>
              <a:t>2  </a:t>
            </a:r>
            <a:r>
              <a:rPr lang="en-US" dirty="0" smtClean="0"/>
              <a:t>production  and usage REQUIRES Financing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225" y="1666875"/>
            <a:ext cx="9725025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transition measures of </a:t>
            </a:r>
            <a:r>
              <a:rPr lang="en-US" sz="2800" b="1" dirty="0"/>
              <a:t>hydrogen </a:t>
            </a:r>
            <a:r>
              <a:rPr lang="en-US" sz="2800" b="1" dirty="0" smtClean="0"/>
              <a:t>energy PRODUCTION needs NDB Support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124200"/>
            <a:ext cx="7021513" cy="200025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  H2 production ( traditional )</a:t>
            </a:r>
          </a:p>
          <a:p>
            <a:r>
              <a:rPr lang="en-US" sz="4000" dirty="0" smtClean="0"/>
              <a:t>  Low carbon </a:t>
            </a:r>
            <a:r>
              <a:rPr lang="ru-RU" sz="4000" dirty="0"/>
              <a:t> </a:t>
            </a:r>
            <a:r>
              <a:rPr lang="en-US" sz="4000" dirty="0"/>
              <a:t>H2 production </a:t>
            </a:r>
            <a:endParaRPr lang="en-US" sz="4000" dirty="0" smtClean="0"/>
          </a:p>
          <a:p>
            <a:r>
              <a:rPr lang="en-US" sz="4000" dirty="0" smtClean="0"/>
              <a:t>  Reduction of the carbon footprint of supply</a:t>
            </a:r>
            <a:endParaRPr lang="ru-RU" sz="4000" dirty="0" smtClean="0"/>
          </a:p>
          <a:p>
            <a:endParaRPr lang="ru-RU" sz="4000" dirty="0"/>
          </a:p>
          <a:p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75" y="2249487"/>
            <a:ext cx="3160711" cy="15986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2249487"/>
            <a:ext cx="3751261" cy="15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61950"/>
            <a:ext cx="9905998" cy="1076325"/>
          </a:xfrm>
        </p:spPr>
        <p:txBody>
          <a:bodyPr/>
          <a:lstStyle/>
          <a:p>
            <a:pPr algn="ctr"/>
            <a:r>
              <a:rPr lang="en-US" dirty="0" smtClean="0"/>
              <a:t>TYPES of HYDROGEN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50" y="1676400"/>
            <a:ext cx="7248525" cy="438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75" y="1676400"/>
            <a:ext cx="3998913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6932"/>
          </a:xfrm>
        </p:spPr>
        <p:txBody>
          <a:bodyPr/>
          <a:lstStyle/>
          <a:p>
            <a:pPr algn="ctr"/>
            <a:r>
              <a:rPr lang="en-US" dirty="0" smtClean="0"/>
              <a:t>Low Carbon supply contributes to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76425"/>
            <a:ext cx="9905999" cy="3914776"/>
          </a:xfrm>
        </p:spPr>
        <p:txBody>
          <a:bodyPr/>
          <a:lstStyle/>
          <a:p>
            <a:r>
              <a:rPr lang="en-US" sz="2800" dirty="0" smtClean="0"/>
              <a:t>Positive impact on integrity and stability of supply system</a:t>
            </a:r>
          </a:p>
          <a:p>
            <a:r>
              <a:rPr lang="en-US" sz="2800" dirty="0" smtClean="0"/>
              <a:t>Innovative fuel supply &amp; its diversification</a:t>
            </a:r>
          </a:p>
          <a:p>
            <a:r>
              <a:rPr lang="en-US" sz="2800" dirty="0" smtClean="0"/>
              <a:t>Environment protection</a:t>
            </a:r>
          </a:p>
          <a:p>
            <a:pPr marL="0" indent="0" algn="ctr">
              <a:buNone/>
            </a:pPr>
            <a:r>
              <a:rPr lang="en-US" sz="3200" dirty="0" smtClean="0"/>
              <a:t>FINANCING </a:t>
            </a:r>
          </a:p>
          <a:p>
            <a:pPr marL="0" indent="0" algn="ctr">
              <a:buNone/>
            </a:pPr>
            <a:r>
              <a:rPr lang="en-US" sz="2800" dirty="0" smtClean="0"/>
              <a:t>Low carbon hydrogen production, infrastructure of gas processing, storage, shipment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6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976"/>
            <a:ext cx="9905998" cy="13297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CHALLENGES FOR NDB partnership  with</a:t>
            </a:r>
            <a:br>
              <a:rPr lang="en-US" sz="3200" dirty="0" smtClean="0"/>
            </a:br>
            <a:r>
              <a:rPr lang="en-US" sz="3200" dirty="0" smtClean="0"/>
              <a:t>BRICS BANKS FOR DEVELOPMENT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0" y="1650311"/>
            <a:ext cx="3196899" cy="635689"/>
          </a:xfrm>
        </p:spPr>
        <p:txBody>
          <a:bodyPr/>
          <a:lstStyle/>
          <a:p>
            <a:r>
              <a:rPr lang="en-US" b="1" dirty="0" smtClean="0"/>
              <a:t>Investments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857250" y="2286000"/>
            <a:ext cx="3479403" cy="4457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/>
              <a:t>Investments </a:t>
            </a:r>
            <a:r>
              <a:rPr lang="en-US" sz="2400" b="1" dirty="0"/>
              <a:t>in </a:t>
            </a:r>
            <a:r>
              <a:rPr lang="en-US" sz="2400" b="1" dirty="0" smtClean="0"/>
              <a:t>carbon-free </a:t>
            </a:r>
            <a:r>
              <a:rPr lang="en-US" sz="2400" b="1" dirty="0"/>
              <a:t>and / or carbon-neutral hydrogen production technologies </a:t>
            </a:r>
            <a:r>
              <a:rPr lang="en-US" sz="2400" b="1" dirty="0" smtClean="0"/>
              <a:t>to </a:t>
            </a:r>
            <a:r>
              <a:rPr lang="en-US" sz="2400" b="1" dirty="0"/>
              <a:t>improve </a:t>
            </a:r>
            <a:r>
              <a:rPr lang="en-US" sz="2400" b="1" dirty="0" smtClean="0"/>
              <a:t>technical </a:t>
            </a:r>
            <a:r>
              <a:rPr lang="en-US" sz="2400" b="1" dirty="0"/>
              <a:t>and economic </a:t>
            </a:r>
            <a:r>
              <a:rPr lang="en-US" sz="2400" b="1" dirty="0" smtClean="0"/>
              <a:t>characteristics &amp; contribute </a:t>
            </a:r>
            <a:r>
              <a:rPr lang="en-US" sz="2400" b="1" dirty="0"/>
              <a:t>to the </a:t>
            </a:r>
            <a:r>
              <a:rPr lang="en-US" sz="2400" b="1" dirty="0" smtClean="0"/>
              <a:t>reduction </a:t>
            </a:r>
            <a:r>
              <a:rPr lang="en-US" sz="2400" b="1" dirty="0"/>
              <a:t>of CO</a:t>
            </a:r>
            <a:r>
              <a:rPr lang="en-US" sz="1800" b="1" dirty="0"/>
              <a:t>2</a:t>
            </a:r>
            <a:r>
              <a:rPr lang="en-US" sz="2400" b="1" dirty="0"/>
              <a:t> </a:t>
            </a:r>
            <a:r>
              <a:rPr lang="en-US" sz="2400" b="1" dirty="0" smtClean="0"/>
              <a:t>emissions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4766" y="1781175"/>
            <a:ext cx="2781384" cy="590550"/>
          </a:xfrm>
        </p:spPr>
        <p:txBody>
          <a:bodyPr/>
          <a:lstStyle/>
          <a:p>
            <a:pPr algn="ctr"/>
            <a:r>
              <a:rPr lang="en-US" b="1" dirty="0" smtClean="0"/>
              <a:t>TRANSITION PERIOD 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504213" y="2924174"/>
            <a:ext cx="3195830" cy="3362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In the medium </a:t>
            </a:r>
            <a:r>
              <a:rPr lang="en-US" sz="2400" dirty="0" smtClean="0"/>
              <a:t>term: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the usage of </a:t>
            </a:r>
            <a:r>
              <a:rPr lang="en-US" sz="2400" dirty="0"/>
              <a:t>"blue", climate-neutral hydrogen </a:t>
            </a:r>
            <a:r>
              <a:rPr lang="en-US" sz="2400" dirty="0" smtClean="0"/>
              <a:t>technology </a:t>
            </a:r>
            <a:r>
              <a:rPr lang="en-US" sz="2400" dirty="0"/>
              <a:t>to ensure the production </a:t>
            </a:r>
            <a:r>
              <a:rPr lang="en-US" sz="2400" dirty="0" smtClean="0"/>
              <a:t>of "green" </a:t>
            </a:r>
            <a:r>
              <a:rPr lang="en-US" sz="2400" dirty="0"/>
              <a:t>hydrogen from renewable energy sources </a:t>
            </a:r>
            <a:r>
              <a:rPr lang="en-US" sz="2400" dirty="0" smtClean="0"/>
              <a:t>(till 2030)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52441" y="1895476"/>
            <a:ext cx="3548983" cy="651828"/>
          </a:xfrm>
        </p:spPr>
        <p:txBody>
          <a:bodyPr/>
          <a:lstStyle/>
          <a:p>
            <a:pPr algn="ctr"/>
            <a:r>
              <a:rPr lang="en-US" b="1" dirty="0" smtClean="0"/>
              <a:t>PILOT PROJECTS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115300" y="2816093"/>
            <a:ext cx="3286124" cy="3470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Joint BRICS pilot projects </a:t>
            </a:r>
            <a:r>
              <a:rPr lang="en-US" sz="2400" b="1" dirty="0"/>
              <a:t>for the development of a pilot </a:t>
            </a:r>
            <a:r>
              <a:rPr lang="en-US" sz="2400" b="1" dirty="0" smtClean="0"/>
              <a:t>plants </a:t>
            </a:r>
            <a:r>
              <a:rPr lang="en-US" sz="2400" b="1" dirty="0"/>
              <a:t>for the production of hydrogen </a:t>
            </a:r>
            <a:r>
              <a:rPr lang="en-US" sz="2400" b="1" dirty="0" smtClean="0"/>
              <a:t>and  find the </a:t>
            </a:r>
            <a:r>
              <a:rPr lang="en-US" sz="2400" b="1" dirty="0"/>
              <a:t>most effective and economically feasible technological </a:t>
            </a:r>
            <a:r>
              <a:rPr lang="en-US" sz="2400" b="1" dirty="0" smtClean="0"/>
              <a:t>solutions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1" y="481027"/>
            <a:ext cx="2441818" cy="13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98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380</TotalTime>
  <Words>417</Words>
  <Application>Microsoft Office PowerPoint</Application>
  <PresentationFormat>Широкоэкранный</PresentationFormat>
  <Paragraphs>72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Verdana</vt:lpstr>
      <vt:lpstr>Wingdings</vt:lpstr>
      <vt:lpstr>Контур</vt:lpstr>
      <vt:lpstr>CHALLENGES FOR NDB: hydrogen energy Production</vt:lpstr>
      <vt:lpstr> Why hydrogen?  </vt:lpstr>
      <vt:lpstr>Презентация PowerPoint</vt:lpstr>
      <vt:lpstr>H2  production  and usage requires Harmonization of BRICS rules and intergovernmental support</vt:lpstr>
      <vt:lpstr>H2  production  and usage REQUIRES Financing </vt:lpstr>
      <vt:lpstr>transition measures of hydrogen energy PRODUCTION needs NDB Support</vt:lpstr>
      <vt:lpstr>TYPES of HYDROGEN</vt:lpstr>
      <vt:lpstr>Low Carbon supply contributes to</vt:lpstr>
      <vt:lpstr>CHALLENGES FOR NDB partnership  with BRICS BANKS FOR DEVELOPMENT</vt:lpstr>
      <vt:lpstr>BRICS CHALLENGES</vt:lpstr>
      <vt:lpstr>NDB &amp; Partners for H2 REPRODUCTION СYCLE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FOR NDB cooperation in the field of hydrogen energy</dc:title>
  <dc:creator>Ирина</dc:creator>
  <cp:lastModifiedBy>Ирина</cp:lastModifiedBy>
  <cp:revision>45</cp:revision>
  <cp:lastPrinted>2021-07-21T14:29:56Z</cp:lastPrinted>
  <dcterms:created xsi:type="dcterms:W3CDTF">2021-07-12T09:54:44Z</dcterms:created>
  <dcterms:modified xsi:type="dcterms:W3CDTF">2021-08-05T09:53:27Z</dcterms:modified>
</cp:coreProperties>
</file>