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5" r:id="rId3"/>
    <p:sldId id="296" r:id="rId4"/>
    <p:sldId id="297" r:id="rId5"/>
    <p:sldId id="298" r:id="rId6"/>
    <p:sldId id="299" r:id="rId7"/>
    <p:sldId id="292" r:id="rId8"/>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96F6"/>
    <a:srgbClr val="0776C1"/>
    <a:srgbClr val="098CE5"/>
    <a:srgbClr val="76C5FA"/>
    <a:srgbClr val="BCE2FC"/>
    <a:srgbClr val="052F4B"/>
    <a:srgbClr val="07456F"/>
    <a:srgbClr val="095C95"/>
    <a:srgbClr val="0A69AA"/>
    <a:srgbClr val="0B7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481" autoAdjust="0"/>
  </p:normalViewPr>
  <p:slideViewPr>
    <p:cSldViewPr>
      <p:cViewPr>
        <p:scale>
          <a:sx n="100" d="100"/>
          <a:sy n="100" d="100"/>
        </p:scale>
        <p:origin x="-564" y="-8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C0283-ADF7-47B7-9304-350D79FA9B7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E86A1940-FDAA-43B9-82D3-47FC357928DA}">
      <dgm:prSet phldrT="[Текст]"/>
      <dgm:spPr>
        <a:solidFill>
          <a:srgbClr val="BCE2FC"/>
        </a:solidFill>
      </dgm:spPr>
      <dgm:t>
        <a:bodyPr/>
        <a:lstStyle/>
        <a:p>
          <a:r>
            <a:rPr lang="en-US" dirty="0" smtClean="0">
              <a:latin typeface="Constantia" pitchFamily="18" charset="0"/>
            </a:rPr>
            <a:t>Selection of projects</a:t>
          </a:r>
          <a:endParaRPr lang="ru-RU" dirty="0">
            <a:latin typeface="Constantia" pitchFamily="18" charset="0"/>
          </a:endParaRPr>
        </a:p>
      </dgm:t>
    </dgm:pt>
    <dgm:pt modelId="{AD14A54E-719C-4C91-8A65-DF42E3D2DFF3}" type="parTrans" cxnId="{9EC4BD66-1EF7-40CB-8522-AF5DA1212532}">
      <dgm:prSet/>
      <dgm:spPr/>
      <dgm:t>
        <a:bodyPr/>
        <a:lstStyle/>
        <a:p>
          <a:endParaRPr lang="ru-RU">
            <a:latin typeface="Constantia" pitchFamily="18" charset="0"/>
          </a:endParaRPr>
        </a:p>
      </dgm:t>
    </dgm:pt>
    <dgm:pt modelId="{62725615-890C-483B-BA28-A4DC1EBB52BA}" type="sibTrans" cxnId="{9EC4BD66-1EF7-40CB-8522-AF5DA1212532}">
      <dgm:prSet/>
      <dgm:spPr/>
      <dgm:t>
        <a:bodyPr/>
        <a:lstStyle/>
        <a:p>
          <a:endParaRPr lang="ru-RU">
            <a:latin typeface="Constantia" pitchFamily="18" charset="0"/>
          </a:endParaRPr>
        </a:p>
      </dgm:t>
    </dgm:pt>
    <dgm:pt modelId="{B01CAFEC-7525-4381-93A0-000FD05DFB19}">
      <dgm:prSet phldrT="[Текст]"/>
      <dgm:spPr/>
      <dgm:t>
        <a:bodyPr/>
        <a:lstStyle/>
        <a:p>
          <a:r>
            <a:rPr lang="en-US" dirty="0" smtClean="0">
              <a:latin typeface="Constantia" pitchFamily="18" charset="0"/>
            </a:rPr>
            <a:t>We used only approved projects, including technical assistance (=80, total amount 30 </a:t>
          </a:r>
          <a:r>
            <a:rPr lang="en-US" dirty="0" err="1" smtClean="0">
              <a:latin typeface="Constantia" pitchFamily="18" charset="0"/>
            </a:rPr>
            <a:t>bln</a:t>
          </a:r>
          <a:r>
            <a:rPr lang="en-US" dirty="0" smtClean="0">
              <a:latin typeface="Constantia" pitchFamily="18" charset="0"/>
            </a:rPr>
            <a:t> USD)</a:t>
          </a:r>
          <a:endParaRPr lang="ru-RU" dirty="0">
            <a:latin typeface="Constantia" pitchFamily="18" charset="0"/>
          </a:endParaRPr>
        </a:p>
      </dgm:t>
    </dgm:pt>
    <dgm:pt modelId="{F0113359-7093-49CC-A0C7-E29FD92C9B0A}" type="parTrans" cxnId="{4F6BF1A8-B945-419A-A4D5-F1D287C4AE8D}">
      <dgm:prSet/>
      <dgm:spPr/>
      <dgm:t>
        <a:bodyPr/>
        <a:lstStyle/>
        <a:p>
          <a:endParaRPr lang="ru-RU">
            <a:latin typeface="Constantia" pitchFamily="18" charset="0"/>
          </a:endParaRPr>
        </a:p>
      </dgm:t>
    </dgm:pt>
    <dgm:pt modelId="{7C129281-3520-4398-B5B0-7271EB99C604}" type="sibTrans" cxnId="{4F6BF1A8-B945-419A-A4D5-F1D287C4AE8D}">
      <dgm:prSet/>
      <dgm:spPr/>
      <dgm:t>
        <a:bodyPr/>
        <a:lstStyle/>
        <a:p>
          <a:endParaRPr lang="ru-RU">
            <a:latin typeface="Constantia" pitchFamily="18" charset="0"/>
          </a:endParaRPr>
        </a:p>
      </dgm:t>
    </dgm:pt>
    <dgm:pt modelId="{9ECBDCD6-1851-444C-BB5F-E2143234DD67}">
      <dgm:prSet phldrT="[Текст]"/>
      <dgm:spPr>
        <a:solidFill>
          <a:srgbClr val="BCE2FC"/>
        </a:solidFill>
      </dgm:spPr>
      <dgm:t>
        <a:bodyPr/>
        <a:lstStyle/>
        <a:p>
          <a:r>
            <a:rPr lang="en-US" dirty="0" smtClean="0">
              <a:latin typeface="Constantia" pitchFamily="18" charset="0"/>
            </a:rPr>
            <a:t>Alignment to SDGs</a:t>
          </a:r>
          <a:endParaRPr lang="ru-RU" dirty="0">
            <a:latin typeface="Constantia" pitchFamily="18" charset="0"/>
          </a:endParaRPr>
        </a:p>
      </dgm:t>
    </dgm:pt>
    <dgm:pt modelId="{D63CF109-8C99-444F-83B6-7A66FCF48195}" type="parTrans" cxnId="{63149711-B71D-45AC-9207-7B3A2BB226B7}">
      <dgm:prSet/>
      <dgm:spPr/>
      <dgm:t>
        <a:bodyPr/>
        <a:lstStyle/>
        <a:p>
          <a:endParaRPr lang="ru-RU">
            <a:latin typeface="Constantia" pitchFamily="18" charset="0"/>
          </a:endParaRPr>
        </a:p>
      </dgm:t>
    </dgm:pt>
    <dgm:pt modelId="{D7BAC429-96E7-4E72-9693-BBD87FC76200}" type="sibTrans" cxnId="{63149711-B71D-45AC-9207-7B3A2BB226B7}">
      <dgm:prSet/>
      <dgm:spPr/>
      <dgm:t>
        <a:bodyPr/>
        <a:lstStyle/>
        <a:p>
          <a:endParaRPr lang="ru-RU">
            <a:latin typeface="Constantia" pitchFamily="18" charset="0"/>
          </a:endParaRPr>
        </a:p>
      </dgm:t>
    </dgm:pt>
    <dgm:pt modelId="{C8FD3427-6631-409E-92FE-9CB7FE497F8E}">
      <dgm:prSet phldrT="[Текст]"/>
      <dgm:spPr/>
      <dgm:t>
        <a:bodyPr/>
        <a:lstStyle/>
        <a:p>
          <a:r>
            <a:rPr lang="en-US" dirty="0" smtClean="0">
              <a:latin typeface="Constantia" pitchFamily="18" charset="0"/>
            </a:rPr>
            <a:t>Taking into account only direct impact (not accounting for potential economic or social benefit, e.g. increased income for rural households from improved road connection, or effect of improved sanitation on community health). </a:t>
          </a:r>
          <a:endParaRPr lang="ru-RU" dirty="0">
            <a:latin typeface="Constantia" pitchFamily="18" charset="0"/>
          </a:endParaRPr>
        </a:p>
      </dgm:t>
    </dgm:pt>
    <dgm:pt modelId="{2D4C6710-BE22-4AC1-A302-A8EE50684B33}" type="parTrans" cxnId="{5DB0E528-DC42-4D62-A6A2-E02F9F022F56}">
      <dgm:prSet/>
      <dgm:spPr/>
      <dgm:t>
        <a:bodyPr/>
        <a:lstStyle/>
        <a:p>
          <a:endParaRPr lang="ru-RU">
            <a:latin typeface="Constantia" pitchFamily="18" charset="0"/>
          </a:endParaRPr>
        </a:p>
      </dgm:t>
    </dgm:pt>
    <dgm:pt modelId="{BEF45C06-B2B6-4006-84B1-2C4E009F2D64}" type="sibTrans" cxnId="{5DB0E528-DC42-4D62-A6A2-E02F9F022F56}">
      <dgm:prSet/>
      <dgm:spPr/>
      <dgm:t>
        <a:bodyPr/>
        <a:lstStyle/>
        <a:p>
          <a:endParaRPr lang="ru-RU">
            <a:latin typeface="Constantia" pitchFamily="18" charset="0"/>
          </a:endParaRPr>
        </a:p>
      </dgm:t>
    </dgm:pt>
    <dgm:pt modelId="{A45D6A29-ADF7-4D5D-AC83-0B35FFDA635C}">
      <dgm:prSet phldrT="[Текст]"/>
      <dgm:spPr/>
      <dgm:t>
        <a:bodyPr/>
        <a:lstStyle/>
        <a:p>
          <a:r>
            <a:rPr lang="en-US" dirty="0" smtClean="0">
              <a:latin typeface="Constantia" pitchFamily="18" charset="0"/>
            </a:rPr>
            <a:t>102 projects in the NDB database, including 17 proposed and 5 </a:t>
          </a:r>
          <a:r>
            <a:rPr lang="en-US" dirty="0" smtClean="0">
              <a:latin typeface="Constantia" pitchFamily="18" charset="0"/>
            </a:rPr>
            <a:t>cancelled</a:t>
          </a:r>
          <a:endParaRPr lang="ru-RU" dirty="0">
            <a:latin typeface="Constantia" pitchFamily="18" charset="0"/>
          </a:endParaRPr>
        </a:p>
      </dgm:t>
    </dgm:pt>
    <dgm:pt modelId="{34929FE7-8193-4AF4-B0DD-A4A8BC8B1BCC}" type="parTrans" cxnId="{5F65C6F6-17DF-4E29-862C-576770D6ABE2}">
      <dgm:prSet/>
      <dgm:spPr/>
      <dgm:t>
        <a:bodyPr/>
        <a:lstStyle/>
        <a:p>
          <a:endParaRPr lang="ru-RU">
            <a:latin typeface="Constantia" pitchFamily="18" charset="0"/>
          </a:endParaRPr>
        </a:p>
      </dgm:t>
    </dgm:pt>
    <dgm:pt modelId="{A416DA8B-A4F5-4ED1-914A-76670A4A7B84}" type="sibTrans" cxnId="{5F65C6F6-17DF-4E29-862C-576770D6ABE2}">
      <dgm:prSet/>
      <dgm:spPr/>
      <dgm:t>
        <a:bodyPr/>
        <a:lstStyle/>
        <a:p>
          <a:endParaRPr lang="ru-RU">
            <a:latin typeface="Constantia" pitchFamily="18" charset="0"/>
          </a:endParaRPr>
        </a:p>
      </dgm:t>
    </dgm:pt>
    <dgm:pt modelId="{200AE185-8E8A-4CE2-B1C5-BA5003BCB38B}">
      <dgm:prSet phldrT="[Текст]"/>
      <dgm:spPr/>
      <dgm:t>
        <a:bodyPr/>
        <a:lstStyle/>
        <a:p>
          <a:r>
            <a:rPr lang="en-US" dirty="0" smtClean="0">
              <a:latin typeface="Constantia" pitchFamily="18" charset="0"/>
            </a:rPr>
            <a:t>Each project might have a reference to several SDGs;</a:t>
          </a:r>
          <a:endParaRPr lang="ru-RU" dirty="0">
            <a:latin typeface="Constantia" pitchFamily="18" charset="0"/>
          </a:endParaRPr>
        </a:p>
      </dgm:t>
    </dgm:pt>
    <dgm:pt modelId="{0AE6D280-7763-49BD-8EAC-894EBD205510}" type="parTrans" cxnId="{D9921506-BE86-419D-BC8C-2D436D58644E}">
      <dgm:prSet/>
      <dgm:spPr/>
      <dgm:t>
        <a:bodyPr/>
        <a:lstStyle/>
        <a:p>
          <a:endParaRPr lang="ru-RU"/>
        </a:p>
      </dgm:t>
    </dgm:pt>
    <dgm:pt modelId="{401F67F9-F0B0-41DA-BC4C-C5704469B669}" type="sibTrans" cxnId="{D9921506-BE86-419D-BC8C-2D436D58644E}">
      <dgm:prSet/>
      <dgm:spPr/>
      <dgm:t>
        <a:bodyPr/>
        <a:lstStyle/>
        <a:p>
          <a:endParaRPr lang="ru-RU"/>
        </a:p>
      </dgm:t>
    </dgm:pt>
    <dgm:pt modelId="{2CFB0C61-3F67-44F3-953E-751ADCB1F352}">
      <dgm:prSet phldrT="[Текст]"/>
      <dgm:spPr/>
      <dgm:t>
        <a:bodyPr/>
        <a:lstStyle/>
        <a:p>
          <a:r>
            <a:rPr lang="en-US" dirty="0" smtClean="0">
              <a:latin typeface="Constantia" pitchFamily="18" charset="0"/>
            </a:rPr>
            <a:t>Mapping using correlation of project targets and SDG targets</a:t>
          </a:r>
          <a:endParaRPr lang="ru-RU" dirty="0">
            <a:latin typeface="Constantia" pitchFamily="18" charset="0"/>
          </a:endParaRPr>
        </a:p>
      </dgm:t>
    </dgm:pt>
    <dgm:pt modelId="{4B875477-E79F-4283-A2D5-0D775B315804}" type="parTrans" cxnId="{7ACA2BAD-BA36-41ED-AF0D-B940F191706C}">
      <dgm:prSet/>
      <dgm:spPr/>
      <dgm:t>
        <a:bodyPr/>
        <a:lstStyle/>
        <a:p>
          <a:endParaRPr lang="ru-RU"/>
        </a:p>
      </dgm:t>
    </dgm:pt>
    <dgm:pt modelId="{003BF3A3-C175-4834-BA9B-872000719140}" type="sibTrans" cxnId="{7ACA2BAD-BA36-41ED-AF0D-B940F191706C}">
      <dgm:prSet/>
      <dgm:spPr/>
      <dgm:t>
        <a:bodyPr/>
        <a:lstStyle/>
        <a:p>
          <a:endParaRPr lang="ru-RU"/>
        </a:p>
      </dgm:t>
    </dgm:pt>
    <dgm:pt modelId="{C6E955B9-45A8-4074-BFE7-47007658B10C}" type="pres">
      <dgm:prSet presAssocID="{576C0283-ADF7-47B7-9304-350D79FA9B78}" presName="linear" presStyleCnt="0">
        <dgm:presLayoutVars>
          <dgm:animLvl val="lvl"/>
          <dgm:resizeHandles val="exact"/>
        </dgm:presLayoutVars>
      </dgm:prSet>
      <dgm:spPr/>
      <dgm:t>
        <a:bodyPr/>
        <a:lstStyle/>
        <a:p>
          <a:endParaRPr lang="ru-RU"/>
        </a:p>
      </dgm:t>
    </dgm:pt>
    <dgm:pt modelId="{3BDB459D-6046-415E-BA4B-FA4DB1F1CE91}" type="pres">
      <dgm:prSet presAssocID="{E86A1940-FDAA-43B9-82D3-47FC357928DA}" presName="parentText" presStyleLbl="node1" presStyleIdx="0" presStyleCnt="2">
        <dgm:presLayoutVars>
          <dgm:chMax val="0"/>
          <dgm:bulletEnabled val="1"/>
        </dgm:presLayoutVars>
      </dgm:prSet>
      <dgm:spPr/>
      <dgm:t>
        <a:bodyPr/>
        <a:lstStyle/>
        <a:p>
          <a:endParaRPr lang="ru-RU"/>
        </a:p>
      </dgm:t>
    </dgm:pt>
    <dgm:pt modelId="{CE2D1B09-CBA8-4E64-A16E-1619FE611969}" type="pres">
      <dgm:prSet presAssocID="{E86A1940-FDAA-43B9-82D3-47FC357928DA}" presName="childText" presStyleLbl="revTx" presStyleIdx="0" presStyleCnt="2">
        <dgm:presLayoutVars>
          <dgm:bulletEnabled val="1"/>
        </dgm:presLayoutVars>
      </dgm:prSet>
      <dgm:spPr/>
      <dgm:t>
        <a:bodyPr/>
        <a:lstStyle/>
        <a:p>
          <a:endParaRPr lang="ru-RU"/>
        </a:p>
      </dgm:t>
    </dgm:pt>
    <dgm:pt modelId="{2EF892EE-46CC-4E1D-BC9C-04259CD0810A}" type="pres">
      <dgm:prSet presAssocID="{9ECBDCD6-1851-444C-BB5F-E2143234DD67}" presName="parentText" presStyleLbl="node1" presStyleIdx="1" presStyleCnt="2">
        <dgm:presLayoutVars>
          <dgm:chMax val="0"/>
          <dgm:bulletEnabled val="1"/>
        </dgm:presLayoutVars>
      </dgm:prSet>
      <dgm:spPr/>
      <dgm:t>
        <a:bodyPr/>
        <a:lstStyle/>
        <a:p>
          <a:endParaRPr lang="ru-RU"/>
        </a:p>
      </dgm:t>
    </dgm:pt>
    <dgm:pt modelId="{B487E1F6-124B-4F1A-BA72-0EB21AC8CB52}" type="pres">
      <dgm:prSet presAssocID="{9ECBDCD6-1851-444C-BB5F-E2143234DD67}" presName="childText" presStyleLbl="revTx" presStyleIdx="1" presStyleCnt="2">
        <dgm:presLayoutVars>
          <dgm:bulletEnabled val="1"/>
        </dgm:presLayoutVars>
      </dgm:prSet>
      <dgm:spPr/>
      <dgm:t>
        <a:bodyPr/>
        <a:lstStyle/>
        <a:p>
          <a:endParaRPr lang="ru-RU"/>
        </a:p>
      </dgm:t>
    </dgm:pt>
  </dgm:ptLst>
  <dgm:cxnLst>
    <dgm:cxn modelId="{63149711-B71D-45AC-9207-7B3A2BB226B7}" srcId="{576C0283-ADF7-47B7-9304-350D79FA9B78}" destId="{9ECBDCD6-1851-444C-BB5F-E2143234DD67}" srcOrd="1" destOrd="0" parTransId="{D63CF109-8C99-444F-83B6-7A66FCF48195}" sibTransId="{D7BAC429-96E7-4E72-9693-BBD87FC76200}"/>
    <dgm:cxn modelId="{D9921506-BE86-419D-BC8C-2D436D58644E}" srcId="{9ECBDCD6-1851-444C-BB5F-E2143234DD67}" destId="{200AE185-8E8A-4CE2-B1C5-BA5003BCB38B}" srcOrd="0" destOrd="0" parTransId="{0AE6D280-7763-49BD-8EAC-894EBD205510}" sibTransId="{401F67F9-F0B0-41DA-BC4C-C5704469B669}"/>
    <dgm:cxn modelId="{6D148CEA-6FAC-429B-A532-D3477EECA0B8}" type="presOf" srcId="{576C0283-ADF7-47B7-9304-350D79FA9B78}" destId="{C6E955B9-45A8-4074-BFE7-47007658B10C}" srcOrd="0" destOrd="0" presId="urn:microsoft.com/office/officeart/2005/8/layout/vList2"/>
    <dgm:cxn modelId="{F28751ED-AD4B-45C5-834D-FA7BE5B1040F}" type="presOf" srcId="{E86A1940-FDAA-43B9-82D3-47FC357928DA}" destId="{3BDB459D-6046-415E-BA4B-FA4DB1F1CE91}" srcOrd="0" destOrd="0" presId="urn:microsoft.com/office/officeart/2005/8/layout/vList2"/>
    <dgm:cxn modelId="{FD0161E8-FA43-481C-831E-9B3BF82373A1}" type="presOf" srcId="{200AE185-8E8A-4CE2-B1C5-BA5003BCB38B}" destId="{B487E1F6-124B-4F1A-BA72-0EB21AC8CB52}" srcOrd="0" destOrd="0" presId="urn:microsoft.com/office/officeart/2005/8/layout/vList2"/>
    <dgm:cxn modelId="{EF8FE557-9A60-4EE9-90D7-AFE10BD171B5}" type="presOf" srcId="{A45D6A29-ADF7-4D5D-AC83-0B35FFDA635C}" destId="{CE2D1B09-CBA8-4E64-A16E-1619FE611969}" srcOrd="0" destOrd="0" presId="urn:microsoft.com/office/officeart/2005/8/layout/vList2"/>
    <dgm:cxn modelId="{FB4FB530-98D3-479F-A31D-4380175A1F53}" type="presOf" srcId="{2CFB0C61-3F67-44F3-953E-751ADCB1F352}" destId="{B487E1F6-124B-4F1A-BA72-0EB21AC8CB52}" srcOrd="0" destOrd="1" presId="urn:microsoft.com/office/officeart/2005/8/layout/vList2"/>
    <dgm:cxn modelId="{5DB0E528-DC42-4D62-A6A2-E02F9F022F56}" srcId="{9ECBDCD6-1851-444C-BB5F-E2143234DD67}" destId="{C8FD3427-6631-409E-92FE-9CB7FE497F8E}" srcOrd="2" destOrd="0" parTransId="{2D4C6710-BE22-4AC1-A302-A8EE50684B33}" sibTransId="{BEF45C06-B2B6-4006-84B1-2C4E009F2D64}"/>
    <dgm:cxn modelId="{873D4F4F-1DA5-4AA3-B31B-D0AB0AC24188}" type="presOf" srcId="{B01CAFEC-7525-4381-93A0-000FD05DFB19}" destId="{CE2D1B09-CBA8-4E64-A16E-1619FE611969}" srcOrd="0" destOrd="1" presId="urn:microsoft.com/office/officeart/2005/8/layout/vList2"/>
    <dgm:cxn modelId="{7ACA2BAD-BA36-41ED-AF0D-B940F191706C}" srcId="{9ECBDCD6-1851-444C-BB5F-E2143234DD67}" destId="{2CFB0C61-3F67-44F3-953E-751ADCB1F352}" srcOrd="1" destOrd="0" parTransId="{4B875477-E79F-4283-A2D5-0D775B315804}" sibTransId="{003BF3A3-C175-4834-BA9B-872000719140}"/>
    <dgm:cxn modelId="{9EC4BD66-1EF7-40CB-8522-AF5DA1212532}" srcId="{576C0283-ADF7-47B7-9304-350D79FA9B78}" destId="{E86A1940-FDAA-43B9-82D3-47FC357928DA}" srcOrd="0" destOrd="0" parTransId="{AD14A54E-719C-4C91-8A65-DF42E3D2DFF3}" sibTransId="{62725615-890C-483B-BA28-A4DC1EBB52BA}"/>
    <dgm:cxn modelId="{D255363D-3CEE-4272-93B2-594D5AECE870}" type="presOf" srcId="{9ECBDCD6-1851-444C-BB5F-E2143234DD67}" destId="{2EF892EE-46CC-4E1D-BC9C-04259CD0810A}" srcOrd="0" destOrd="0" presId="urn:microsoft.com/office/officeart/2005/8/layout/vList2"/>
    <dgm:cxn modelId="{C742F22B-B224-45DA-96C8-4126B9D33258}" type="presOf" srcId="{C8FD3427-6631-409E-92FE-9CB7FE497F8E}" destId="{B487E1F6-124B-4F1A-BA72-0EB21AC8CB52}" srcOrd="0" destOrd="2" presId="urn:microsoft.com/office/officeart/2005/8/layout/vList2"/>
    <dgm:cxn modelId="{5F65C6F6-17DF-4E29-862C-576770D6ABE2}" srcId="{E86A1940-FDAA-43B9-82D3-47FC357928DA}" destId="{A45D6A29-ADF7-4D5D-AC83-0B35FFDA635C}" srcOrd="0" destOrd="0" parTransId="{34929FE7-8193-4AF4-B0DD-A4A8BC8B1BCC}" sibTransId="{A416DA8B-A4F5-4ED1-914A-76670A4A7B84}"/>
    <dgm:cxn modelId="{4F6BF1A8-B945-419A-A4D5-F1D287C4AE8D}" srcId="{E86A1940-FDAA-43B9-82D3-47FC357928DA}" destId="{B01CAFEC-7525-4381-93A0-000FD05DFB19}" srcOrd="1" destOrd="0" parTransId="{F0113359-7093-49CC-A0C7-E29FD92C9B0A}" sibTransId="{7C129281-3520-4398-B5B0-7271EB99C604}"/>
    <dgm:cxn modelId="{D89C6A59-1AA7-466E-B925-A5F97054DB4C}" type="presParOf" srcId="{C6E955B9-45A8-4074-BFE7-47007658B10C}" destId="{3BDB459D-6046-415E-BA4B-FA4DB1F1CE91}" srcOrd="0" destOrd="0" presId="urn:microsoft.com/office/officeart/2005/8/layout/vList2"/>
    <dgm:cxn modelId="{2756E97E-0C83-4C2F-9BA8-1CB0AE798174}" type="presParOf" srcId="{C6E955B9-45A8-4074-BFE7-47007658B10C}" destId="{CE2D1B09-CBA8-4E64-A16E-1619FE611969}" srcOrd="1" destOrd="0" presId="urn:microsoft.com/office/officeart/2005/8/layout/vList2"/>
    <dgm:cxn modelId="{D739D999-5078-4DCC-9AC3-0B89EB715C94}" type="presParOf" srcId="{C6E955B9-45A8-4074-BFE7-47007658B10C}" destId="{2EF892EE-46CC-4E1D-BC9C-04259CD0810A}" srcOrd="2" destOrd="0" presId="urn:microsoft.com/office/officeart/2005/8/layout/vList2"/>
    <dgm:cxn modelId="{852A305E-AA0B-4F7D-92C4-AC806E56C60D}" type="presParOf" srcId="{C6E955B9-45A8-4074-BFE7-47007658B10C}" destId="{B487E1F6-124B-4F1A-BA72-0EB21AC8CB5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835D1-A2A6-43EF-AA36-2D7B0ACD16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72BE51D8-E1F0-41B7-A1E9-4F47AEAE6C75}">
      <dgm:prSet phldrT="[Текст]"/>
      <dgm:spPr>
        <a:solidFill>
          <a:schemeClr val="accent1"/>
        </a:solidFill>
      </dgm:spPr>
      <dgm:t>
        <a:bodyPr/>
        <a:lstStyle/>
        <a:p>
          <a:r>
            <a:rPr lang="en-US" dirty="0" smtClean="0">
              <a:latin typeface="Constantia" pitchFamily="18" charset="0"/>
            </a:rPr>
            <a:t>Setting of agenda</a:t>
          </a:r>
          <a:endParaRPr lang="ru-RU" dirty="0">
            <a:latin typeface="Constantia" pitchFamily="18" charset="0"/>
          </a:endParaRPr>
        </a:p>
      </dgm:t>
    </dgm:pt>
    <dgm:pt modelId="{D677D518-A7B8-4CEA-BC89-D8FE9DC606DA}" type="parTrans" cxnId="{F09CE4F0-76A6-4318-94DA-EFC66D178015}">
      <dgm:prSet/>
      <dgm:spPr/>
      <dgm:t>
        <a:bodyPr/>
        <a:lstStyle/>
        <a:p>
          <a:endParaRPr lang="ru-RU">
            <a:latin typeface="Constantia" pitchFamily="18" charset="0"/>
          </a:endParaRPr>
        </a:p>
      </dgm:t>
    </dgm:pt>
    <dgm:pt modelId="{0F76AC7B-2269-44A2-A775-087BBB91FCDC}" type="sibTrans" cxnId="{F09CE4F0-76A6-4318-94DA-EFC66D178015}">
      <dgm:prSet/>
      <dgm:spPr/>
      <dgm:t>
        <a:bodyPr/>
        <a:lstStyle/>
        <a:p>
          <a:endParaRPr lang="ru-RU">
            <a:latin typeface="Constantia" pitchFamily="18" charset="0"/>
          </a:endParaRPr>
        </a:p>
      </dgm:t>
    </dgm:pt>
    <dgm:pt modelId="{A52BFC23-B079-40AC-929A-1559CB1F1F27}">
      <dgm:prSet phldrT="[Текст]"/>
      <dgm:spPr>
        <a:solidFill>
          <a:srgbClr val="BCE2FC">
            <a:alpha val="90000"/>
          </a:srgbClr>
        </a:solidFill>
      </dgm:spPr>
      <dgm:t>
        <a:bodyPr/>
        <a:lstStyle/>
        <a:p>
          <a:r>
            <a:rPr lang="en-US" dirty="0" smtClean="0">
              <a:latin typeface="Constantia" pitchFamily="18" charset="0"/>
            </a:rPr>
            <a:t>Shaping the new SDG agenda taking into account the current challenges uncovered by the latest global crises;</a:t>
          </a:r>
          <a:endParaRPr lang="ru-RU" dirty="0">
            <a:latin typeface="Constantia" pitchFamily="18" charset="0"/>
          </a:endParaRPr>
        </a:p>
      </dgm:t>
    </dgm:pt>
    <dgm:pt modelId="{DB6B5CC5-67A4-4E63-8115-ABC2169952A5}" type="parTrans" cxnId="{B7CE6FB1-37D8-4675-9030-39C8DDD51781}">
      <dgm:prSet/>
      <dgm:spPr/>
      <dgm:t>
        <a:bodyPr/>
        <a:lstStyle/>
        <a:p>
          <a:endParaRPr lang="ru-RU">
            <a:latin typeface="Constantia" pitchFamily="18" charset="0"/>
          </a:endParaRPr>
        </a:p>
      </dgm:t>
    </dgm:pt>
    <dgm:pt modelId="{FBE306D1-5E99-46CE-8098-E35E4B1EFB57}" type="sibTrans" cxnId="{B7CE6FB1-37D8-4675-9030-39C8DDD51781}">
      <dgm:prSet/>
      <dgm:spPr/>
      <dgm:t>
        <a:bodyPr/>
        <a:lstStyle/>
        <a:p>
          <a:endParaRPr lang="ru-RU">
            <a:latin typeface="Constantia" pitchFamily="18" charset="0"/>
          </a:endParaRPr>
        </a:p>
      </dgm:t>
    </dgm:pt>
    <dgm:pt modelId="{92985AA5-D6CB-4DFD-ACCF-F7F9C0FBF37D}">
      <dgm:prSet phldrT="[Текст]"/>
      <dgm:spPr>
        <a:solidFill>
          <a:srgbClr val="BCE2FC">
            <a:alpha val="90000"/>
          </a:srgbClr>
        </a:solidFill>
      </dgm:spPr>
      <dgm:t>
        <a:bodyPr/>
        <a:lstStyle/>
        <a:p>
          <a:r>
            <a:rPr lang="en-US" dirty="0" smtClean="0">
              <a:latin typeface="Constantia" pitchFamily="18" charset="0"/>
            </a:rPr>
            <a:t>Publishing reports on SDGs in member countries</a:t>
          </a:r>
          <a:endParaRPr lang="ru-RU" dirty="0">
            <a:latin typeface="Constantia" pitchFamily="18" charset="0"/>
          </a:endParaRPr>
        </a:p>
      </dgm:t>
    </dgm:pt>
    <dgm:pt modelId="{11F15880-569F-4F27-96B1-BCE2D16876E5}" type="parTrans" cxnId="{AAC7C1B9-9B5E-4C67-9764-75BE83838EB9}">
      <dgm:prSet/>
      <dgm:spPr/>
      <dgm:t>
        <a:bodyPr/>
        <a:lstStyle/>
        <a:p>
          <a:endParaRPr lang="ru-RU">
            <a:latin typeface="Constantia" pitchFamily="18" charset="0"/>
          </a:endParaRPr>
        </a:p>
      </dgm:t>
    </dgm:pt>
    <dgm:pt modelId="{F1784C4D-8B40-461E-913F-C5D45F623698}" type="sibTrans" cxnId="{AAC7C1B9-9B5E-4C67-9764-75BE83838EB9}">
      <dgm:prSet/>
      <dgm:spPr/>
      <dgm:t>
        <a:bodyPr/>
        <a:lstStyle/>
        <a:p>
          <a:endParaRPr lang="ru-RU">
            <a:latin typeface="Constantia" pitchFamily="18" charset="0"/>
          </a:endParaRPr>
        </a:p>
      </dgm:t>
    </dgm:pt>
    <dgm:pt modelId="{27A3B44D-068D-46CC-A713-8F1652D73416}">
      <dgm:prSet phldrT="[Текст]"/>
      <dgm:spPr/>
      <dgm:t>
        <a:bodyPr/>
        <a:lstStyle/>
        <a:p>
          <a:r>
            <a:rPr lang="en-US" dirty="0" smtClean="0">
              <a:latin typeface="Constantia" pitchFamily="18" charset="0"/>
            </a:rPr>
            <a:t>Financing SDGs</a:t>
          </a:r>
          <a:endParaRPr lang="ru-RU" dirty="0">
            <a:latin typeface="Constantia" pitchFamily="18" charset="0"/>
          </a:endParaRPr>
        </a:p>
      </dgm:t>
    </dgm:pt>
    <dgm:pt modelId="{BE732BCB-BFD2-4867-B45C-F25CA56271F8}" type="parTrans" cxnId="{49D0DE68-41ED-4DBD-A64A-0B6820E38FB1}">
      <dgm:prSet/>
      <dgm:spPr/>
      <dgm:t>
        <a:bodyPr/>
        <a:lstStyle/>
        <a:p>
          <a:endParaRPr lang="ru-RU">
            <a:latin typeface="Constantia" pitchFamily="18" charset="0"/>
          </a:endParaRPr>
        </a:p>
      </dgm:t>
    </dgm:pt>
    <dgm:pt modelId="{366CDD77-3C15-48C1-88B3-4D9007D1BC3E}" type="sibTrans" cxnId="{49D0DE68-41ED-4DBD-A64A-0B6820E38FB1}">
      <dgm:prSet/>
      <dgm:spPr/>
      <dgm:t>
        <a:bodyPr/>
        <a:lstStyle/>
        <a:p>
          <a:endParaRPr lang="ru-RU">
            <a:latin typeface="Constantia" pitchFamily="18" charset="0"/>
          </a:endParaRPr>
        </a:p>
      </dgm:t>
    </dgm:pt>
    <dgm:pt modelId="{6C3E321B-E3E2-4ADF-ABC7-8777A00DA87C}">
      <dgm:prSet phldrT="[Текст]"/>
      <dgm:spPr>
        <a:solidFill>
          <a:srgbClr val="BCE2FC">
            <a:alpha val="90000"/>
          </a:srgbClr>
        </a:solidFill>
      </dgm:spPr>
      <dgm:t>
        <a:bodyPr/>
        <a:lstStyle/>
        <a:p>
          <a:r>
            <a:rPr lang="en-US" dirty="0" smtClean="0">
              <a:latin typeface="Constantia" pitchFamily="18" charset="0"/>
            </a:rPr>
            <a:t>Incorporation of new SDG realities in Banks’ strategy (increase of the role of especially crisis-hit sectors)</a:t>
          </a:r>
          <a:endParaRPr lang="ru-RU" dirty="0">
            <a:latin typeface="Constantia" pitchFamily="18" charset="0"/>
          </a:endParaRPr>
        </a:p>
      </dgm:t>
    </dgm:pt>
    <dgm:pt modelId="{1B33EBB0-8586-415F-810C-192604F513F0}" type="parTrans" cxnId="{A38CA4A2-8943-4AAC-9B65-D596B5281530}">
      <dgm:prSet/>
      <dgm:spPr/>
      <dgm:t>
        <a:bodyPr/>
        <a:lstStyle/>
        <a:p>
          <a:endParaRPr lang="ru-RU">
            <a:latin typeface="Constantia" pitchFamily="18" charset="0"/>
          </a:endParaRPr>
        </a:p>
      </dgm:t>
    </dgm:pt>
    <dgm:pt modelId="{D62E0F91-80C4-4BA1-84C7-932EE3776AD7}" type="sibTrans" cxnId="{A38CA4A2-8943-4AAC-9B65-D596B5281530}">
      <dgm:prSet/>
      <dgm:spPr/>
      <dgm:t>
        <a:bodyPr/>
        <a:lstStyle/>
        <a:p>
          <a:endParaRPr lang="ru-RU">
            <a:latin typeface="Constantia" pitchFamily="18" charset="0"/>
          </a:endParaRPr>
        </a:p>
      </dgm:t>
    </dgm:pt>
    <dgm:pt modelId="{0F280CB3-57DA-4038-A2F5-E9E88539AF0C}">
      <dgm:prSet phldrT="[Текст]"/>
      <dgm:spPr/>
      <dgm:t>
        <a:bodyPr/>
        <a:lstStyle/>
        <a:p>
          <a:r>
            <a:rPr lang="en-US" dirty="0" smtClean="0">
              <a:latin typeface="Constantia" pitchFamily="18" charset="0"/>
            </a:rPr>
            <a:t>Information disclosure</a:t>
          </a:r>
          <a:endParaRPr lang="ru-RU" dirty="0">
            <a:latin typeface="Constantia" pitchFamily="18" charset="0"/>
          </a:endParaRPr>
        </a:p>
      </dgm:t>
    </dgm:pt>
    <dgm:pt modelId="{B7461F50-FFBA-4E14-AA01-FFD0BB08526D}" type="parTrans" cxnId="{2A9AE8BA-485A-4669-A8E7-795151BF7B5D}">
      <dgm:prSet/>
      <dgm:spPr/>
      <dgm:t>
        <a:bodyPr/>
        <a:lstStyle/>
        <a:p>
          <a:endParaRPr lang="ru-RU">
            <a:latin typeface="Constantia" pitchFamily="18" charset="0"/>
          </a:endParaRPr>
        </a:p>
      </dgm:t>
    </dgm:pt>
    <dgm:pt modelId="{9F2B03B8-795B-44D1-B451-D272205CE148}" type="sibTrans" cxnId="{2A9AE8BA-485A-4669-A8E7-795151BF7B5D}">
      <dgm:prSet/>
      <dgm:spPr/>
      <dgm:t>
        <a:bodyPr/>
        <a:lstStyle/>
        <a:p>
          <a:endParaRPr lang="ru-RU">
            <a:latin typeface="Constantia" pitchFamily="18" charset="0"/>
          </a:endParaRPr>
        </a:p>
      </dgm:t>
    </dgm:pt>
    <dgm:pt modelId="{4AB350B9-A8D7-46A0-8EBF-0FBEACAB1934}">
      <dgm:prSet phldrT="[Текст]"/>
      <dgm:spPr>
        <a:solidFill>
          <a:srgbClr val="BCE2FC">
            <a:alpha val="90000"/>
          </a:srgbClr>
        </a:solidFill>
      </dgm:spPr>
      <dgm:t>
        <a:bodyPr/>
        <a:lstStyle/>
        <a:p>
          <a:r>
            <a:rPr lang="en-US" dirty="0" smtClean="0">
              <a:latin typeface="Constantia" pitchFamily="18" charset="0"/>
            </a:rPr>
            <a:t>more transparency on NDB financing by sub-projects, especially with different SDG-alignments</a:t>
          </a:r>
          <a:endParaRPr lang="ru-RU" dirty="0">
            <a:latin typeface="Constantia" pitchFamily="18" charset="0"/>
          </a:endParaRPr>
        </a:p>
      </dgm:t>
    </dgm:pt>
    <dgm:pt modelId="{9734C62A-D1B2-4DB5-862F-A5F485E44DAF}" type="parTrans" cxnId="{81A033F4-EFE3-43A3-8B21-717151363204}">
      <dgm:prSet/>
      <dgm:spPr/>
      <dgm:t>
        <a:bodyPr/>
        <a:lstStyle/>
        <a:p>
          <a:endParaRPr lang="ru-RU">
            <a:latin typeface="Constantia" pitchFamily="18" charset="0"/>
          </a:endParaRPr>
        </a:p>
      </dgm:t>
    </dgm:pt>
    <dgm:pt modelId="{221D4CE6-952E-4B15-817D-950E6772154A}" type="sibTrans" cxnId="{81A033F4-EFE3-43A3-8B21-717151363204}">
      <dgm:prSet/>
      <dgm:spPr/>
      <dgm:t>
        <a:bodyPr/>
        <a:lstStyle/>
        <a:p>
          <a:endParaRPr lang="ru-RU">
            <a:latin typeface="Constantia" pitchFamily="18" charset="0"/>
          </a:endParaRPr>
        </a:p>
      </dgm:t>
    </dgm:pt>
    <dgm:pt modelId="{B832DF35-0ADC-402F-9248-EE1C581977A5}">
      <dgm:prSet phldrT="[Текст]"/>
      <dgm:spPr>
        <a:solidFill>
          <a:srgbClr val="BCE2FC">
            <a:alpha val="90000"/>
          </a:srgbClr>
        </a:solidFill>
      </dgm:spPr>
      <dgm:t>
        <a:bodyPr/>
        <a:lstStyle/>
        <a:p>
          <a:r>
            <a:rPr lang="en-US" dirty="0" smtClean="0">
              <a:latin typeface="Constantia" pitchFamily="18" charset="0"/>
            </a:rPr>
            <a:t>more clear articulation of projects’ contribution to SDGs</a:t>
          </a:r>
          <a:endParaRPr lang="ru-RU" dirty="0">
            <a:latin typeface="Constantia" pitchFamily="18" charset="0"/>
          </a:endParaRPr>
        </a:p>
      </dgm:t>
    </dgm:pt>
    <dgm:pt modelId="{755F5929-05B1-4703-9CA4-2BE0FBFDB7A2}" type="parTrans" cxnId="{2FDDB1C8-AA59-4DF4-885C-A0F6264D83A9}">
      <dgm:prSet/>
      <dgm:spPr/>
      <dgm:t>
        <a:bodyPr/>
        <a:lstStyle/>
        <a:p>
          <a:endParaRPr lang="ru-RU">
            <a:latin typeface="Constantia" pitchFamily="18" charset="0"/>
          </a:endParaRPr>
        </a:p>
      </dgm:t>
    </dgm:pt>
    <dgm:pt modelId="{6A104769-B75B-491A-ABD8-2097FBE938AD}" type="sibTrans" cxnId="{2FDDB1C8-AA59-4DF4-885C-A0F6264D83A9}">
      <dgm:prSet/>
      <dgm:spPr/>
      <dgm:t>
        <a:bodyPr/>
        <a:lstStyle/>
        <a:p>
          <a:endParaRPr lang="ru-RU">
            <a:latin typeface="Constantia" pitchFamily="18" charset="0"/>
          </a:endParaRPr>
        </a:p>
      </dgm:t>
    </dgm:pt>
    <dgm:pt modelId="{D4E1D756-76B9-4B64-9839-E090AC5725A3}" type="pres">
      <dgm:prSet presAssocID="{A68835D1-A2A6-43EF-AA36-2D7B0ACD165E}" presName="Name0" presStyleCnt="0">
        <dgm:presLayoutVars>
          <dgm:dir/>
          <dgm:animLvl val="lvl"/>
          <dgm:resizeHandles val="exact"/>
        </dgm:presLayoutVars>
      </dgm:prSet>
      <dgm:spPr/>
      <dgm:t>
        <a:bodyPr/>
        <a:lstStyle/>
        <a:p>
          <a:endParaRPr lang="ru-RU"/>
        </a:p>
      </dgm:t>
    </dgm:pt>
    <dgm:pt modelId="{82C0098D-4E85-4FA0-ADC8-892AC817592E}" type="pres">
      <dgm:prSet presAssocID="{72BE51D8-E1F0-41B7-A1E9-4F47AEAE6C75}" presName="linNode" presStyleCnt="0"/>
      <dgm:spPr/>
    </dgm:pt>
    <dgm:pt modelId="{624FA2B7-9A3D-43C1-A087-7BC89857D6FE}" type="pres">
      <dgm:prSet presAssocID="{72BE51D8-E1F0-41B7-A1E9-4F47AEAE6C75}" presName="parentText" presStyleLbl="node1" presStyleIdx="0" presStyleCnt="3">
        <dgm:presLayoutVars>
          <dgm:chMax val="1"/>
          <dgm:bulletEnabled val="1"/>
        </dgm:presLayoutVars>
      </dgm:prSet>
      <dgm:spPr/>
      <dgm:t>
        <a:bodyPr/>
        <a:lstStyle/>
        <a:p>
          <a:endParaRPr lang="ru-RU"/>
        </a:p>
      </dgm:t>
    </dgm:pt>
    <dgm:pt modelId="{96FEBFD0-F14C-4D12-B49F-5435B3A1289B}" type="pres">
      <dgm:prSet presAssocID="{72BE51D8-E1F0-41B7-A1E9-4F47AEAE6C75}" presName="descendantText" presStyleLbl="alignAccFollowNode1" presStyleIdx="0" presStyleCnt="3">
        <dgm:presLayoutVars>
          <dgm:bulletEnabled val="1"/>
        </dgm:presLayoutVars>
      </dgm:prSet>
      <dgm:spPr/>
      <dgm:t>
        <a:bodyPr/>
        <a:lstStyle/>
        <a:p>
          <a:endParaRPr lang="ru-RU"/>
        </a:p>
      </dgm:t>
    </dgm:pt>
    <dgm:pt modelId="{8F336506-7245-4FC1-8D3F-8DAC75C077E9}" type="pres">
      <dgm:prSet presAssocID="{0F76AC7B-2269-44A2-A775-087BBB91FCDC}" presName="sp" presStyleCnt="0"/>
      <dgm:spPr/>
    </dgm:pt>
    <dgm:pt modelId="{44B65F23-43B3-458A-A97A-C357CEA800E5}" type="pres">
      <dgm:prSet presAssocID="{27A3B44D-068D-46CC-A713-8F1652D73416}" presName="linNode" presStyleCnt="0"/>
      <dgm:spPr/>
    </dgm:pt>
    <dgm:pt modelId="{906AD34B-1293-4F4D-94DC-9B5851503E09}" type="pres">
      <dgm:prSet presAssocID="{27A3B44D-068D-46CC-A713-8F1652D73416}" presName="parentText" presStyleLbl="node1" presStyleIdx="1" presStyleCnt="3">
        <dgm:presLayoutVars>
          <dgm:chMax val="1"/>
          <dgm:bulletEnabled val="1"/>
        </dgm:presLayoutVars>
      </dgm:prSet>
      <dgm:spPr/>
      <dgm:t>
        <a:bodyPr/>
        <a:lstStyle/>
        <a:p>
          <a:endParaRPr lang="ru-RU"/>
        </a:p>
      </dgm:t>
    </dgm:pt>
    <dgm:pt modelId="{7682412B-F491-4B36-9555-495361ECD37C}" type="pres">
      <dgm:prSet presAssocID="{27A3B44D-068D-46CC-A713-8F1652D73416}" presName="descendantText" presStyleLbl="alignAccFollowNode1" presStyleIdx="1" presStyleCnt="3">
        <dgm:presLayoutVars>
          <dgm:bulletEnabled val="1"/>
        </dgm:presLayoutVars>
      </dgm:prSet>
      <dgm:spPr/>
      <dgm:t>
        <a:bodyPr/>
        <a:lstStyle/>
        <a:p>
          <a:endParaRPr lang="ru-RU"/>
        </a:p>
      </dgm:t>
    </dgm:pt>
    <dgm:pt modelId="{241D7297-0D20-4EA5-98B1-7C5E8D8E4B64}" type="pres">
      <dgm:prSet presAssocID="{366CDD77-3C15-48C1-88B3-4D9007D1BC3E}" presName="sp" presStyleCnt="0"/>
      <dgm:spPr/>
    </dgm:pt>
    <dgm:pt modelId="{A44577B4-4824-47CD-8240-1D956E631E53}" type="pres">
      <dgm:prSet presAssocID="{0F280CB3-57DA-4038-A2F5-E9E88539AF0C}" presName="linNode" presStyleCnt="0"/>
      <dgm:spPr/>
    </dgm:pt>
    <dgm:pt modelId="{2F360208-5A33-4959-92AC-BFB368D464E8}" type="pres">
      <dgm:prSet presAssocID="{0F280CB3-57DA-4038-A2F5-E9E88539AF0C}" presName="parentText" presStyleLbl="node1" presStyleIdx="2" presStyleCnt="3">
        <dgm:presLayoutVars>
          <dgm:chMax val="1"/>
          <dgm:bulletEnabled val="1"/>
        </dgm:presLayoutVars>
      </dgm:prSet>
      <dgm:spPr/>
      <dgm:t>
        <a:bodyPr/>
        <a:lstStyle/>
        <a:p>
          <a:endParaRPr lang="ru-RU"/>
        </a:p>
      </dgm:t>
    </dgm:pt>
    <dgm:pt modelId="{C4EB992F-9527-43BA-A6C8-D092F650420F}" type="pres">
      <dgm:prSet presAssocID="{0F280CB3-57DA-4038-A2F5-E9E88539AF0C}" presName="descendantText" presStyleLbl="alignAccFollowNode1" presStyleIdx="2" presStyleCnt="3">
        <dgm:presLayoutVars>
          <dgm:bulletEnabled val="1"/>
        </dgm:presLayoutVars>
      </dgm:prSet>
      <dgm:spPr/>
      <dgm:t>
        <a:bodyPr/>
        <a:lstStyle/>
        <a:p>
          <a:endParaRPr lang="ru-RU"/>
        </a:p>
      </dgm:t>
    </dgm:pt>
  </dgm:ptLst>
  <dgm:cxnLst>
    <dgm:cxn modelId="{2A9AE8BA-485A-4669-A8E7-795151BF7B5D}" srcId="{A68835D1-A2A6-43EF-AA36-2D7B0ACD165E}" destId="{0F280CB3-57DA-4038-A2F5-E9E88539AF0C}" srcOrd="2" destOrd="0" parTransId="{B7461F50-FFBA-4E14-AA01-FFD0BB08526D}" sibTransId="{9F2B03B8-795B-44D1-B451-D272205CE148}"/>
    <dgm:cxn modelId="{B7CE6FB1-37D8-4675-9030-39C8DDD51781}" srcId="{72BE51D8-E1F0-41B7-A1E9-4F47AEAE6C75}" destId="{A52BFC23-B079-40AC-929A-1559CB1F1F27}" srcOrd="0" destOrd="0" parTransId="{DB6B5CC5-67A4-4E63-8115-ABC2169952A5}" sibTransId="{FBE306D1-5E99-46CE-8098-E35E4B1EFB57}"/>
    <dgm:cxn modelId="{9E7EB791-C749-4F39-ACB8-95CE1786FDC1}" type="presOf" srcId="{27A3B44D-068D-46CC-A713-8F1652D73416}" destId="{906AD34B-1293-4F4D-94DC-9B5851503E09}" srcOrd="0" destOrd="0" presId="urn:microsoft.com/office/officeart/2005/8/layout/vList5"/>
    <dgm:cxn modelId="{81A033F4-EFE3-43A3-8B21-717151363204}" srcId="{0F280CB3-57DA-4038-A2F5-E9E88539AF0C}" destId="{4AB350B9-A8D7-46A0-8EBF-0FBEACAB1934}" srcOrd="0" destOrd="0" parTransId="{9734C62A-D1B2-4DB5-862F-A5F485E44DAF}" sibTransId="{221D4CE6-952E-4B15-817D-950E6772154A}"/>
    <dgm:cxn modelId="{AAC7C1B9-9B5E-4C67-9764-75BE83838EB9}" srcId="{72BE51D8-E1F0-41B7-A1E9-4F47AEAE6C75}" destId="{92985AA5-D6CB-4DFD-ACCF-F7F9C0FBF37D}" srcOrd="1" destOrd="0" parTransId="{11F15880-569F-4F27-96B1-BCE2D16876E5}" sibTransId="{F1784C4D-8B40-461E-913F-C5D45F623698}"/>
    <dgm:cxn modelId="{2FDDB1C8-AA59-4DF4-885C-A0F6264D83A9}" srcId="{0F280CB3-57DA-4038-A2F5-E9E88539AF0C}" destId="{B832DF35-0ADC-402F-9248-EE1C581977A5}" srcOrd="1" destOrd="0" parTransId="{755F5929-05B1-4703-9CA4-2BE0FBFDB7A2}" sibTransId="{6A104769-B75B-491A-ABD8-2097FBE938AD}"/>
    <dgm:cxn modelId="{1A4AEFE9-8334-41D9-89F7-B13B3FF2D618}" type="presOf" srcId="{A52BFC23-B079-40AC-929A-1559CB1F1F27}" destId="{96FEBFD0-F14C-4D12-B49F-5435B3A1289B}" srcOrd="0" destOrd="0" presId="urn:microsoft.com/office/officeart/2005/8/layout/vList5"/>
    <dgm:cxn modelId="{2E85BBB7-B210-4811-A629-33B0498DFDF0}" type="presOf" srcId="{B832DF35-0ADC-402F-9248-EE1C581977A5}" destId="{C4EB992F-9527-43BA-A6C8-D092F650420F}" srcOrd="0" destOrd="1" presId="urn:microsoft.com/office/officeart/2005/8/layout/vList5"/>
    <dgm:cxn modelId="{876CE737-B3B6-42CF-9585-F2B4BC3E17B9}" type="presOf" srcId="{6C3E321B-E3E2-4ADF-ABC7-8777A00DA87C}" destId="{7682412B-F491-4B36-9555-495361ECD37C}" srcOrd="0" destOrd="0" presId="urn:microsoft.com/office/officeart/2005/8/layout/vList5"/>
    <dgm:cxn modelId="{DE0F82ED-8FB0-4A3D-9AFE-969D9F8D759E}" type="presOf" srcId="{0F280CB3-57DA-4038-A2F5-E9E88539AF0C}" destId="{2F360208-5A33-4959-92AC-BFB368D464E8}" srcOrd="0" destOrd="0" presId="urn:microsoft.com/office/officeart/2005/8/layout/vList5"/>
    <dgm:cxn modelId="{4D2F3ABD-1EFA-4529-AEEC-0672575945EC}" type="presOf" srcId="{72BE51D8-E1F0-41B7-A1E9-4F47AEAE6C75}" destId="{624FA2B7-9A3D-43C1-A087-7BC89857D6FE}" srcOrd="0" destOrd="0" presId="urn:microsoft.com/office/officeart/2005/8/layout/vList5"/>
    <dgm:cxn modelId="{D8526806-800F-4926-806D-5F648FF3FBC4}" type="presOf" srcId="{A68835D1-A2A6-43EF-AA36-2D7B0ACD165E}" destId="{D4E1D756-76B9-4B64-9839-E090AC5725A3}" srcOrd="0" destOrd="0" presId="urn:microsoft.com/office/officeart/2005/8/layout/vList5"/>
    <dgm:cxn modelId="{83ACACDC-C213-43ED-A719-29885F82FF06}" type="presOf" srcId="{92985AA5-D6CB-4DFD-ACCF-F7F9C0FBF37D}" destId="{96FEBFD0-F14C-4D12-B49F-5435B3A1289B}" srcOrd="0" destOrd="1" presId="urn:microsoft.com/office/officeart/2005/8/layout/vList5"/>
    <dgm:cxn modelId="{66B82B71-8ACF-43A1-B108-D6742C572B3C}" type="presOf" srcId="{4AB350B9-A8D7-46A0-8EBF-0FBEACAB1934}" destId="{C4EB992F-9527-43BA-A6C8-D092F650420F}" srcOrd="0" destOrd="0" presId="urn:microsoft.com/office/officeart/2005/8/layout/vList5"/>
    <dgm:cxn modelId="{A38CA4A2-8943-4AAC-9B65-D596B5281530}" srcId="{27A3B44D-068D-46CC-A713-8F1652D73416}" destId="{6C3E321B-E3E2-4ADF-ABC7-8777A00DA87C}" srcOrd="0" destOrd="0" parTransId="{1B33EBB0-8586-415F-810C-192604F513F0}" sibTransId="{D62E0F91-80C4-4BA1-84C7-932EE3776AD7}"/>
    <dgm:cxn modelId="{F09CE4F0-76A6-4318-94DA-EFC66D178015}" srcId="{A68835D1-A2A6-43EF-AA36-2D7B0ACD165E}" destId="{72BE51D8-E1F0-41B7-A1E9-4F47AEAE6C75}" srcOrd="0" destOrd="0" parTransId="{D677D518-A7B8-4CEA-BC89-D8FE9DC606DA}" sibTransId="{0F76AC7B-2269-44A2-A775-087BBB91FCDC}"/>
    <dgm:cxn modelId="{49D0DE68-41ED-4DBD-A64A-0B6820E38FB1}" srcId="{A68835D1-A2A6-43EF-AA36-2D7B0ACD165E}" destId="{27A3B44D-068D-46CC-A713-8F1652D73416}" srcOrd="1" destOrd="0" parTransId="{BE732BCB-BFD2-4867-B45C-F25CA56271F8}" sibTransId="{366CDD77-3C15-48C1-88B3-4D9007D1BC3E}"/>
    <dgm:cxn modelId="{D802D68B-A32B-4C0E-BDFC-27EC60C34C0E}" type="presParOf" srcId="{D4E1D756-76B9-4B64-9839-E090AC5725A3}" destId="{82C0098D-4E85-4FA0-ADC8-892AC817592E}" srcOrd="0" destOrd="0" presId="urn:microsoft.com/office/officeart/2005/8/layout/vList5"/>
    <dgm:cxn modelId="{7556E2B8-830E-4A36-A9EB-7DEAF83FE11D}" type="presParOf" srcId="{82C0098D-4E85-4FA0-ADC8-892AC817592E}" destId="{624FA2B7-9A3D-43C1-A087-7BC89857D6FE}" srcOrd="0" destOrd="0" presId="urn:microsoft.com/office/officeart/2005/8/layout/vList5"/>
    <dgm:cxn modelId="{D477BE08-1F9C-41DE-87EC-A6C082B845B5}" type="presParOf" srcId="{82C0098D-4E85-4FA0-ADC8-892AC817592E}" destId="{96FEBFD0-F14C-4D12-B49F-5435B3A1289B}" srcOrd="1" destOrd="0" presId="urn:microsoft.com/office/officeart/2005/8/layout/vList5"/>
    <dgm:cxn modelId="{F4CD0C3B-DDF7-4DF9-80B5-41E4429ECE87}" type="presParOf" srcId="{D4E1D756-76B9-4B64-9839-E090AC5725A3}" destId="{8F336506-7245-4FC1-8D3F-8DAC75C077E9}" srcOrd="1" destOrd="0" presId="urn:microsoft.com/office/officeart/2005/8/layout/vList5"/>
    <dgm:cxn modelId="{D6216DE8-5E6A-43FD-8B02-CA9992B72983}" type="presParOf" srcId="{D4E1D756-76B9-4B64-9839-E090AC5725A3}" destId="{44B65F23-43B3-458A-A97A-C357CEA800E5}" srcOrd="2" destOrd="0" presId="urn:microsoft.com/office/officeart/2005/8/layout/vList5"/>
    <dgm:cxn modelId="{71EEBEBB-C1EE-4D1C-9494-92814205208F}" type="presParOf" srcId="{44B65F23-43B3-458A-A97A-C357CEA800E5}" destId="{906AD34B-1293-4F4D-94DC-9B5851503E09}" srcOrd="0" destOrd="0" presId="urn:microsoft.com/office/officeart/2005/8/layout/vList5"/>
    <dgm:cxn modelId="{F2175341-4257-4250-81F0-FC1A8B6EDCBC}" type="presParOf" srcId="{44B65F23-43B3-458A-A97A-C357CEA800E5}" destId="{7682412B-F491-4B36-9555-495361ECD37C}" srcOrd="1" destOrd="0" presId="urn:microsoft.com/office/officeart/2005/8/layout/vList5"/>
    <dgm:cxn modelId="{7ED19950-41B6-429A-95CF-F74926DEB20C}" type="presParOf" srcId="{D4E1D756-76B9-4B64-9839-E090AC5725A3}" destId="{241D7297-0D20-4EA5-98B1-7C5E8D8E4B64}" srcOrd="3" destOrd="0" presId="urn:microsoft.com/office/officeart/2005/8/layout/vList5"/>
    <dgm:cxn modelId="{0C864FBA-6AA4-4ABD-A9B9-F7081D4CB4D6}" type="presParOf" srcId="{D4E1D756-76B9-4B64-9839-E090AC5725A3}" destId="{A44577B4-4824-47CD-8240-1D956E631E53}" srcOrd="4" destOrd="0" presId="urn:microsoft.com/office/officeart/2005/8/layout/vList5"/>
    <dgm:cxn modelId="{35AB6557-F9B0-4B83-B358-E36A1CAF8761}" type="presParOf" srcId="{A44577B4-4824-47CD-8240-1D956E631E53}" destId="{2F360208-5A33-4959-92AC-BFB368D464E8}" srcOrd="0" destOrd="0" presId="urn:microsoft.com/office/officeart/2005/8/layout/vList5"/>
    <dgm:cxn modelId="{EECC3EE7-DF07-4B90-B2FF-C4F0B26DCED7}" type="presParOf" srcId="{A44577B4-4824-47CD-8240-1D956E631E53}" destId="{C4EB992F-9527-43BA-A6C8-D092F65042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459D-6046-415E-BA4B-FA4DB1F1CE91}">
      <dsp:nvSpPr>
        <dsp:cNvPr id="0" name=""/>
        <dsp:cNvSpPr/>
      </dsp:nvSpPr>
      <dsp:spPr>
        <a:xfrm>
          <a:off x="0" y="147599"/>
          <a:ext cx="6312024" cy="551655"/>
        </a:xfrm>
        <a:prstGeom prst="roundRect">
          <a:avLst/>
        </a:prstGeom>
        <a:solidFill>
          <a:srgbClr val="BCE2F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Constantia" pitchFamily="18" charset="0"/>
            </a:rPr>
            <a:t>Selection of projects</a:t>
          </a:r>
          <a:endParaRPr lang="ru-RU" sz="2300" kern="1200" dirty="0">
            <a:latin typeface="Constantia" pitchFamily="18" charset="0"/>
          </a:endParaRPr>
        </a:p>
      </dsp:txBody>
      <dsp:txXfrm>
        <a:off x="26930" y="174529"/>
        <a:ext cx="6258164" cy="497795"/>
      </dsp:txXfrm>
    </dsp:sp>
    <dsp:sp modelId="{CE2D1B09-CBA8-4E64-A16E-1619FE611969}">
      <dsp:nvSpPr>
        <dsp:cNvPr id="0" name=""/>
        <dsp:cNvSpPr/>
      </dsp:nvSpPr>
      <dsp:spPr>
        <a:xfrm>
          <a:off x="0" y="699254"/>
          <a:ext cx="6312024"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4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Constantia" pitchFamily="18" charset="0"/>
            </a:rPr>
            <a:t>102 projects in the NDB database, including 17 proposed and 5 </a:t>
          </a:r>
          <a:r>
            <a:rPr lang="en-US" sz="1800" kern="1200" dirty="0" smtClean="0">
              <a:latin typeface="Constantia" pitchFamily="18" charset="0"/>
            </a:rPr>
            <a:t>cancelled</a:t>
          </a:r>
          <a:endParaRPr lang="ru-RU" sz="1800" kern="1200" dirty="0">
            <a:latin typeface="Constantia" pitchFamily="18" charset="0"/>
          </a:endParaRPr>
        </a:p>
        <a:p>
          <a:pPr marL="171450" lvl="1" indent="-171450" algn="l" defTabSz="800100">
            <a:lnSpc>
              <a:spcPct val="90000"/>
            </a:lnSpc>
            <a:spcBef>
              <a:spcPct val="0"/>
            </a:spcBef>
            <a:spcAft>
              <a:spcPct val="20000"/>
            </a:spcAft>
            <a:buChar char="••"/>
          </a:pPr>
          <a:r>
            <a:rPr lang="en-US" sz="1800" kern="1200" dirty="0" smtClean="0">
              <a:latin typeface="Constantia" pitchFamily="18" charset="0"/>
            </a:rPr>
            <a:t>We used only approved projects, including technical assistance (=80, total amount 30 </a:t>
          </a:r>
          <a:r>
            <a:rPr lang="en-US" sz="1800" kern="1200" dirty="0" err="1" smtClean="0">
              <a:latin typeface="Constantia" pitchFamily="18" charset="0"/>
            </a:rPr>
            <a:t>bln</a:t>
          </a:r>
          <a:r>
            <a:rPr lang="en-US" sz="1800" kern="1200" dirty="0" smtClean="0">
              <a:latin typeface="Constantia" pitchFamily="18" charset="0"/>
            </a:rPr>
            <a:t> USD)</a:t>
          </a:r>
          <a:endParaRPr lang="ru-RU" sz="1800" kern="1200" dirty="0">
            <a:latin typeface="Constantia" pitchFamily="18" charset="0"/>
          </a:endParaRPr>
        </a:p>
      </dsp:txBody>
      <dsp:txXfrm>
        <a:off x="0" y="699254"/>
        <a:ext cx="6312024" cy="1142640"/>
      </dsp:txXfrm>
    </dsp:sp>
    <dsp:sp modelId="{2EF892EE-46CC-4E1D-BC9C-04259CD0810A}">
      <dsp:nvSpPr>
        <dsp:cNvPr id="0" name=""/>
        <dsp:cNvSpPr/>
      </dsp:nvSpPr>
      <dsp:spPr>
        <a:xfrm>
          <a:off x="0" y="1841894"/>
          <a:ext cx="6312024" cy="551655"/>
        </a:xfrm>
        <a:prstGeom prst="roundRect">
          <a:avLst/>
        </a:prstGeom>
        <a:solidFill>
          <a:srgbClr val="BCE2F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Constantia" pitchFamily="18" charset="0"/>
            </a:rPr>
            <a:t>Alignment to SDGs</a:t>
          </a:r>
          <a:endParaRPr lang="ru-RU" sz="2300" kern="1200" dirty="0">
            <a:latin typeface="Constantia" pitchFamily="18" charset="0"/>
          </a:endParaRPr>
        </a:p>
      </dsp:txBody>
      <dsp:txXfrm>
        <a:off x="26930" y="1868824"/>
        <a:ext cx="6258164" cy="497795"/>
      </dsp:txXfrm>
    </dsp:sp>
    <dsp:sp modelId="{B487E1F6-124B-4F1A-BA72-0EB21AC8CB52}">
      <dsp:nvSpPr>
        <dsp:cNvPr id="0" name=""/>
        <dsp:cNvSpPr/>
      </dsp:nvSpPr>
      <dsp:spPr>
        <a:xfrm>
          <a:off x="0" y="2393550"/>
          <a:ext cx="6312024"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4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Constantia" pitchFamily="18" charset="0"/>
            </a:rPr>
            <a:t>Each project might have a reference to several SDGs;</a:t>
          </a:r>
          <a:endParaRPr lang="ru-RU" sz="1800" kern="1200" dirty="0">
            <a:latin typeface="Constantia" pitchFamily="18" charset="0"/>
          </a:endParaRPr>
        </a:p>
        <a:p>
          <a:pPr marL="171450" lvl="1" indent="-171450" algn="l" defTabSz="800100">
            <a:lnSpc>
              <a:spcPct val="90000"/>
            </a:lnSpc>
            <a:spcBef>
              <a:spcPct val="0"/>
            </a:spcBef>
            <a:spcAft>
              <a:spcPct val="20000"/>
            </a:spcAft>
            <a:buChar char="••"/>
          </a:pPr>
          <a:r>
            <a:rPr lang="en-US" sz="1800" kern="1200" dirty="0" smtClean="0">
              <a:latin typeface="Constantia" pitchFamily="18" charset="0"/>
            </a:rPr>
            <a:t>Mapping using correlation of project targets and SDG targets</a:t>
          </a:r>
          <a:endParaRPr lang="ru-RU" sz="1800" kern="1200" dirty="0">
            <a:latin typeface="Constantia" pitchFamily="18" charset="0"/>
          </a:endParaRPr>
        </a:p>
        <a:p>
          <a:pPr marL="171450" lvl="1" indent="-171450" algn="l" defTabSz="800100">
            <a:lnSpc>
              <a:spcPct val="90000"/>
            </a:lnSpc>
            <a:spcBef>
              <a:spcPct val="0"/>
            </a:spcBef>
            <a:spcAft>
              <a:spcPct val="20000"/>
            </a:spcAft>
            <a:buChar char="••"/>
          </a:pPr>
          <a:r>
            <a:rPr lang="en-US" sz="1800" kern="1200" dirty="0" smtClean="0">
              <a:latin typeface="Constantia" pitchFamily="18" charset="0"/>
            </a:rPr>
            <a:t>Taking into account only direct impact (not accounting for potential economic or social benefit, e.g. increased income for rural households from improved road connection, or effect of improved sanitation on community health). </a:t>
          </a:r>
          <a:endParaRPr lang="ru-RU" sz="1800" kern="1200" dirty="0">
            <a:latin typeface="Constantia" pitchFamily="18" charset="0"/>
          </a:endParaRPr>
        </a:p>
      </dsp:txBody>
      <dsp:txXfrm>
        <a:off x="0" y="2393550"/>
        <a:ext cx="6312024" cy="1952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EBFD0-F14C-4D12-B49F-5435B3A1289B}">
      <dsp:nvSpPr>
        <dsp:cNvPr id="0" name=""/>
        <dsp:cNvSpPr/>
      </dsp:nvSpPr>
      <dsp:spPr>
        <a:xfrm rot="5400000">
          <a:off x="3380202" y="-1125411"/>
          <a:ext cx="1188132" cy="3740487"/>
        </a:xfrm>
        <a:prstGeom prst="round2SameRect">
          <a:avLst/>
        </a:prstGeom>
        <a:solidFill>
          <a:srgbClr val="BCE2F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Constantia" pitchFamily="18" charset="0"/>
            </a:rPr>
            <a:t>Shaping the new SDG agenda taking into account the current challenges uncovered by the latest global crises;</a:t>
          </a:r>
          <a:endParaRPr lang="ru-RU" sz="1400" kern="1200" dirty="0">
            <a:latin typeface="Constantia" pitchFamily="18" charset="0"/>
          </a:endParaRPr>
        </a:p>
        <a:p>
          <a:pPr marL="114300" lvl="1" indent="-114300" algn="l" defTabSz="622300">
            <a:lnSpc>
              <a:spcPct val="90000"/>
            </a:lnSpc>
            <a:spcBef>
              <a:spcPct val="0"/>
            </a:spcBef>
            <a:spcAft>
              <a:spcPct val="15000"/>
            </a:spcAft>
            <a:buChar char="••"/>
          </a:pPr>
          <a:r>
            <a:rPr lang="en-US" sz="1400" kern="1200" dirty="0" smtClean="0">
              <a:latin typeface="Constantia" pitchFamily="18" charset="0"/>
            </a:rPr>
            <a:t>Publishing reports on SDGs in member countries</a:t>
          </a:r>
          <a:endParaRPr lang="ru-RU" sz="1400" kern="1200" dirty="0">
            <a:latin typeface="Constantia" pitchFamily="18" charset="0"/>
          </a:endParaRPr>
        </a:p>
      </dsp:txBody>
      <dsp:txXfrm rot="-5400000">
        <a:off x="2104025" y="208766"/>
        <a:ext cx="3682487" cy="1072132"/>
      </dsp:txXfrm>
    </dsp:sp>
    <dsp:sp modelId="{624FA2B7-9A3D-43C1-A087-7BC89857D6FE}">
      <dsp:nvSpPr>
        <dsp:cNvPr id="0" name=""/>
        <dsp:cNvSpPr/>
      </dsp:nvSpPr>
      <dsp:spPr>
        <a:xfrm>
          <a:off x="0" y="2250"/>
          <a:ext cx="2104024" cy="148516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Constantia" pitchFamily="18" charset="0"/>
            </a:rPr>
            <a:t>Setting of agenda</a:t>
          </a:r>
          <a:endParaRPr lang="ru-RU" sz="2500" kern="1200" dirty="0">
            <a:latin typeface="Constantia" pitchFamily="18" charset="0"/>
          </a:endParaRPr>
        </a:p>
      </dsp:txBody>
      <dsp:txXfrm>
        <a:off x="72500" y="74750"/>
        <a:ext cx="1959024" cy="1340165"/>
      </dsp:txXfrm>
    </dsp:sp>
    <dsp:sp modelId="{7682412B-F491-4B36-9555-495361ECD37C}">
      <dsp:nvSpPr>
        <dsp:cNvPr id="0" name=""/>
        <dsp:cNvSpPr/>
      </dsp:nvSpPr>
      <dsp:spPr>
        <a:xfrm rot="5400000">
          <a:off x="3380202" y="434012"/>
          <a:ext cx="1188132" cy="3740487"/>
        </a:xfrm>
        <a:prstGeom prst="round2SameRect">
          <a:avLst/>
        </a:prstGeom>
        <a:solidFill>
          <a:srgbClr val="BCE2F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Constantia" pitchFamily="18" charset="0"/>
            </a:rPr>
            <a:t>Incorporation of new SDG realities in Banks’ strategy (increase of the role of especially crisis-hit sectors)</a:t>
          </a:r>
          <a:endParaRPr lang="ru-RU" sz="1400" kern="1200" dirty="0">
            <a:latin typeface="Constantia" pitchFamily="18" charset="0"/>
          </a:endParaRPr>
        </a:p>
      </dsp:txBody>
      <dsp:txXfrm rot="-5400000">
        <a:off x="2104025" y="1768189"/>
        <a:ext cx="3682487" cy="1072132"/>
      </dsp:txXfrm>
    </dsp:sp>
    <dsp:sp modelId="{906AD34B-1293-4F4D-94DC-9B5851503E09}">
      <dsp:nvSpPr>
        <dsp:cNvPr id="0" name=""/>
        <dsp:cNvSpPr/>
      </dsp:nvSpPr>
      <dsp:spPr>
        <a:xfrm>
          <a:off x="0" y="1561673"/>
          <a:ext cx="2104024" cy="1485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Constantia" pitchFamily="18" charset="0"/>
            </a:rPr>
            <a:t>Financing SDGs</a:t>
          </a:r>
          <a:endParaRPr lang="ru-RU" sz="2500" kern="1200" dirty="0">
            <a:latin typeface="Constantia" pitchFamily="18" charset="0"/>
          </a:endParaRPr>
        </a:p>
      </dsp:txBody>
      <dsp:txXfrm>
        <a:off x="72500" y="1634173"/>
        <a:ext cx="1959024" cy="1340165"/>
      </dsp:txXfrm>
    </dsp:sp>
    <dsp:sp modelId="{C4EB992F-9527-43BA-A6C8-D092F650420F}">
      <dsp:nvSpPr>
        <dsp:cNvPr id="0" name=""/>
        <dsp:cNvSpPr/>
      </dsp:nvSpPr>
      <dsp:spPr>
        <a:xfrm rot="5400000">
          <a:off x="3380202" y="1993435"/>
          <a:ext cx="1188132" cy="3740487"/>
        </a:xfrm>
        <a:prstGeom prst="round2SameRect">
          <a:avLst/>
        </a:prstGeom>
        <a:solidFill>
          <a:srgbClr val="BCE2F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Constantia" pitchFamily="18" charset="0"/>
            </a:rPr>
            <a:t>more transparency on NDB financing by sub-projects, especially with different SDG-alignments</a:t>
          </a:r>
          <a:endParaRPr lang="ru-RU" sz="1400" kern="1200" dirty="0">
            <a:latin typeface="Constantia" pitchFamily="18" charset="0"/>
          </a:endParaRPr>
        </a:p>
        <a:p>
          <a:pPr marL="114300" lvl="1" indent="-114300" algn="l" defTabSz="622300">
            <a:lnSpc>
              <a:spcPct val="90000"/>
            </a:lnSpc>
            <a:spcBef>
              <a:spcPct val="0"/>
            </a:spcBef>
            <a:spcAft>
              <a:spcPct val="15000"/>
            </a:spcAft>
            <a:buChar char="••"/>
          </a:pPr>
          <a:r>
            <a:rPr lang="en-US" sz="1400" kern="1200" dirty="0" smtClean="0">
              <a:latin typeface="Constantia" pitchFamily="18" charset="0"/>
            </a:rPr>
            <a:t>more clear articulation of projects’ contribution to SDGs</a:t>
          </a:r>
          <a:endParaRPr lang="ru-RU" sz="1400" kern="1200" dirty="0">
            <a:latin typeface="Constantia" pitchFamily="18" charset="0"/>
          </a:endParaRPr>
        </a:p>
      </dsp:txBody>
      <dsp:txXfrm rot="-5400000">
        <a:off x="2104025" y="3327612"/>
        <a:ext cx="3682487" cy="1072132"/>
      </dsp:txXfrm>
    </dsp:sp>
    <dsp:sp modelId="{2F360208-5A33-4959-92AC-BFB368D464E8}">
      <dsp:nvSpPr>
        <dsp:cNvPr id="0" name=""/>
        <dsp:cNvSpPr/>
      </dsp:nvSpPr>
      <dsp:spPr>
        <a:xfrm>
          <a:off x="0" y="3121096"/>
          <a:ext cx="2104024" cy="1485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Constantia" pitchFamily="18" charset="0"/>
            </a:rPr>
            <a:t>Information disclosure</a:t>
          </a:r>
          <a:endParaRPr lang="ru-RU" sz="2500" kern="1200" dirty="0">
            <a:latin typeface="Constantia" pitchFamily="18" charset="0"/>
          </a:endParaRPr>
        </a:p>
      </dsp:txBody>
      <dsp:txXfrm>
        <a:off x="72500" y="3193596"/>
        <a:ext cx="1959024" cy="13401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1F769-DC04-49A5-832D-A98993A3042C}" type="datetimeFigureOut">
              <a:rPr lang="ru-RU" smtClean="0"/>
              <a:t>05.04.2022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B6C7D-31C8-44F1-9FB8-E0EAE8C9BC3A}" type="slidenum">
              <a:rPr lang="ru-RU" smtClean="0"/>
              <a:t>‹#›</a:t>
            </a:fld>
            <a:endParaRPr lang="ru-RU"/>
          </a:p>
        </p:txBody>
      </p:sp>
    </p:spTree>
    <p:extLst>
      <p:ext uri="{BB962C8B-B14F-4D97-AF65-F5344CB8AC3E}">
        <p14:creationId xmlns:p14="http://schemas.microsoft.com/office/powerpoint/2010/main" val="24342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282C0F-C62C-4762-8241-A874B3AC8138}" type="slidenum">
              <a:rPr lang="ru-RU" smtClean="0"/>
              <a:t>2</a:t>
            </a:fld>
            <a:endParaRPr lang="ru-RU"/>
          </a:p>
        </p:txBody>
      </p:sp>
    </p:spTree>
    <p:extLst>
      <p:ext uri="{BB962C8B-B14F-4D97-AF65-F5344CB8AC3E}">
        <p14:creationId xmlns:p14="http://schemas.microsoft.com/office/powerpoint/2010/main" val="250157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BB6C7D-31C8-44F1-9FB8-E0EAE8C9BC3A}" type="slidenum">
              <a:rPr lang="ru-RU" smtClean="0"/>
              <a:t>3</a:t>
            </a:fld>
            <a:endParaRPr lang="ru-RU"/>
          </a:p>
        </p:txBody>
      </p:sp>
    </p:spTree>
    <p:extLst>
      <p:ext uri="{BB962C8B-B14F-4D97-AF65-F5344CB8AC3E}">
        <p14:creationId xmlns:p14="http://schemas.microsoft.com/office/powerpoint/2010/main" val="1395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BB6C7D-31C8-44F1-9FB8-E0EAE8C9BC3A}" type="slidenum">
              <a:rPr lang="ru-RU" smtClean="0"/>
              <a:t>5</a:t>
            </a:fld>
            <a:endParaRPr lang="ru-RU"/>
          </a:p>
        </p:txBody>
      </p:sp>
    </p:spTree>
    <p:extLst>
      <p:ext uri="{BB962C8B-B14F-4D97-AF65-F5344CB8AC3E}">
        <p14:creationId xmlns:p14="http://schemas.microsoft.com/office/powerpoint/2010/main" val="223170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BB6C7D-31C8-44F1-9FB8-E0EAE8C9BC3A}" type="slidenum">
              <a:rPr lang="ru-RU" smtClean="0"/>
              <a:t>6</a:t>
            </a:fld>
            <a:endParaRPr lang="ru-RU"/>
          </a:p>
        </p:txBody>
      </p:sp>
    </p:spTree>
    <p:extLst>
      <p:ext uri="{BB962C8B-B14F-4D97-AF65-F5344CB8AC3E}">
        <p14:creationId xmlns:p14="http://schemas.microsoft.com/office/powerpoint/2010/main" val="2231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05.04.2022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815" y="-5513"/>
            <a:ext cx="3895231"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95942" y="3998118"/>
            <a:ext cx="1820178" cy="461665"/>
          </a:xfrm>
          <a:prstGeom prst="rect">
            <a:avLst/>
          </a:prstGeom>
          <a:noFill/>
        </p:spPr>
        <p:txBody>
          <a:bodyPr vert="horz" wrap="none" rtlCol="0">
            <a:spAutoFit/>
          </a:bodyPr>
          <a:lstStyle/>
          <a:p>
            <a:r>
              <a:rPr lang="en-US" sz="2400" b="1" dirty="0" smtClean="0">
                <a:latin typeface="Constantia" pitchFamily="18" charset="0"/>
                <a:ea typeface="Segoe UI" panose="020B0502040204020203" pitchFamily="34" charset="0"/>
                <a:cs typeface="Leelawadee" panose="020B0502040204020203" pitchFamily="34" charset="-34"/>
              </a:rPr>
              <a:t>5 April 2022</a:t>
            </a:r>
            <a:endParaRPr lang="ru-RU" sz="2400" b="1" dirty="0">
              <a:latin typeface="Constantia" pitchFamily="18" charset="0"/>
              <a:ea typeface="Segoe UI" panose="020B0502040204020203" pitchFamily="34" charset="0"/>
              <a:cs typeface="Leelawadee" panose="020B0502040204020203" pitchFamily="34" charset="-34"/>
            </a:endParaRPr>
          </a:p>
        </p:txBody>
      </p:sp>
      <p:cxnSp>
        <p:nvCxnSpPr>
          <p:cNvPr id="6" name="Прямая соединительная линия 5"/>
          <p:cNvCxnSpPr/>
          <p:nvPr/>
        </p:nvCxnSpPr>
        <p:spPr>
          <a:xfrm>
            <a:off x="107504" y="3413958"/>
            <a:ext cx="3602658" cy="0"/>
          </a:xfrm>
          <a:prstGeom prst="line">
            <a:avLst/>
          </a:prstGeom>
          <a:ln w="76200">
            <a:solidFill>
              <a:srgbClr val="00A8D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563" y="123478"/>
            <a:ext cx="5149933" cy="2739211"/>
          </a:xfrm>
          <a:prstGeom prst="rect">
            <a:avLst/>
          </a:prstGeom>
          <a:noFill/>
        </p:spPr>
        <p:txBody>
          <a:bodyPr wrap="square" rtlCol="0">
            <a:spAutoFit/>
          </a:bodyPr>
          <a:lstStyle/>
          <a:p>
            <a:r>
              <a:rPr lang="en-US" sz="4300" b="1" dirty="0">
                <a:solidFill>
                  <a:schemeClr val="accent5"/>
                </a:solidFill>
                <a:latin typeface="Constantia" pitchFamily="18" charset="0"/>
              </a:rPr>
              <a:t>NDB and evolving agenda for development cooperation</a:t>
            </a:r>
            <a:endParaRPr lang="ru-RU" sz="4300" b="1" dirty="0" smtClean="0">
              <a:solidFill>
                <a:schemeClr val="accent5"/>
              </a:solidFill>
              <a:latin typeface="Constantia" pitchFamily="18" charset="0"/>
              <a:ea typeface="Segoe UI" panose="020B0502040204020203" pitchFamily="34" charset="0"/>
              <a:cs typeface="Leelawadee" panose="020B0502040204020203" pitchFamily="34" charset="-34"/>
            </a:endParaRPr>
          </a:p>
        </p:txBody>
      </p:sp>
      <p:sp>
        <p:nvSpPr>
          <p:cNvPr id="12" name="TextBox 11"/>
          <p:cNvSpPr txBox="1"/>
          <p:nvPr/>
        </p:nvSpPr>
        <p:spPr>
          <a:xfrm>
            <a:off x="3872185" y="3166340"/>
            <a:ext cx="5009053" cy="1938992"/>
          </a:xfrm>
          <a:prstGeom prst="rect">
            <a:avLst/>
          </a:prstGeom>
          <a:noFill/>
        </p:spPr>
        <p:txBody>
          <a:bodyPr vert="horz" wrap="square" rtlCol="0">
            <a:spAutoFit/>
          </a:bodyPr>
          <a:lstStyle/>
          <a:p>
            <a:r>
              <a:rPr lang="en-US" sz="2400" dirty="0" smtClean="0">
                <a:latin typeface="Constantia" pitchFamily="18" charset="0"/>
                <a:ea typeface="Segoe UI" panose="020B0502040204020203" pitchFamily="34" charset="0"/>
                <a:cs typeface="Segoe UI" panose="020B0502040204020203" pitchFamily="34" charset="0"/>
              </a:rPr>
              <a:t>Leonid Grigoryev</a:t>
            </a:r>
            <a:endParaRPr lang="ru-RU" sz="2400" dirty="0" smtClean="0">
              <a:latin typeface="Constantia" pitchFamily="18" charset="0"/>
              <a:ea typeface="Segoe UI" panose="020B0502040204020203" pitchFamily="34" charset="0"/>
              <a:cs typeface="Segoe UI" panose="020B0502040204020203" pitchFamily="34" charset="0"/>
            </a:endParaRPr>
          </a:p>
          <a:p>
            <a:r>
              <a:rPr lang="en-US" sz="2400" i="1" dirty="0" smtClean="0">
                <a:latin typeface="Constantia" pitchFamily="18" charset="0"/>
                <a:ea typeface="Segoe UI" panose="020B0502040204020203" pitchFamily="34" charset="0"/>
                <a:cs typeface="Segoe UI" panose="020B0502040204020203" pitchFamily="34" charset="0"/>
              </a:rPr>
              <a:t>Higher School of Economics</a:t>
            </a:r>
          </a:p>
          <a:p>
            <a:endParaRPr lang="en-US" sz="2400" i="1" dirty="0" smtClean="0">
              <a:latin typeface="Constantia" pitchFamily="18" charset="0"/>
              <a:ea typeface="Segoe UI" panose="020B0502040204020203" pitchFamily="34" charset="0"/>
              <a:cs typeface="Segoe UI" panose="020B0502040204020203" pitchFamily="34" charset="0"/>
            </a:endParaRPr>
          </a:p>
          <a:p>
            <a:r>
              <a:rPr lang="en-US" sz="2400" dirty="0">
                <a:latin typeface="Constantia" pitchFamily="18" charset="0"/>
                <a:ea typeface="Segoe UI" panose="020B0502040204020203" pitchFamily="34" charset="0"/>
                <a:cs typeface="Segoe UI" panose="020B0502040204020203" pitchFamily="34" charset="0"/>
              </a:rPr>
              <a:t>Alexandra </a:t>
            </a:r>
            <a:r>
              <a:rPr lang="en-US" sz="2400" dirty="0" err="1">
                <a:latin typeface="Constantia" pitchFamily="18" charset="0"/>
                <a:ea typeface="Segoe UI" panose="020B0502040204020203" pitchFamily="34" charset="0"/>
                <a:cs typeface="Segoe UI" panose="020B0502040204020203" pitchFamily="34" charset="0"/>
              </a:rPr>
              <a:t>Morozkina</a:t>
            </a:r>
            <a:r>
              <a:rPr lang="en-US" sz="2400" dirty="0">
                <a:latin typeface="Constantia" pitchFamily="18" charset="0"/>
                <a:ea typeface="Segoe UI" panose="020B0502040204020203" pitchFamily="34" charset="0"/>
                <a:cs typeface="Segoe UI" panose="020B0502040204020203" pitchFamily="34" charset="0"/>
              </a:rPr>
              <a:t>, </a:t>
            </a:r>
            <a:r>
              <a:rPr lang="en-US" sz="2400" dirty="0" err="1">
                <a:latin typeface="Constantia" pitchFamily="18" charset="0"/>
                <a:ea typeface="Segoe UI" panose="020B0502040204020203" pitchFamily="34" charset="0"/>
                <a:cs typeface="Segoe UI" panose="020B0502040204020203" pitchFamily="34" charset="0"/>
              </a:rPr>
              <a:t>phD</a:t>
            </a:r>
            <a:endParaRPr lang="ru-RU" sz="2400" dirty="0">
              <a:latin typeface="Constantia" pitchFamily="18" charset="0"/>
              <a:ea typeface="Segoe UI" panose="020B0502040204020203" pitchFamily="34" charset="0"/>
              <a:cs typeface="Segoe UI" panose="020B0502040204020203" pitchFamily="34" charset="0"/>
            </a:endParaRPr>
          </a:p>
          <a:p>
            <a:r>
              <a:rPr lang="en-US" sz="2400" i="1" dirty="0">
                <a:latin typeface="Constantia" pitchFamily="18" charset="0"/>
                <a:ea typeface="Segoe UI" panose="020B0502040204020203" pitchFamily="34" charset="0"/>
                <a:cs typeface="Segoe UI" panose="020B0502040204020203" pitchFamily="34" charset="0"/>
              </a:rPr>
              <a:t>Higher School of Economics</a:t>
            </a:r>
          </a:p>
        </p:txBody>
      </p:sp>
      <p:cxnSp>
        <p:nvCxnSpPr>
          <p:cNvPr id="10" name="Прямая соединительная линия 9"/>
          <p:cNvCxnSpPr/>
          <p:nvPr/>
        </p:nvCxnSpPr>
        <p:spPr>
          <a:xfrm>
            <a:off x="3908153" y="2931790"/>
            <a:ext cx="3552730" cy="0"/>
          </a:xfrm>
          <a:prstGeom prst="line">
            <a:avLst/>
          </a:prstGeom>
          <a:ln w="38100">
            <a:solidFill>
              <a:srgbClr val="00A8D0"/>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6617" r="15097"/>
          <a:stretch/>
        </p:blipFill>
        <p:spPr>
          <a:xfrm>
            <a:off x="107504" y="574513"/>
            <a:ext cx="3602658" cy="2592288"/>
          </a:xfrm>
          <a:prstGeom prst="rect">
            <a:avLst/>
          </a:prstGeom>
        </p:spPr>
      </p:pic>
    </p:spTree>
    <p:extLst>
      <p:ext uri="{BB962C8B-B14F-4D97-AF65-F5344CB8AC3E}">
        <p14:creationId xmlns:p14="http://schemas.microsoft.com/office/powerpoint/2010/main" val="177961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Прямоугольник 42"/>
          <p:cNvSpPr/>
          <p:nvPr/>
        </p:nvSpPr>
        <p:spPr>
          <a:xfrm>
            <a:off x="6660394" y="0"/>
            <a:ext cx="2483606" cy="5143500"/>
          </a:xfrm>
          <a:prstGeom prst="rect">
            <a:avLst/>
          </a:prstGeom>
          <a:solidFill>
            <a:srgbClr val="BCE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onstantia" pitchFamily="18" charset="0"/>
            </a:endParaRPr>
          </a:p>
        </p:txBody>
      </p:sp>
      <p:sp>
        <p:nvSpPr>
          <p:cNvPr id="44" name="TextBox 43"/>
          <p:cNvSpPr txBox="1"/>
          <p:nvPr/>
        </p:nvSpPr>
        <p:spPr>
          <a:xfrm>
            <a:off x="6660232" y="328459"/>
            <a:ext cx="2478033" cy="1477328"/>
          </a:xfrm>
          <a:prstGeom prst="rect">
            <a:avLst/>
          </a:prstGeom>
          <a:noFill/>
        </p:spPr>
        <p:txBody>
          <a:bodyPr wrap="square" rtlCol="0">
            <a:spAutoFit/>
          </a:bodyPr>
          <a:lstStyle/>
          <a:p>
            <a:pPr algn="ctr"/>
            <a:r>
              <a:rPr lang="en-US" sz="2900" b="1" dirty="0" smtClean="0">
                <a:latin typeface="Constantia" panose="02030602050306030303" pitchFamily="18" charset="0"/>
                <a:ea typeface="Segoe UI" panose="020B0502040204020203" pitchFamily="34" charset="0"/>
                <a:cs typeface="Segoe UI" panose="020B0502040204020203" pitchFamily="34" charset="0"/>
              </a:rPr>
              <a:t>Catastrophic effect on SDGs</a:t>
            </a:r>
            <a:endParaRPr lang="ru-RU" sz="2900" b="1" dirty="0" smtClean="0">
              <a:latin typeface="Constantia" panose="02030602050306030303" pitchFamily="18" charset="0"/>
              <a:ea typeface="Segoe UI" panose="020B0502040204020203" pitchFamily="34" charset="0"/>
              <a:cs typeface="Segoe UI" panose="020B0502040204020203" pitchFamily="34" charset="0"/>
            </a:endParaRPr>
          </a:p>
        </p:txBody>
      </p:sp>
      <p:pic>
        <p:nvPicPr>
          <p:cNvPr id="45"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35812" t="10442" r="24091" b="11262"/>
          <a:stretch/>
        </p:blipFill>
        <p:spPr bwMode="auto">
          <a:xfrm>
            <a:off x="6665967" y="2498414"/>
            <a:ext cx="2478033" cy="264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179512" y="149652"/>
            <a:ext cx="2736304" cy="400110"/>
          </a:xfrm>
          <a:prstGeom prst="rect">
            <a:avLst/>
          </a:prstGeom>
          <a:solidFill>
            <a:srgbClr val="E7EFF9"/>
          </a:solidFill>
        </p:spPr>
        <p:txBody>
          <a:bodyPr wrap="square">
            <a:spAutoFit/>
          </a:bodyPr>
          <a:lstStyle/>
          <a:p>
            <a:pPr algn="ctr"/>
            <a:r>
              <a:rPr lang="en-US" sz="2000" b="1" dirty="0" smtClean="0">
                <a:latin typeface="Constantia" pitchFamily="18" charset="0"/>
                <a:ea typeface="Segoe UI" panose="020B0502040204020203" pitchFamily="34" charset="0"/>
                <a:cs typeface="Segoe UI" panose="020B0502040204020203" pitchFamily="34" charset="0"/>
              </a:rPr>
              <a:t>SDG1. Poverty</a:t>
            </a:r>
            <a:endParaRPr lang="ru-RU" sz="2000" b="1" dirty="0">
              <a:latin typeface="Constantia" pitchFamily="18" charset="0"/>
              <a:ea typeface="Segoe UI" panose="020B0502040204020203" pitchFamily="34" charset="0"/>
              <a:cs typeface="Segoe UI" panose="020B0502040204020203" pitchFamily="34" charset="0"/>
            </a:endParaRPr>
          </a:p>
        </p:txBody>
      </p:sp>
      <p:sp>
        <p:nvSpPr>
          <p:cNvPr id="10" name="Прямоугольник 9"/>
          <p:cNvSpPr/>
          <p:nvPr/>
        </p:nvSpPr>
        <p:spPr>
          <a:xfrm>
            <a:off x="3059832" y="128404"/>
            <a:ext cx="3503080" cy="400110"/>
          </a:xfrm>
          <a:prstGeom prst="rect">
            <a:avLst/>
          </a:prstGeom>
          <a:solidFill>
            <a:srgbClr val="CFEAFD"/>
          </a:solidFill>
        </p:spPr>
        <p:txBody>
          <a:bodyPr wrap="square">
            <a:spAutoFit/>
          </a:bodyPr>
          <a:lstStyle/>
          <a:p>
            <a:pPr algn="ctr"/>
            <a:r>
              <a:rPr lang="en-US" sz="2000" b="1" dirty="0" smtClean="0">
                <a:latin typeface="Constantia" pitchFamily="18" charset="0"/>
                <a:ea typeface="Segoe UI" panose="020B0502040204020203" pitchFamily="34" charset="0"/>
                <a:cs typeface="Segoe UI" panose="020B0502040204020203" pitchFamily="34" charset="0"/>
              </a:rPr>
              <a:t>SDG2. Food</a:t>
            </a:r>
            <a:endParaRPr lang="ru-RU" sz="2000" b="1" dirty="0">
              <a:latin typeface="Constantia" pitchFamily="18" charset="0"/>
              <a:ea typeface="Segoe UI" panose="020B0502040204020203" pitchFamily="34" charset="0"/>
              <a:cs typeface="Segoe UI" panose="020B0502040204020203" pitchFamily="34" charset="0"/>
            </a:endParaRPr>
          </a:p>
        </p:txBody>
      </p:sp>
      <p:sp>
        <p:nvSpPr>
          <p:cNvPr id="11" name="Прямоугольник 10"/>
          <p:cNvSpPr/>
          <p:nvPr/>
        </p:nvSpPr>
        <p:spPr>
          <a:xfrm>
            <a:off x="179512" y="539176"/>
            <a:ext cx="2736304" cy="1569660"/>
          </a:xfrm>
          <a:prstGeom prst="rect">
            <a:avLst/>
          </a:prstGeom>
          <a:solidFill>
            <a:srgbClr val="BCE2FC"/>
          </a:solidFill>
        </p:spPr>
        <p:txBody>
          <a:bodyPr wrap="square">
            <a:spAutoFit/>
          </a:bodyPr>
          <a:lstStyle/>
          <a:p>
            <a:pPr marL="285750" indent="-285750">
              <a:buFont typeface="Wingdings" pitchFamily="2" charset="2"/>
              <a:buChar char="ü"/>
            </a:pPr>
            <a:r>
              <a:rPr lang="en-US" sz="1600" dirty="0" smtClean="0">
                <a:latin typeface="Constantia" pitchFamily="18" charset="0"/>
              </a:rPr>
              <a:t>Share of population living on 1.9 USD/day </a:t>
            </a:r>
            <a:r>
              <a:rPr lang="en-US" sz="1600" b="1" dirty="0" smtClean="0">
                <a:latin typeface="Constantia" pitchFamily="18" charset="0"/>
              </a:rPr>
              <a:t>increased from 8.7% in 2019 to 9.6% in 2020</a:t>
            </a:r>
          </a:p>
          <a:p>
            <a:pPr marL="285750" indent="-285750">
              <a:buFont typeface="Wingdings" pitchFamily="2" charset="2"/>
              <a:buChar char="ü"/>
            </a:pPr>
            <a:r>
              <a:rPr lang="en-US" sz="1600" dirty="0" smtClean="0">
                <a:latin typeface="Constantia" pitchFamily="18" charset="0"/>
                <a:ea typeface="Segoe UI" panose="020B0502040204020203" pitchFamily="34" charset="0"/>
                <a:cs typeface="Segoe UI" panose="020B0502040204020203" pitchFamily="34" charset="0"/>
              </a:rPr>
              <a:t>In absolute terms – by </a:t>
            </a:r>
            <a:r>
              <a:rPr lang="en-US" sz="1600" b="1" dirty="0" smtClean="0">
                <a:latin typeface="Constantia" pitchFamily="18" charset="0"/>
                <a:ea typeface="Segoe UI" panose="020B0502040204020203" pitchFamily="34" charset="0"/>
                <a:cs typeface="Segoe UI" panose="020B0502040204020203" pitchFamily="34" charset="0"/>
              </a:rPr>
              <a:t>80 </a:t>
            </a:r>
            <a:r>
              <a:rPr lang="en-US" sz="1600" b="1" dirty="0" err="1" smtClean="0">
                <a:latin typeface="Constantia" pitchFamily="18" charset="0"/>
                <a:ea typeface="Segoe UI" panose="020B0502040204020203" pitchFamily="34" charset="0"/>
                <a:cs typeface="Segoe UI" panose="020B0502040204020203" pitchFamily="34" charset="0"/>
              </a:rPr>
              <a:t>mln</a:t>
            </a:r>
            <a:r>
              <a:rPr lang="en-US" sz="1600" b="1" dirty="0" smtClean="0">
                <a:latin typeface="Constantia" pitchFamily="18" charset="0"/>
                <a:ea typeface="Segoe UI" panose="020B0502040204020203" pitchFamily="34" charset="0"/>
                <a:cs typeface="Segoe UI" panose="020B0502040204020203" pitchFamily="34" charset="0"/>
              </a:rPr>
              <a:t> people </a:t>
            </a:r>
            <a:endParaRPr lang="en-US" sz="1600" b="1" dirty="0">
              <a:latin typeface="Constantia" pitchFamily="18" charset="0"/>
              <a:ea typeface="Segoe UI" panose="020B0502040204020203" pitchFamily="34" charset="0"/>
              <a:cs typeface="Segoe UI" panose="020B0502040204020203" pitchFamily="34" charset="0"/>
            </a:endParaRPr>
          </a:p>
        </p:txBody>
      </p:sp>
      <p:sp>
        <p:nvSpPr>
          <p:cNvPr id="12" name="Прямоугольник 11"/>
          <p:cNvSpPr/>
          <p:nvPr/>
        </p:nvSpPr>
        <p:spPr>
          <a:xfrm>
            <a:off x="3059832" y="528514"/>
            <a:ext cx="3503080" cy="1569660"/>
          </a:xfrm>
          <a:prstGeom prst="rect">
            <a:avLst/>
          </a:prstGeom>
          <a:solidFill>
            <a:srgbClr val="A3D7FB"/>
          </a:solidFill>
        </p:spPr>
        <p:txBody>
          <a:bodyPr wrap="square">
            <a:spAutoFit/>
          </a:bodyPr>
          <a:lstStyle/>
          <a:p>
            <a:pPr marL="285750" indent="-285750">
              <a:buFont typeface="Wingdings" pitchFamily="2" charset="2"/>
              <a:buChar char="ü"/>
            </a:pPr>
            <a:r>
              <a:rPr lang="en-US" sz="1600" dirty="0" smtClean="0">
                <a:latin typeface="Constantia" pitchFamily="18" charset="0"/>
              </a:rPr>
              <a:t>Food index calculated by the WB raised </a:t>
            </a:r>
            <a:r>
              <a:rPr lang="en-US" sz="1600" b="1" dirty="0" smtClean="0">
                <a:latin typeface="Constantia" pitchFamily="18" charset="0"/>
              </a:rPr>
              <a:t>from 88 </a:t>
            </a:r>
            <a:r>
              <a:rPr lang="en-US" sz="1600" dirty="0" smtClean="0">
                <a:latin typeface="Constantia" pitchFamily="18" charset="0"/>
              </a:rPr>
              <a:t>(2010=100) in 2015 </a:t>
            </a:r>
            <a:r>
              <a:rPr lang="en-US" sz="1600" b="1" dirty="0" smtClean="0">
                <a:latin typeface="Constantia" pitchFamily="18" charset="0"/>
              </a:rPr>
              <a:t>to 141 </a:t>
            </a:r>
            <a:r>
              <a:rPr lang="en-US" sz="1600" dirty="0" smtClean="0">
                <a:latin typeface="Constantia" pitchFamily="18" charset="0"/>
              </a:rPr>
              <a:t>in February 2022</a:t>
            </a:r>
          </a:p>
          <a:p>
            <a:pPr marL="285750" indent="-285750">
              <a:buFont typeface="Wingdings" pitchFamily="2" charset="2"/>
              <a:buChar char="ü"/>
            </a:pPr>
            <a:r>
              <a:rPr lang="en-US" sz="1600" dirty="0" smtClean="0">
                <a:latin typeface="Constantia" pitchFamily="18" charset="0"/>
                <a:ea typeface="Segoe UI" panose="020B0502040204020203" pitchFamily="34" charset="0"/>
                <a:cs typeface="Segoe UI" panose="020B0502040204020203" pitchFamily="34" charset="0"/>
              </a:rPr>
              <a:t>Number of undernourished increased from 650 </a:t>
            </a:r>
            <a:r>
              <a:rPr lang="en-US" sz="1600" dirty="0" err="1" smtClean="0">
                <a:latin typeface="Constantia" pitchFamily="18" charset="0"/>
                <a:ea typeface="Segoe UI" panose="020B0502040204020203" pitchFamily="34" charset="0"/>
                <a:cs typeface="Segoe UI" panose="020B0502040204020203" pitchFamily="34" charset="0"/>
              </a:rPr>
              <a:t>mln</a:t>
            </a:r>
            <a:r>
              <a:rPr lang="en-US" sz="1600" dirty="0" smtClean="0">
                <a:latin typeface="Constantia" pitchFamily="18" charset="0"/>
                <a:ea typeface="Segoe UI" panose="020B0502040204020203" pitchFamily="34" charset="0"/>
                <a:cs typeface="Segoe UI" panose="020B0502040204020203" pitchFamily="34" charset="0"/>
              </a:rPr>
              <a:t> people in 2019 to 768 </a:t>
            </a:r>
            <a:r>
              <a:rPr lang="en-US" sz="1600" dirty="0" err="1" smtClean="0">
                <a:latin typeface="Constantia" pitchFamily="18" charset="0"/>
                <a:ea typeface="Segoe UI" panose="020B0502040204020203" pitchFamily="34" charset="0"/>
                <a:cs typeface="Segoe UI" panose="020B0502040204020203" pitchFamily="34" charset="0"/>
              </a:rPr>
              <a:t>mln</a:t>
            </a:r>
            <a:r>
              <a:rPr lang="en-US" sz="1600" dirty="0" smtClean="0">
                <a:latin typeface="Constantia" pitchFamily="18" charset="0"/>
                <a:ea typeface="Segoe UI" panose="020B0502040204020203" pitchFamily="34" charset="0"/>
                <a:cs typeface="Segoe UI" panose="020B0502040204020203" pitchFamily="34" charset="0"/>
              </a:rPr>
              <a:t> </a:t>
            </a:r>
            <a:r>
              <a:rPr lang="en-US" sz="1600" dirty="0" smtClean="0">
                <a:latin typeface="Constantia" pitchFamily="18" charset="0"/>
                <a:ea typeface="Segoe UI" panose="020B0502040204020203" pitchFamily="34" charset="0"/>
                <a:cs typeface="Segoe UI" panose="020B0502040204020203" pitchFamily="34" charset="0"/>
              </a:rPr>
              <a:t>in 2020 (</a:t>
            </a:r>
            <a:r>
              <a:rPr lang="en-US" sz="1600" smtClean="0">
                <a:latin typeface="Constantia" pitchFamily="18" charset="0"/>
                <a:ea typeface="Segoe UI" panose="020B0502040204020203" pitchFamily="34" charset="0"/>
                <a:cs typeface="Segoe UI" panose="020B0502040204020203" pitchFamily="34" charset="0"/>
              </a:rPr>
              <a:t>est)</a:t>
            </a:r>
            <a:endParaRPr lang="ru-RU" sz="1600" dirty="0" smtClean="0">
              <a:latin typeface="Constantia" pitchFamily="18" charset="0"/>
              <a:ea typeface="Segoe UI" panose="020B0502040204020203" pitchFamily="34" charset="0"/>
              <a:cs typeface="Segoe UI" panose="020B0502040204020203" pitchFamily="34" charset="0"/>
            </a:endParaRPr>
          </a:p>
        </p:txBody>
      </p:sp>
      <p:sp>
        <p:nvSpPr>
          <p:cNvPr id="13" name="Прямоугольник 12"/>
          <p:cNvSpPr/>
          <p:nvPr/>
        </p:nvSpPr>
        <p:spPr>
          <a:xfrm>
            <a:off x="100513" y="2305313"/>
            <a:ext cx="2167232" cy="400110"/>
          </a:xfrm>
          <a:prstGeom prst="rect">
            <a:avLst/>
          </a:prstGeom>
          <a:solidFill>
            <a:srgbClr val="A3D7FB"/>
          </a:solidFill>
        </p:spPr>
        <p:txBody>
          <a:bodyPr wrap="square">
            <a:spAutoFit/>
          </a:bodyPr>
          <a:lstStyle/>
          <a:p>
            <a:pPr algn="ctr"/>
            <a:r>
              <a:rPr lang="en-US" sz="2000" b="1" dirty="0" smtClean="0">
                <a:latin typeface="Constantia" pitchFamily="18" charset="0"/>
                <a:ea typeface="Segoe UI" panose="020B0502040204020203" pitchFamily="34" charset="0"/>
                <a:cs typeface="Segoe UI" panose="020B0502040204020203" pitchFamily="34" charset="0"/>
              </a:rPr>
              <a:t>SDG3. Health</a:t>
            </a:r>
          </a:p>
        </p:txBody>
      </p:sp>
      <p:sp>
        <p:nvSpPr>
          <p:cNvPr id="14" name="Прямоугольник 13"/>
          <p:cNvSpPr/>
          <p:nvPr/>
        </p:nvSpPr>
        <p:spPr>
          <a:xfrm>
            <a:off x="100513" y="2705429"/>
            <a:ext cx="2167231" cy="2062103"/>
          </a:xfrm>
          <a:prstGeom prst="rect">
            <a:avLst/>
          </a:prstGeom>
          <a:solidFill>
            <a:srgbClr val="76C5FA"/>
          </a:solidFill>
        </p:spPr>
        <p:txBody>
          <a:bodyPr wrap="square">
            <a:spAutoFit/>
          </a:bodyPr>
          <a:lstStyle/>
          <a:p>
            <a:pPr marL="180975" indent="-180975">
              <a:buFont typeface="Wingdings" panose="05000000000000000000" pitchFamily="2" charset="2"/>
              <a:buChar char="ü"/>
            </a:pPr>
            <a:r>
              <a:rPr lang="en-US" sz="1600" b="1" dirty="0" smtClean="0">
                <a:latin typeface="Constantia" pitchFamily="18" charset="0"/>
                <a:ea typeface="Segoe UI" panose="020B0502040204020203" pitchFamily="34" charset="0"/>
                <a:cs typeface="Leelawadee" panose="020B0502040204020203" pitchFamily="34" charset="-34"/>
              </a:rPr>
              <a:t>6.1 </a:t>
            </a:r>
            <a:r>
              <a:rPr lang="en-US" sz="1600" b="1" dirty="0" err="1" smtClean="0">
                <a:latin typeface="Constantia" pitchFamily="18" charset="0"/>
                <a:ea typeface="Segoe UI" panose="020B0502040204020203" pitchFamily="34" charset="0"/>
                <a:cs typeface="Leelawadee" panose="020B0502040204020203" pitchFamily="34" charset="-34"/>
              </a:rPr>
              <a:t>mln</a:t>
            </a:r>
            <a:r>
              <a:rPr lang="en-US" sz="1600" b="1" dirty="0" smtClean="0">
                <a:latin typeface="Constantia" pitchFamily="18" charset="0"/>
                <a:ea typeface="Segoe UI" panose="020B0502040204020203" pitchFamily="34" charset="0"/>
                <a:cs typeface="Leelawadee" panose="020B0502040204020203" pitchFamily="34" charset="-34"/>
              </a:rPr>
              <a:t> </a:t>
            </a:r>
            <a:r>
              <a:rPr lang="en-US" sz="1600" dirty="0" smtClean="0">
                <a:latin typeface="Constantia" pitchFamily="18" charset="0"/>
                <a:ea typeface="Segoe UI" panose="020B0502040204020203" pitchFamily="34" charset="0"/>
                <a:cs typeface="Leelawadee" panose="020B0502040204020203" pitchFamily="34" charset="-34"/>
              </a:rPr>
              <a:t>deaths from COVID-19 as of March, 30 (Target 3.3 unrealistic)</a:t>
            </a:r>
          </a:p>
          <a:p>
            <a:pPr marL="180975" indent="-180975">
              <a:buFont typeface="Wingdings" panose="05000000000000000000" pitchFamily="2" charset="2"/>
              <a:buChar char="ü"/>
            </a:pPr>
            <a:r>
              <a:rPr lang="en-US" sz="1600" dirty="0" smtClean="0">
                <a:latin typeface="Constantia" pitchFamily="18" charset="0"/>
              </a:rPr>
              <a:t>Life expectancy in 30 </a:t>
            </a:r>
            <a:r>
              <a:rPr lang="en-US" sz="1600" dirty="0">
                <a:latin typeface="Constantia" pitchFamily="18" charset="0"/>
              </a:rPr>
              <a:t>E</a:t>
            </a:r>
            <a:r>
              <a:rPr lang="en-US" sz="1600" dirty="0" smtClean="0">
                <a:latin typeface="Constantia" pitchFamily="18" charset="0"/>
              </a:rPr>
              <a:t>uropean countries down in 2020</a:t>
            </a:r>
            <a:endParaRPr lang="ru-RU" sz="1600" dirty="0">
              <a:latin typeface="Constantia" pitchFamily="18" charset="0"/>
              <a:ea typeface="Segoe UI" panose="020B0502040204020203" pitchFamily="34" charset="0"/>
              <a:cs typeface="Leelawadee" panose="020B0502040204020203" pitchFamily="34" charset="-34"/>
            </a:endParaRPr>
          </a:p>
        </p:txBody>
      </p:sp>
      <p:sp>
        <p:nvSpPr>
          <p:cNvPr id="15" name="Прямоугольник 14"/>
          <p:cNvSpPr/>
          <p:nvPr/>
        </p:nvSpPr>
        <p:spPr>
          <a:xfrm>
            <a:off x="2378406" y="2321137"/>
            <a:ext cx="2160239" cy="384721"/>
          </a:xfrm>
          <a:prstGeom prst="rect">
            <a:avLst/>
          </a:prstGeom>
          <a:solidFill>
            <a:srgbClr val="86CBFA"/>
          </a:solidFill>
        </p:spPr>
        <p:txBody>
          <a:bodyPr wrap="square">
            <a:spAutoFit/>
          </a:bodyPr>
          <a:lstStyle/>
          <a:p>
            <a:pPr algn="ctr"/>
            <a:r>
              <a:rPr lang="en-US" sz="1900" b="1" dirty="0" smtClean="0">
                <a:latin typeface="Constantia" pitchFamily="18" charset="0"/>
                <a:ea typeface="Segoe UI" panose="020B0502040204020203" pitchFamily="34" charset="0"/>
                <a:cs typeface="Segoe UI" panose="020B0502040204020203" pitchFamily="34" charset="0"/>
              </a:rPr>
              <a:t>SDG4. Education</a:t>
            </a:r>
            <a:endParaRPr lang="ru-RU" sz="1900" b="1" dirty="0">
              <a:latin typeface="Constantia" pitchFamily="18" charset="0"/>
              <a:ea typeface="Segoe UI" panose="020B0502040204020203" pitchFamily="34" charset="0"/>
              <a:cs typeface="Segoe UI" panose="020B0502040204020203" pitchFamily="34" charset="0"/>
            </a:endParaRPr>
          </a:p>
        </p:txBody>
      </p:sp>
      <p:sp>
        <p:nvSpPr>
          <p:cNvPr id="16" name="Прямоугольник 15"/>
          <p:cNvSpPr/>
          <p:nvPr/>
        </p:nvSpPr>
        <p:spPr>
          <a:xfrm>
            <a:off x="2378405" y="2705425"/>
            <a:ext cx="2160240" cy="2062103"/>
          </a:xfrm>
          <a:prstGeom prst="rect">
            <a:avLst/>
          </a:prstGeom>
          <a:solidFill>
            <a:srgbClr val="0A96F6"/>
          </a:solidFill>
        </p:spPr>
        <p:txBody>
          <a:bodyPr wrap="square">
            <a:spAutoFit/>
          </a:bodyPr>
          <a:lstStyle/>
          <a:p>
            <a:pPr marL="180975" indent="-180975">
              <a:buFont typeface="Wingdings" panose="05000000000000000000" pitchFamily="2" charset="2"/>
              <a:buChar char="ü"/>
              <a:tabLst>
                <a:tab pos="180975" algn="l"/>
              </a:tabLst>
            </a:pPr>
            <a:r>
              <a:rPr lang="en-US" sz="1600" dirty="0">
                <a:latin typeface="Constantia" pitchFamily="18" charset="0"/>
              </a:rPr>
              <a:t>I</a:t>
            </a:r>
            <a:r>
              <a:rPr lang="en-US" sz="1600" dirty="0" smtClean="0">
                <a:latin typeface="Constantia" pitchFamily="18" charset="0"/>
              </a:rPr>
              <a:t>n </a:t>
            </a:r>
            <a:r>
              <a:rPr lang="en-US" sz="1600" dirty="0">
                <a:latin typeface="Constantia" pitchFamily="18" charset="0"/>
              </a:rPr>
              <a:t>April 2020, </a:t>
            </a:r>
            <a:r>
              <a:rPr lang="en-US" sz="1600" b="1" dirty="0">
                <a:latin typeface="Constantia" pitchFamily="18" charset="0"/>
              </a:rPr>
              <a:t>schools in 173 countries were closed </a:t>
            </a:r>
            <a:r>
              <a:rPr lang="en-US" sz="1600" dirty="0">
                <a:latin typeface="Constantia" pitchFamily="18" charset="0"/>
              </a:rPr>
              <a:t>due to lockdown </a:t>
            </a:r>
            <a:r>
              <a:rPr lang="en-US" sz="1600" dirty="0" smtClean="0">
                <a:latin typeface="Constantia" pitchFamily="18" charset="0"/>
              </a:rPr>
              <a:t>measures</a:t>
            </a:r>
          </a:p>
          <a:p>
            <a:pPr marL="180975" indent="-180975">
              <a:buFont typeface="Wingdings" panose="05000000000000000000" pitchFamily="2" charset="2"/>
              <a:buChar char="ü"/>
              <a:tabLst>
                <a:tab pos="180975" algn="l"/>
              </a:tabLst>
            </a:pPr>
            <a:r>
              <a:rPr lang="en-US" sz="1600" dirty="0">
                <a:latin typeface="Constantia" pitchFamily="18" charset="0"/>
              </a:rPr>
              <a:t>in 7 more countries schools were only partially open</a:t>
            </a:r>
            <a:endParaRPr lang="en-US" sz="1600" dirty="0" smtClean="0">
              <a:latin typeface="Constantia" pitchFamily="18" charset="0"/>
              <a:cs typeface="Leelawadee" panose="020B0502040204020203" pitchFamily="34" charset="-34"/>
            </a:endParaRPr>
          </a:p>
        </p:txBody>
      </p:sp>
      <p:cxnSp>
        <p:nvCxnSpPr>
          <p:cNvPr id="17" name="Прямая соединительная линия 16"/>
          <p:cNvCxnSpPr/>
          <p:nvPr/>
        </p:nvCxnSpPr>
        <p:spPr>
          <a:xfrm>
            <a:off x="179512" y="549762"/>
            <a:ext cx="273630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059832" y="538401"/>
            <a:ext cx="35030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00512" y="2705415"/>
            <a:ext cx="2167233" cy="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2378406" y="2705858"/>
            <a:ext cx="216023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4612836" y="2321137"/>
            <a:ext cx="1950076" cy="400110"/>
          </a:xfrm>
          <a:prstGeom prst="rect">
            <a:avLst/>
          </a:prstGeom>
          <a:solidFill>
            <a:srgbClr val="67BEF9"/>
          </a:solidFill>
        </p:spPr>
        <p:txBody>
          <a:bodyPr wrap="square">
            <a:spAutoFit/>
          </a:bodyPr>
          <a:lstStyle/>
          <a:p>
            <a:pPr algn="ctr"/>
            <a:r>
              <a:rPr lang="en-US" sz="2000" b="1" dirty="0" smtClean="0">
                <a:latin typeface="Constantia" pitchFamily="18" charset="0"/>
                <a:ea typeface="Segoe UI" panose="020B0502040204020203" pitchFamily="34" charset="0"/>
                <a:cs typeface="Segoe UI" panose="020B0502040204020203" pitchFamily="34" charset="0"/>
              </a:rPr>
              <a:t>SDG 8. Growth</a:t>
            </a:r>
            <a:endParaRPr lang="ru-RU" sz="2000" b="1" dirty="0">
              <a:latin typeface="Constantia" pitchFamily="18" charset="0"/>
              <a:ea typeface="Segoe UI" panose="020B0502040204020203" pitchFamily="34" charset="0"/>
              <a:cs typeface="Segoe UI" panose="020B0502040204020203" pitchFamily="34" charset="0"/>
            </a:endParaRPr>
          </a:p>
        </p:txBody>
      </p:sp>
      <p:sp>
        <p:nvSpPr>
          <p:cNvPr id="22" name="Прямоугольник 21"/>
          <p:cNvSpPr/>
          <p:nvPr/>
        </p:nvSpPr>
        <p:spPr>
          <a:xfrm>
            <a:off x="4612836" y="2710515"/>
            <a:ext cx="1950076" cy="2062103"/>
          </a:xfrm>
          <a:prstGeom prst="rect">
            <a:avLst/>
          </a:prstGeom>
          <a:solidFill>
            <a:srgbClr val="0776C1"/>
          </a:solidFill>
        </p:spPr>
        <p:txBody>
          <a:bodyPr wrap="square">
            <a:spAutoFit/>
          </a:bodyPr>
          <a:lstStyle/>
          <a:p>
            <a:pPr marL="285750" indent="-285750">
              <a:buFont typeface="Wingdings" pitchFamily="2" charset="2"/>
              <a:buChar char="ü"/>
            </a:pPr>
            <a:r>
              <a:rPr lang="en-US" sz="1600" dirty="0" smtClean="0">
                <a:latin typeface="Constantia" pitchFamily="18" charset="0"/>
              </a:rPr>
              <a:t>Unemployment </a:t>
            </a:r>
            <a:r>
              <a:rPr lang="en-US" sz="1600" dirty="0">
                <a:latin typeface="Constantia" pitchFamily="18" charset="0"/>
              </a:rPr>
              <a:t>up from 5.4% in 2019 </a:t>
            </a:r>
            <a:r>
              <a:rPr lang="en-US" sz="1600" b="1" dirty="0">
                <a:latin typeface="Constantia" pitchFamily="18" charset="0"/>
              </a:rPr>
              <a:t>to </a:t>
            </a:r>
            <a:r>
              <a:rPr lang="en-US" sz="1600" b="1" dirty="0" smtClean="0">
                <a:latin typeface="Constantia" pitchFamily="18" charset="0"/>
              </a:rPr>
              <a:t>6.6% </a:t>
            </a:r>
            <a:r>
              <a:rPr lang="en-US" sz="1600" b="1" dirty="0">
                <a:latin typeface="Constantia" pitchFamily="18" charset="0"/>
              </a:rPr>
              <a:t>in 2020 </a:t>
            </a:r>
            <a:endParaRPr lang="en-US" sz="1600" b="1" dirty="0" smtClean="0">
              <a:latin typeface="Constantia" pitchFamily="18" charset="0"/>
            </a:endParaRPr>
          </a:p>
          <a:p>
            <a:pPr marL="285750" indent="-285750">
              <a:buFont typeface="Wingdings" pitchFamily="2" charset="2"/>
              <a:buChar char="ü"/>
            </a:pPr>
            <a:r>
              <a:rPr lang="en-US" sz="1600" dirty="0" smtClean="0">
                <a:latin typeface="Constantia" pitchFamily="18" charset="0"/>
                <a:ea typeface="Segoe UI" panose="020B0502040204020203" pitchFamily="34" charset="0"/>
                <a:cs typeface="Leelawadee" panose="020B0502040204020203" pitchFamily="34" charset="-34"/>
              </a:rPr>
              <a:t>Global growth down from 2.8% in 2019 </a:t>
            </a:r>
            <a:r>
              <a:rPr lang="en-US" sz="1600" b="1" dirty="0" smtClean="0">
                <a:latin typeface="Constantia" pitchFamily="18" charset="0"/>
                <a:ea typeface="Segoe UI" panose="020B0502040204020203" pitchFamily="34" charset="0"/>
                <a:cs typeface="Leelawadee" panose="020B0502040204020203" pitchFamily="34" charset="-34"/>
              </a:rPr>
              <a:t>to -3.1% in 2020</a:t>
            </a:r>
            <a:endParaRPr lang="en-US" sz="1600" b="1" dirty="0">
              <a:latin typeface="Constantia" pitchFamily="18" charset="0"/>
              <a:ea typeface="Segoe UI" panose="020B0502040204020203" pitchFamily="34" charset="0"/>
              <a:cs typeface="Leelawadee" panose="020B0502040204020203" pitchFamily="34" charset="-34"/>
            </a:endParaRPr>
          </a:p>
        </p:txBody>
      </p:sp>
      <p:cxnSp>
        <p:nvCxnSpPr>
          <p:cNvPr id="23" name="Прямая соединительная линия 22"/>
          <p:cNvCxnSpPr/>
          <p:nvPr/>
        </p:nvCxnSpPr>
        <p:spPr>
          <a:xfrm>
            <a:off x="4612836" y="2708910"/>
            <a:ext cx="1950076" cy="537"/>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628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2670816" cy="5143500"/>
          </a:xfrm>
          <a:prstGeom prst="rect">
            <a:avLst/>
          </a:prstGeom>
          <a:solidFill>
            <a:srgbClr val="BCE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onstantia" pitchFamily="18" charset="0"/>
            </a:endParaRPr>
          </a:p>
        </p:txBody>
      </p:sp>
      <p:sp>
        <p:nvSpPr>
          <p:cNvPr id="11" name="TextBox 10"/>
          <p:cNvSpPr txBox="1"/>
          <p:nvPr/>
        </p:nvSpPr>
        <p:spPr>
          <a:xfrm>
            <a:off x="-3801" y="483518"/>
            <a:ext cx="2674617" cy="1460785"/>
          </a:xfrm>
          <a:prstGeom prst="rect">
            <a:avLst/>
          </a:prstGeom>
          <a:noFill/>
        </p:spPr>
        <p:txBody>
          <a:bodyPr wrap="square" rtlCol="0" anchor="ctr">
            <a:spAutoFit/>
          </a:bodyPr>
          <a:lstStyle/>
          <a:p>
            <a:pPr algn="ctr">
              <a:lnSpc>
                <a:spcPct val="114000"/>
              </a:lnSpc>
            </a:pPr>
            <a:r>
              <a:rPr lang="en-US" sz="2600" b="1" dirty="0" smtClean="0">
                <a:latin typeface="Constantia" pitchFamily="18" charset="0"/>
                <a:ea typeface="Segoe UI" panose="020B0502040204020203" pitchFamily="34" charset="0"/>
                <a:cs typeface="Segoe UI" panose="020B0502040204020203" pitchFamily="34" charset="0"/>
              </a:rPr>
              <a:t>Differences in healthcare systems</a:t>
            </a:r>
            <a:endParaRPr lang="ru-RU" sz="2600" b="1" dirty="0">
              <a:latin typeface="Constantia" panose="02030602050306030303" pitchFamily="18" charset="0"/>
              <a:ea typeface="Segoe UI" panose="020B0502040204020203" pitchFamily="34" charset="0"/>
              <a:cs typeface="Segoe UI" panose="020B0502040204020203" pitchFamily="34" charset="0"/>
            </a:endParaRPr>
          </a:p>
        </p:txBody>
      </p:sp>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r="30855"/>
          <a:stretch/>
        </p:blipFill>
        <p:spPr>
          <a:xfrm>
            <a:off x="91343" y="2427734"/>
            <a:ext cx="2488130" cy="2400171"/>
          </a:xfrm>
          <a:prstGeom prst="rect">
            <a:avLst/>
          </a:prstGeom>
        </p:spPr>
      </p:pic>
      <p:sp>
        <p:nvSpPr>
          <p:cNvPr id="14" name="Прямоугольник 13"/>
          <p:cNvSpPr/>
          <p:nvPr/>
        </p:nvSpPr>
        <p:spPr>
          <a:xfrm>
            <a:off x="2915816" y="837461"/>
            <a:ext cx="2203061" cy="218055"/>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High-income</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5" name="Прямоугольник 14"/>
          <p:cNvSpPr/>
          <p:nvPr/>
        </p:nvSpPr>
        <p:spPr>
          <a:xfrm>
            <a:off x="2915640" y="1133485"/>
            <a:ext cx="2203238" cy="188332"/>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USA</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6" name="Прямоугольник 15"/>
          <p:cNvSpPr/>
          <p:nvPr/>
        </p:nvSpPr>
        <p:spPr>
          <a:xfrm>
            <a:off x="5114512" y="1133484"/>
            <a:ext cx="942281" cy="188953"/>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10 921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7" name="TextBox 16"/>
          <p:cNvSpPr txBox="1"/>
          <p:nvPr/>
        </p:nvSpPr>
        <p:spPr>
          <a:xfrm>
            <a:off x="5076057" y="33533"/>
            <a:ext cx="986936" cy="830997"/>
          </a:xfrm>
          <a:prstGeom prst="rect">
            <a:avLst/>
          </a:prstGeom>
          <a:noFill/>
        </p:spPr>
        <p:txBody>
          <a:bodyPr wrap="square" rtlCol="0">
            <a:spAutoFit/>
          </a:bodyPr>
          <a:lstStyle/>
          <a:p>
            <a:pPr algn="ctr"/>
            <a:r>
              <a:rPr lang="en-US" sz="1200" b="1" dirty="0" smtClean="0">
                <a:latin typeface="Constantia" panose="02030602050306030303" pitchFamily="18" charset="0"/>
              </a:rPr>
              <a:t>Health expend., per cap., 2019, USD</a:t>
            </a:r>
            <a:endParaRPr lang="ru-RU" sz="1200" b="1" dirty="0">
              <a:latin typeface="Constantia" panose="02030602050306030303" pitchFamily="18" charset="0"/>
              <a:ea typeface="Segoe UI" panose="020B0502040204020203" pitchFamily="34" charset="0"/>
              <a:cs typeface="Segoe UI" panose="020B0502040204020203" pitchFamily="34" charset="0"/>
            </a:endParaRPr>
          </a:p>
        </p:txBody>
      </p:sp>
      <p:sp>
        <p:nvSpPr>
          <p:cNvPr id="18" name="TextBox 17"/>
          <p:cNvSpPr txBox="1"/>
          <p:nvPr/>
        </p:nvSpPr>
        <p:spPr>
          <a:xfrm>
            <a:off x="6918764" y="33533"/>
            <a:ext cx="1080120" cy="830997"/>
          </a:xfrm>
          <a:prstGeom prst="rect">
            <a:avLst/>
          </a:prstGeom>
          <a:noFill/>
        </p:spPr>
        <p:txBody>
          <a:bodyPr wrap="square" rtlCol="0">
            <a:spAutoFit/>
          </a:bodyPr>
          <a:lstStyle/>
          <a:p>
            <a:pPr algn="ctr"/>
            <a:r>
              <a:rPr lang="en-US" sz="1200" b="1" dirty="0">
                <a:latin typeface="Constantia" panose="02030602050306030303" pitchFamily="18" charset="0"/>
              </a:rPr>
              <a:t>Total COVID-19 </a:t>
            </a:r>
            <a:r>
              <a:rPr lang="en-US" sz="1200" b="1" dirty="0" smtClean="0">
                <a:latin typeface="Constantia" panose="02030602050306030303" pitchFamily="18" charset="0"/>
              </a:rPr>
              <a:t>cases, </a:t>
            </a:r>
            <a:r>
              <a:rPr lang="en-US" sz="1200" b="1" dirty="0">
                <a:latin typeface="Constantia" panose="02030602050306030303" pitchFamily="18" charset="0"/>
              </a:rPr>
              <a:t>% </a:t>
            </a:r>
            <a:r>
              <a:rPr lang="en-US" sz="1200" b="1" dirty="0" smtClean="0">
                <a:latin typeface="Constantia" panose="02030602050306030303" pitchFamily="18" charset="0"/>
              </a:rPr>
              <a:t>of </a:t>
            </a:r>
            <a:r>
              <a:rPr lang="en-US" sz="1200" b="1" dirty="0">
                <a:latin typeface="Constantia" panose="02030602050306030303" pitchFamily="18" charset="0"/>
              </a:rPr>
              <a:t>pop</a:t>
            </a:r>
            <a:endParaRPr lang="ru-RU" sz="1200" b="1" dirty="0">
              <a:latin typeface="Constantia" panose="02030602050306030303" pitchFamily="18" charset="0"/>
              <a:ea typeface="Segoe UI" panose="020B0502040204020203" pitchFamily="34" charset="0"/>
              <a:cs typeface="Segoe UI" panose="020B0502040204020203" pitchFamily="34" charset="0"/>
            </a:endParaRPr>
          </a:p>
        </p:txBody>
      </p:sp>
      <p:sp>
        <p:nvSpPr>
          <p:cNvPr id="19" name="TextBox 18"/>
          <p:cNvSpPr txBox="1"/>
          <p:nvPr/>
        </p:nvSpPr>
        <p:spPr>
          <a:xfrm>
            <a:off x="6054668" y="37192"/>
            <a:ext cx="953018" cy="830997"/>
          </a:xfrm>
          <a:prstGeom prst="rect">
            <a:avLst/>
          </a:prstGeom>
          <a:noFill/>
          <a:ln>
            <a:noFill/>
          </a:ln>
        </p:spPr>
        <p:txBody>
          <a:bodyPr wrap="square" rtlCol="0">
            <a:spAutoFit/>
          </a:bodyPr>
          <a:lstStyle/>
          <a:p>
            <a:pPr algn="ctr"/>
            <a:r>
              <a:rPr lang="en-US" sz="1200" b="1" dirty="0" smtClean="0">
                <a:latin typeface="Constantia" panose="02030602050306030303" pitchFamily="18" charset="0"/>
              </a:rPr>
              <a:t>Total COVID-19 deaths, % of pop</a:t>
            </a:r>
            <a:endParaRPr lang="ru-RU" sz="1200" b="1" dirty="0">
              <a:latin typeface="Constantia" panose="02030602050306030303" pitchFamily="18" charset="0"/>
              <a:ea typeface="Segoe UI" panose="020B0502040204020203" pitchFamily="34" charset="0"/>
              <a:cs typeface="Segoe UI" panose="020B0502040204020203" pitchFamily="34" charset="0"/>
            </a:endParaRPr>
          </a:p>
        </p:txBody>
      </p:sp>
      <p:sp>
        <p:nvSpPr>
          <p:cNvPr id="20" name="TextBox 19"/>
          <p:cNvSpPr txBox="1"/>
          <p:nvPr/>
        </p:nvSpPr>
        <p:spPr>
          <a:xfrm>
            <a:off x="7926021" y="43656"/>
            <a:ext cx="1038467" cy="830997"/>
          </a:xfrm>
          <a:prstGeom prst="rect">
            <a:avLst/>
          </a:prstGeom>
          <a:noFill/>
        </p:spPr>
        <p:txBody>
          <a:bodyPr wrap="square" rtlCol="0">
            <a:spAutoFit/>
          </a:bodyPr>
          <a:lstStyle/>
          <a:p>
            <a:pPr algn="ctr"/>
            <a:r>
              <a:rPr lang="en-US" sz="1200" b="1" dirty="0" smtClean="0">
                <a:latin typeface="Constantia" panose="02030602050306030303" pitchFamily="18" charset="0"/>
              </a:rPr>
              <a:t>Share of </a:t>
            </a:r>
            <a:r>
              <a:rPr lang="en-US" sz="1200" b="1" dirty="0">
                <a:latin typeface="Constantia" panose="02030602050306030303" pitchFamily="18" charset="0"/>
              </a:rPr>
              <a:t>fully </a:t>
            </a:r>
            <a:r>
              <a:rPr lang="en-US" sz="1200" b="1" dirty="0" smtClean="0">
                <a:latin typeface="Constantia" panose="02030602050306030303" pitchFamily="18" charset="0"/>
              </a:rPr>
              <a:t>vaccinated, </a:t>
            </a:r>
            <a:r>
              <a:rPr lang="en-US" sz="1200" b="1" dirty="0">
                <a:latin typeface="Constantia" panose="02030602050306030303" pitchFamily="18" charset="0"/>
              </a:rPr>
              <a:t>% </a:t>
            </a:r>
            <a:r>
              <a:rPr lang="en-US" sz="1200" b="1" dirty="0" smtClean="0">
                <a:latin typeface="Constantia" panose="02030602050306030303" pitchFamily="18" charset="0"/>
              </a:rPr>
              <a:t>of pop</a:t>
            </a:r>
            <a:endParaRPr lang="ru-RU" sz="1200" b="1" dirty="0">
              <a:latin typeface="Constantia" panose="02030602050306030303" pitchFamily="18" charset="0"/>
              <a:ea typeface="Segoe UI" panose="020B0502040204020203" pitchFamily="34" charset="0"/>
              <a:cs typeface="Segoe UI" panose="020B0502040204020203" pitchFamily="34" charset="0"/>
            </a:endParaRPr>
          </a:p>
        </p:txBody>
      </p:sp>
      <p:sp>
        <p:nvSpPr>
          <p:cNvPr id="21" name="Прямоугольник 20"/>
          <p:cNvSpPr/>
          <p:nvPr/>
        </p:nvSpPr>
        <p:spPr>
          <a:xfrm>
            <a:off x="2915816" y="1386095"/>
            <a:ext cx="2197842" cy="209427"/>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UK</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2" name="Прямоугольник 21"/>
          <p:cNvSpPr/>
          <p:nvPr/>
        </p:nvSpPr>
        <p:spPr>
          <a:xfrm>
            <a:off x="5113658" y="1386095"/>
            <a:ext cx="944844" cy="209427"/>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4 313</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3" name="Прямоугольник 22"/>
          <p:cNvSpPr/>
          <p:nvPr/>
        </p:nvSpPr>
        <p:spPr>
          <a:xfrm>
            <a:off x="2915816" y="2228217"/>
            <a:ext cx="2197841" cy="204494"/>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Upper-middle income</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4" name="Прямоугольник 23"/>
          <p:cNvSpPr/>
          <p:nvPr/>
        </p:nvSpPr>
        <p:spPr>
          <a:xfrm>
            <a:off x="5113658" y="2228217"/>
            <a:ext cx="959556" cy="204494"/>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555</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5" name="Прямоугольник 24"/>
          <p:cNvSpPr/>
          <p:nvPr/>
        </p:nvSpPr>
        <p:spPr>
          <a:xfrm>
            <a:off x="2915816" y="1689149"/>
            <a:ext cx="2197843" cy="209428"/>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France</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6" name="Прямоугольник 25"/>
          <p:cNvSpPr/>
          <p:nvPr/>
        </p:nvSpPr>
        <p:spPr>
          <a:xfrm>
            <a:off x="5113657" y="1689150"/>
            <a:ext cx="943135" cy="209427"/>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4 492</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7" name="Прямоугольник 26"/>
          <p:cNvSpPr/>
          <p:nvPr/>
        </p:nvSpPr>
        <p:spPr>
          <a:xfrm>
            <a:off x="5118876" y="837462"/>
            <a:ext cx="935791" cy="218055"/>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5 736</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8" name="Прямоугольник 27"/>
          <p:cNvSpPr/>
          <p:nvPr/>
        </p:nvSpPr>
        <p:spPr>
          <a:xfrm>
            <a:off x="2915294" y="2484087"/>
            <a:ext cx="2213805" cy="208083"/>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Brazil</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29" name="Прямоугольник 28"/>
          <p:cNvSpPr/>
          <p:nvPr/>
        </p:nvSpPr>
        <p:spPr>
          <a:xfrm>
            <a:off x="5113657" y="2484087"/>
            <a:ext cx="950377" cy="208625"/>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853</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0" name="Прямоугольник 29"/>
          <p:cNvSpPr/>
          <p:nvPr/>
        </p:nvSpPr>
        <p:spPr>
          <a:xfrm>
            <a:off x="6056793" y="1133485"/>
            <a:ext cx="941952" cy="188332"/>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0.30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1" name="Прямоугольник 30"/>
          <p:cNvSpPr/>
          <p:nvPr/>
        </p:nvSpPr>
        <p:spPr>
          <a:xfrm>
            <a:off x="6056792" y="1386095"/>
            <a:ext cx="929073" cy="209427"/>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0.35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2" name="Прямоугольник 31"/>
          <p:cNvSpPr/>
          <p:nvPr/>
        </p:nvSpPr>
        <p:spPr>
          <a:xfrm>
            <a:off x="6054668" y="2228217"/>
            <a:ext cx="954650" cy="204494"/>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0.10</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3" name="Прямоугольник 32"/>
          <p:cNvSpPr/>
          <p:nvPr/>
        </p:nvSpPr>
        <p:spPr>
          <a:xfrm>
            <a:off x="6056792" y="1689150"/>
            <a:ext cx="929074" cy="209427"/>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0.21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4" name="Прямоугольник 33"/>
          <p:cNvSpPr/>
          <p:nvPr/>
        </p:nvSpPr>
        <p:spPr>
          <a:xfrm>
            <a:off x="6054668" y="837462"/>
            <a:ext cx="936104" cy="218055"/>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0.19</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5" name="Прямоугольник 34"/>
          <p:cNvSpPr/>
          <p:nvPr/>
        </p:nvSpPr>
        <p:spPr>
          <a:xfrm>
            <a:off x="6054667" y="2484087"/>
            <a:ext cx="945471" cy="208083"/>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0.31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6" name="Прямоугольник 35"/>
          <p:cNvSpPr/>
          <p:nvPr/>
        </p:nvSpPr>
        <p:spPr>
          <a:xfrm>
            <a:off x="6985865" y="1133485"/>
            <a:ext cx="940155" cy="188332"/>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24.3</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7" name="Прямоугольник 36"/>
          <p:cNvSpPr/>
          <p:nvPr/>
        </p:nvSpPr>
        <p:spPr>
          <a:xfrm>
            <a:off x="6985866" y="1386095"/>
            <a:ext cx="936104" cy="209427"/>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31.5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8" name="Прямоугольник 37"/>
          <p:cNvSpPr/>
          <p:nvPr/>
        </p:nvSpPr>
        <p:spPr>
          <a:xfrm>
            <a:off x="6985866" y="2228217"/>
            <a:ext cx="950376" cy="204494"/>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4.9</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39" name="Прямоугольник 38"/>
          <p:cNvSpPr/>
          <p:nvPr/>
        </p:nvSpPr>
        <p:spPr>
          <a:xfrm>
            <a:off x="6985865" y="1689150"/>
            <a:ext cx="936105" cy="209427"/>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37.8</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0" name="Прямоугольник 39"/>
          <p:cNvSpPr/>
          <p:nvPr/>
        </p:nvSpPr>
        <p:spPr>
          <a:xfrm>
            <a:off x="6985865" y="837462"/>
            <a:ext cx="941011" cy="218055"/>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22.3</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1" name="Прямоугольник 40"/>
          <p:cNvSpPr/>
          <p:nvPr/>
        </p:nvSpPr>
        <p:spPr>
          <a:xfrm>
            <a:off x="6985865" y="2484087"/>
            <a:ext cx="959555" cy="208083"/>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14.1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2" name="Прямоугольник 41"/>
          <p:cNvSpPr/>
          <p:nvPr/>
        </p:nvSpPr>
        <p:spPr>
          <a:xfrm>
            <a:off x="7921969" y="1133484"/>
            <a:ext cx="936105" cy="188673"/>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66</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3" name="Прямоугольник 42"/>
          <p:cNvSpPr/>
          <p:nvPr/>
        </p:nvSpPr>
        <p:spPr>
          <a:xfrm>
            <a:off x="7921970" y="1386095"/>
            <a:ext cx="936104" cy="209427"/>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72</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4" name="Прямоугольник 43"/>
          <p:cNvSpPr/>
          <p:nvPr/>
        </p:nvSpPr>
        <p:spPr>
          <a:xfrm>
            <a:off x="7921969" y="2228217"/>
            <a:ext cx="936105" cy="204494"/>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76</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5" name="Прямоугольник 44"/>
          <p:cNvSpPr/>
          <p:nvPr/>
        </p:nvSpPr>
        <p:spPr>
          <a:xfrm>
            <a:off x="7921969" y="1689150"/>
            <a:ext cx="936105" cy="209427"/>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78</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6" name="Прямоугольник 45"/>
          <p:cNvSpPr/>
          <p:nvPr/>
        </p:nvSpPr>
        <p:spPr>
          <a:xfrm>
            <a:off x="7921969" y="837906"/>
            <a:ext cx="936105" cy="217715"/>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74</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7" name="Прямоугольник 46"/>
          <p:cNvSpPr/>
          <p:nvPr/>
        </p:nvSpPr>
        <p:spPr>
          <a:xfrm>
            <a:off x="7921969" y="2484087"/>
            <a:ext cx="936105" cy="208345"/>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75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8" name="Прямоугольник 47"/>
          <p:cNvSpPr/>
          <p:nvPr/>
        </p:nvSpPr>
        <p:spPr>
          <a:xfrm>
            <a:off x="2915332" y="2766305"/>
            <a:ext cx="2212599" cy="208083"/>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China</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49" name="Прямоугольник 48"/>
          <p:cNvSpPr/>
          <p:nvPr/>
        </p:nvSpPr>
        <p:spPr>
          <a:xfrm>
            <a:off x="5113657" y="2766305"/>
            <a:ext cx="949210" cy="208625"/>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535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0" name="Прямоугольник 49"/>
          <p:cNvSpPr/>
          <p:nvPr/>
        </p:nvSpPr>
        <p:spPr>
          <a:xfrm>
            <a:off x="6054667" y="2766305"/>
            <a:ext cx="944304" cy="208083"/>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1" name="Прямоугольник 50"/>
          <p:cNvSpPr/>
          <p:nvPr/>
        </p:nvSpPr>
        <p:spPr>
          <a:xfrm>
            <a:off x="6985866" y="2766305"/>
            <a:ext cx="958388" cy="208083"/>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2" name="Прямоугольник 51"/>
          <p:cNvSpPr/>
          <p:nvPr/>
        </p:nvSpPr>
        <p:spPr>
          <a:xfrm>
            <a:off x="7921970" y="2766305"/>
            <a:ext cx="936104" cy="208345"/>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86</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3" name="Прямоугольник 52"/>
          <p:cNvSpPr/>
          <p:nvPr/>
        </p:nvSpPr>
        <p:spPr>
          <a:xfrm>
            <a:off x="2915372" y="3023017"/>
            <a:ext cx="2211391" cy="218055"/>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Russia</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4" name="Прямоугольник 53"/>
          <p:cNvSpPr/>
          <p:nvPr/>
        </p:nvSpPr>
        <p:spPr>
          <a:xfrm>
            <a:off x="2915660" y="3319040"/>
            <a:ext cx="2202619" cy="189639"/>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Lower-middle </a:t>
            </a:r>
            <a:r>
              <a:rPr lang="en-US" sz="1500" b="1" dirty="0">
                <a:solidFill>
                  <a:schemeClr val="tx1"/>
                </a:solidFill>
                <a:latin typeface="Constantia" panose="02030602050306030303" pitchFamily="18" charset="0"/>
                <a:ea typeface="Segoe UI" panose="020B0502040204020203" pitchFamily="34" charset="0"/>
                <a:cs typeface="Segoe UI" panose="020B0502040204020203" pitchFamily="34" charset="0"/>
              </a:rPr>
              <a:t>income</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5" name="Прямоугольник 54"/>
          <p:cNvSpPr/>
          <p:nvPr/>
        </p:nvSpPr>
        <p:spPr>
          <a:xfrm>
            <a:off x="5113657" y="3319040"/>
            <a:ext cx="944845" cy="188953"/>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95</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6" name="Прямоугольник 55"/>
          <p:cNvSpPr/>
          <p:nvPr/>
        </p:nvSpPr>
        <p:spPr>
          <a:xfrm>
            <a:off x="2915549" y="3571651"/>
            <a:ext cx="2205995" cy="209427"/>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India</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7" name="Прямоугольник 56"/>
          <p:cNvSpPr/>
          <p:nvPr/>
        </p:nvSpPr>
        <p:spPr>
          <a:xfrm>
            <a:off x="5113657" y="3571651"/>
            <a:ext cx="943991" cy="209427"/>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64</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8" name="Прямоугольник 57"/>
          <p:cNvSpPr/>
          <p:nvPr/>
        </p:nvSpPr>
        <p:spPr>
          <a:xfrm>
            <a:off x="2915538" y="4152368"/>
            <a:ext cx="2206320" cy="204494"/>
          </a:xfrm>
          <a:prstGeom prst="rect">
            <a:avLst/>
          </a:prstGeom>
          <a:solidFill>
            <a:srgbClr val="052F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Low-income</a:t>
            </a:r>
            <a:endParaRPr lang="ru-RU" sz="1500" b="1"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9" name="Прямоугольник 58"/>
          <p:cNvSpPr/>
          <p:nvPr/>
        </p:nvSpPr>
        <p:spPr>
          <a:xfrm>
            <a:off x="5113657" y="4152368"/>
            <a:ext cx="952315" cy="204494"/>
          </a:xfrm>
          <a:prstGeom prst="rect">
            <a:avLst/>
          </a:prstGeom>
          <a:solidFill>
            <a:srgbClr val="052F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34</a:t>
            </a:r>
            <a:endParaRPr lang="ru-RU" sz="1500" b="1"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0" name="Прямоугольник 59"/>
          <p:cNvSpPr/>
          <p:nvPr/>
        </p:nvSpPr>
        <p:spPr>
          <a:xfrm>
            <a:off x="2915550" y="3874705"/>
            <a:ext cx="2205996" cy="209428"/>
          </a:xfrm>
          <a:prstGeom prst="rect">
            <a:avLst/>
          </a:prstGeom>
          <a:solidFill>
            <a:srgbClr val="07456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Philippines</a:t>
            </a:r>
            <a:endParaRPr lang="ru-RU" sz="1500"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1" name="Прямоугольник 60"/>
          <p:cNvSpPr/>
          <p:nvPr/>
        </p:nvSpPr>
        <p:spPr>
          <a:xfrm>
            <a:off x="5113657" y="3874706"/>
            <a:ext cx="943991" cy="209427"/>
          </a:xfrm>
          <a:prstGeom prst="rect">
            <a:avLst/>
          </a:prstGeom>
          <a:solidFill>
            <a:srgbClr val="07456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142</a:t>
            </a:r>
            <a:endParaRPr lang="ru-RU" sz="1500"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2" name="Прямоугольник 61"/>
          <p:cNvSpPr/>
          <p:nvPr/>
        </p:nvSpPr>
        <p:spPr>
          <a:xfrm>
            <a:off x="5113658" y="3023018"/>
            <a:ext cx="948896" cy="218055"/>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653</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3" name="Прямоугольник 62"/>
          <p:cNvSpPr/>
          <p:nvPr/>
        </p:nvSpPr>
        <p:spPr>
          <a:xfrm>
            <a:off x="2915817" y="1982037"/>
            <a:ext cx="2197840" cy="208083"/>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Germany</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4" name="Прямоугольник 63"/>
          <p:cNvSpPr/>
          <p:nvPr/>
        </p:nvSpPr>
        <p:spPr>
          <a:xfrm>
            <a:off x="5113659" y="1982037"/>
            <a:ext cx="948983" cy="208625"/>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5 440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5" name="Прямоугольник 64"/>
          <p:cNvSpPr/>
          <p:nvPr/>
        </p:nvSpPr>
        <p:spPr>
          <a:xfrm>
            <a:off x="6054667" y="3319041"/>
            <a:ext cx="939939" cy="188332"/>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0.04</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6" name="Прямоугольник 65"/>
          <p:cNvSpPr/>
          <p:nvPr/>
        </p:nvSpPr>
        <p:spPr>
          <a:xfrm>
            <a:off x="6054667" y="3571651"/>
            <a:ext cx="939085" cy="209427"/>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0.04</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7" name="Прямоугольник 66"/>
          <p:cNvSpPr/>
          <p:nvPr/>
        </p:nvSpPr>
        <p:spPr>
          <a:xfrm>
            <a:off x="6056793" y="4152368"/>
            <a:ext cx="945283" cy="204494"/>
          </a:xfrm>
          <a:prstGeom prst="rect">
            <a:avLst/>
          </a:prstGeom>
          <a:solidFill>
            <a:srgbClr val="052F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0.01</a:t>
            </a:r>
            <a:endParaRPr lang="ru-RU" sz="1500" b="1"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8" name="Прямоугольник 67"/>
          <p:cNvSpPr/>
          <p:nvPr/>
        </p:nvSpPr>
        <p:spPr>
          <a:xfrm>
            <a:off x="6054667" y="3874706"/>
            <a:ext cx="939085" cy="209427"/>
          </a:xfrm>
          <a:prstGeom prst="rect">
            <a:avLst/>
          </a:prstGeom>
          <a:solidFill>
            <a:srgbClr val="07456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0.05</a:t>
            </a:r>
            <a:endParaRPr lang="ru-RU" sz="1500"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9" name="Прямоугольник 68"/>
          <p:cNvSpPr/>
          <p:nvPr/>
        </p:nvSpPr>
        <p:spPr>
          <a:xfrm>
            <a:off x="6054667" y="3023018"/>
            <a:ext cx="943991" cy="218055"/>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0.25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0" name="Прямоугольник 69"/>
          <p:cNvSpPr/>
          <p:nvPr/>
        </p:nvSpPr>
        <p:spPr>
          <a:xfrm>
            <a:off x="6054667" y="1982037"/>
            <a:ext cx="944079" cy="208083"/>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0.16</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1" name="Прямоугольник 70"/>
          <p:cNvSpPr/>
          <p:nvPr/>
        </p:nvSpPr>
        <p:spPr>
          <a:xfrm>
            <a:off x="6985865" y="3319041"/>
            <a:ext cx="944845" cy="188332"/>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2.7</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2" name="Прямоугольник 71"/>
          <p:cNvSpPr/>
          <p:nvPr/>
        </p:nvSpPr>
        <p:spPr>
          <a:xfrm>
            <a:off x="6985865" y="3571651"/>
            <a:ext cx="943991" cy="209427"/>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3" name="Прямоугольник 72"/>
          <p:cNvSpPr/>
          <p:nvPr/>
        </p:nvSpPr>
        <p:spPr>
          <a:xfrm>
            <a:off x="6992897" y="4152368"/>
            <a:ext cx="936103" cy="204494"/>
          </a:xfrm>
          <a:prstGeom prst="rect">
            <a:avLst/>
          </a:prstGeom>
          <a:solidFill>
            <a:srgbClr val="052F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0.3</a:t>
            </a:r>
            <a:endParaRPr lang="ru-RU" sz="1500" b="1"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4" name="Прямоугольник 73"/>
          <p:cNvSpPr/>
          <p:nvPr/>
        </p:nvSpPr>
        <p:spPr>
          <a:xfrm>
            <a:off x="6985865" y="3874706"/>
            <a:ext cx="943991" cy="209427"/>
          </a:xfrm>
          <a:prstGeom prst="rect">
            <a:avLst/>
          </a:prstGeom>
          <a:solidFill>
            <a:srgbClr val="07456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3.4</a:t>
            </a:r>
            <a:endParaRPr lang="ru-RU" sz="1500"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5" name="Прямоугольник 74"/>
          <p:cNvSpPr/>
          <p:nvPr/>
        </p:nvSpPr>
        <p:spPr>
          <a:xfrm>
            <a:off x="6985865" y="3023018"/>
            <a:ext cx="948897" cy="218055"/>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12.2</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6" name="Прямоугольник 75"/>
          <p:cNvSpPr/>
          <p:nvPr/>
        </p:nvSpPr>
        <p:spPr>
          <a:xfrm>
            <a:off x="6985865" y="1982037"/>
            <a:ext cx="958163" cy="208083"/>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25.4</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7" name="Прямоугольник 76"/>
          <p:cNvSpPr/>
          <p:nvPr/>
        </p:nvSpPr>
        <p:spPr>
          <a:xfrm>
            <a:off x="7921969" y="3319040"/>
            <a:ext cx="936105" cy="188673"/>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50</a:t>
            </a:r>
            <a:endParaRPr lang="ru-RU" sz="1500" b="1"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8" name="Прямоугольник 77"/>
          <p:cNvSpPr/>
          <p:nvPr/>
        </p:nvSpPr>
        <p:spPr>
          <a:xfrm>
            <a:off x="7921969" y="3571651"/>
            <a:ext cx="936105" cy="209427"/>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60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9" name="Прямоугольник 78"/>
          <p:cNvSpPr/>
          <p:nvPr/>
        </p:nvSpPr>
        <p:spPr>
          <a:xfrm>
            <a:off x="7929856" y="4152368"/>
            <a:ext cx="928218" cy="204494"/>
          </a:xfrm>
          <a:prstGeom prst="rect">
            <a:avLst/>
          </a:prstGeom>
          <a:solidFill>
            <a:srgbClr val="052F4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11</a:t>
            </a:r>
            <a:endParaRPr lang="ru-RU" sz="1500" b="1"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0" name="Прямоугольник 79"/>
          <p:cNvSpPr/>
          <p:nvPr/>
        </p:nvSpPr>
        <p:spPr>
          <a:xfrm>
            <a:off x="7921969" y="3874706"/>
            <a:ext cx="936105" cy="209427"/>
          </a:xfrm>
          <a:prstGeom prst="rect">
            <a:avLst/>
          </a:prstGeom>
          <a:solidFill>
            <a:srgbClr val="07456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latin typeface="Constantia" panose="02030602050306030303" pitchFamily="18" charset="0"/>
                <a:ea typeface="Segoe UI" panose="020B0502040204020203" pitchFamily="34" charset="0"/>
                <a:cs typeface="Segoe UI" panose="020B0502040204020203" pitchFamily="34" charset="0"/>
              </a:rPr>
              <a:t>59</a:t>
            </a:r>
            <a:endParaRPr lang="ru-RU" sz="1500" dirty="0">
              <a:solidFill>
                <a:schemeClr val="bg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1" name="Прямоугольник 80"/>
          <p:cNvSpPr/>
          <p:nvPr/>
        </p:nvSpPr>
        <p:spPr>
          <a:xfrm>
            <a:off x="7921969" y="3023462"/>
            <a:ext cx="936105" cy="217715"/>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2" name="Прямоугольник 81"/>
          <p:cNvSpPr/>
          <p:nvPr/>
        </p:nvSpPr>
        <p:spPr>
          <a:xfrm>
            <a:off x="7921969" y="1982037"/>
            <a:ext cx="936105" cy="208345"/>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75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3" name="TextBox 82"/>
          <p:cNvSpPr txBox="1"/>
          <p:nvPr/>
        </p:nvSpPr>
        <p:spPr>
          <a:xfrm>
            <a:off x="3099098" y="4456968"/>
            <a:ext cx="6048504" cy="507831"/>
          </a:xfrm>
          <a:prstGeom prst="rect">
            <a:avLst/>
          </a:prstGeom>
          <a:noFill/>
        </p:spPr>
        <p:txBody>
          <a:bodyPr wrap="square" rtlCol="0">
            <a:spAutoFit/>
          </a:bodyPr>
          <a:lstStyle/>
          <a:p>
            <a:r>
              <a:rPr lang="en-US" sz="1300" b="1" dirty="0">
                <a:latin typeface="Constantia" pitchFamily="18" charset="0"/>
              </a:rPr>
              <a:t>N</a:t>
            </a:r>
            <a:r>
              <a:rPr lang="en-US" sz="1300" b="1" dirty="0" smtClean="0">
                <a:latin typeface="Constantia" pitchFamily="18" charset="0"/>
              </a:rPr>
              <a:t>o </a:t>
            </a:r>
            <a:r>
              <a:rPr lang="en-US" sz="1300" b="1" dirty="0">
                <a:latin typeface="Constantia" pitchFamily="18" charset="0"/>
              </a:rPr>
              <a:t>public call for review of </a:t>
            </a:r>
            <a:r>
              <a:rPr lang="en-US" sz="1300" b="1" dirty="0" smtClean="0">
                <a:latin typeface="Constantia" pitchFamily="18" charset="0"/>
              </a:rPr>
              <a:t>the</a:t>
            </a:r>
            <a:r>
              <a:rPr lang="ru-RU" sz="1300" b="1" dirty="0" smtClean="0">
                <a:latin typeface="Constantia" pitchFamily="18" charset="0"/>
              </a:rPr>
              <a:t> </a:t>
            </a:r>
            <a:r>
              <a:rPr lang="en-US" sz="1300" b="1" dirty="0" smtClean="0">
                <a:latin typeface="Constantia" pitchFamily="18" charset="0"/>
              </a:rPr>
              <a:t>health financing </a:t>
            </a:r>
            <a:r>
              <a:rPr lang="en-US" sz="1300" b="1" dirty="0">
                <a:latin typeface="Constantia" pitchFamily="18" charset="0"/>
              </a:rPr>
              <a:t>and institutional settings </a:t>
            </a:r>
            <a:endParaRPr lang="en-US" sz="1300" b="1" dirty="0" smtClean="0">
              <a:latin typeface="Constantia" pitchFamily="18" charset="0"/>
            </a:endParaRPr>
          </a:p>
          <a:p>
            <a:r>
              <a:rPr lang="en-US" sz="1400" dirty="0" smtClean="0">
                <a:latin typeface="Constantia" pitchFamily="18" charset="0"/>
              </a:rPr>
              <a:t>in </a:t>
            </a:r>
            <a:r>
              <a:rPr lang="en-US" sz="1400" dirty="0">
                <a:latin typeface="Constantia" pitchFamily="18" charset="0"/>
              </a:rPr>
              <a:t>the new </a:t>
            </a:r>
            <a:r>
              <a:rPr lang="en-US" sz="1400" dirty="0" smtClean="0">
                <a:latin typeface="Constantia" pitchFamily="18" charset="0"/>
              </a:rPr>
              <a:t>environment</a:t>
            </a:r>
            <a:r>
              <a:rPr lang="ru-RU" sz="1400" dirty="0" smtClean="0">
                <a:latin typeface="Constantia" pitchFamily="18" charset="0"/>
              </a:rPr>
              <a:t> </a:t>
            </a:r>
            <a:r>
              <a:rPr lang="en-US" sz="1400" dirty="0" smtClean="0">
                <a:latin typeface="Constantia" pitchFamily="18" charset="0"/>
              </a:rPr>
              <a:t>despite </a:t>
            </a:r>
            <a:r>
              <a:rPr lang="en-US" sz="1400" dirty="0">
                <a:latin typeface="Constantia" pitchFamily="18" charset="0"/>
              </a:rPr>
              <a:t>uneven performance of healthcare systems</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84" name="Рисунок 83"/>
          <p:cNvPicPr>
            <a:picLocks noChangeAspect="1"/>
          </p:cNvPicPr>
          <p:nvPr/>
        </p:nvPicPr>
        <p:blipFill rotWithShape="1">
          <a:blip r:embed="rId4" cstate="print">
            <a:extLst>
              <a:ext uri="{28A0092B-C50C-407E-A947-70E740481C1C}">
                <a14:useLocalDpi xmlns:a14="http://schemas.microsoft.com/office/drawing/2010/main" val="0"/>
              </a:ext>
            </a:extLst>
          </a:blip>
          <a:srcRect l="17185" t="14110" r="18959" b="20777"/>
          <a:stretch/>
        </p:blipFill>
        <p:spPr>
          <a:xfrm>
            <a:off x="2711869" y="4545632"/>
            <a:ext cx="385828" cy="330505"/>
          </a:xfrm>
          <a:prstGeom prst="rect">
            <a:avLst/>
          </a:prstGeom>
        </p:spPr>
      </p:pic>
    </p:spTree>
    <p:extLst>
      <p:ext uri="{BB962C8B-B14F-4D97-AF65-F5344CB8AC3E}">
        <p14:creationId xmlns:p14="http://schemas.microsoft.com/office/powerpoint/2010/main" val="47129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5869" y="0"/>
            <a:ext cx="2488131" cy="5143500"/>
          </a:xfrm>
          <a:prstGeom prst="rect">
            <a:avLst/>
          </a:prstGeom>
          <a:solidFill>
            <a:srgbClr val="BCE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onstantia" pitchFamily="18" charset="0"/>
            </a:endParaRPr>
          </a:p>
        </p:txBody>
      </p:sp>
      <p:sp>
        <p:nvSpPr>
          <p:cNvPr id="3" name="TextBox 2"/>
          <p:cNvSpPr txBox="1"/>
          <p:nvPr/>
        </p:nvSpPr>
        <p:spPr>
          <a:xfrm>
            <a:off x="6713482" y="167565"/>
            <a:ext cx="2430517" cy="2692019"/>
          </a:xfrm>
          <a:prstGeom prst="rect">
            <a:avLst/>
          </a:prstGeom>
          <a:noFill/>
        </p:spPr>
        <p:txBody>
          <a:bodyPr wrap="square" rtlCol="0" anchor="ctr">
            <a:spAutoFit/>
          </a:bodyPr>
          <a:lstStyle/>
          <a:p>
            <a:pPr algn="ctr">
              <a:lnSpc>
                <a:spcPct val="150000"/>
              </a:lnSpc>
            </a:pPr>
            <a:r>
              <a:rPr lang="en-US" sz="2300" b="1" dirty="0" smtClean="0">
                <a:latin typeface="Constantia" pitchFamily="18" charset="0"/>
                <a:ea typeface="Segoe UI" panose="020B0502040204020203" pitchFamily="34" charset="0"/>
                <a:cs typeface="Segoe UI" panose="020B0502040204020203" pitchFamily="34" charset="0"/>
              </a:rPr>
              <a:t>MDBs contribute to sustainable development in different ways</a:t>
            </a:r>
            <a:endParaRPr lang="ru-RU" sz="2300" b="1" dirty="0">
              <a:latin typeface="Constantia" panose="02030602050306030303" pitchFamily="18" charset="0"/>
              <a:ea typeface="Segoe UI" panose="020B0502040204020203" pitchFamily="34" charset="0"/>
              <a:cs typeface="Segoe UI" panose="020B0502040204020203" pitchFamily="34" charset="0"/>
            </a:endParaRPr>
          </a:p>
        </p:txBody>
      </p:sp>
      <p:sp>
        <p:nvSpPr>
          <p:cNvPr id="12" name="TextBox 11"/>
          <p:cNvSpPr txBox="1"/>
          <p:nvPr/>
        </p:nvSpPr>
        <p:spPr>
          <a:xfrm>
            <a:off x="411237" y="1289427"/>
            <a:ext cx="1784497" cy="1246495"/>
          </a:xfrm>
          <a:prstGeom prst="rect">
            <a:avLst/>
          </a:prstGeom>
          <a:noFill/>
        </p:spPr>
        <p:txBody>
          <a:bodyPr wrap="square" rtlCol="0">
            <a:spAutoFit/>
          </a:bodyPr>
          <a:lstStyle/>
          <a:p>
            <a:r>
              <a:rPr lang="en-US" sz="1500" b="1" dirty="0" smtClean="0">
                <a:latin typeface="Constantia" panose="02030602050306030303" pitchFamily="18" charset="0"/>
                <a:ea typeface="Segoe UI" panose="020B0502040204020203" pitchFamily="34" charset="0"/>
                <a:cs typeface="Segoe UI" panose="020B0502040204020203" pitchFamily="34" charset="0"/>
              </a:rPr>
              <a:t>Key MDBs saw a 33% increase</a:t>
            </a:r>
          </a:p>
          <a:p>
            <a:r>
              <a:rPr lang="en-US" sz="1500" dirty="0" smtClean="0">
                <a:latin typeface="Constantia" panose="02030602050306030303" pitchFamily="18" charset="0"/>
                <a:ea typeface="Segoe UI" panose="020B0502040204020203" pitchFamily="34" charset="0"/>
                <a:cs typeface="Segoe UI" panose="020B0502040204020203" pitchFamily="34" charset="0"/>
              </a:rPr>
              <a:t>of their disbursements in 2020</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17185" t="14110" r="18959" b="20777"/>
          <a:stretch/>
        </p:blipFill>
        <p:spPr>
          <a:xfrm>
            <a:off x="152381" y="1429355"/>
            <a:ext cx="258856" cy="221739"/>
          </a:xfrm>
          <a:prstGeom prst="rect">
            <a:avLst/>
          </a:prstGeom>
        </p:spPr>
      </p:pic>
      <p:sp>
        <p:nvSpPr>
          <p:cNvPr id="14" name="TextBox 13"/>
          <p:cNvSpPr txBox="1"/>
          <p:nvPr/>
        </p:nvSpPr>
        <p:spPr>
          <a:xfrm>
            <a:off x="411238" y="3637050"/>
            <a:ext cx="5987315" cy="754053"/>
          </a:xfrm>
          <a:prstGeom prst="rect">
            <a:avLst/>
          </a:prstGeom>
          <a:noFill/>
        </p:spPr>
        <p:txBody>
          <a:bodyPr wrap="square" rtlCol="0">
            <a:spAutoFit/>
          </a:bodyPr>
          <a:lstStyle/>
          <a:p>
            <a:r>
              <a:rPr lang="en-US" sz="1500" b="1" dirty="0" smtClean="0">
                <a:latin typeface="Constantia" panose="02030602050306030303" pitchFamily="18" charset="0"/>
                <a:ea typeface="Segoe UI" panose="020B0502040204020203" pitchFamily="34" charset="0"/>
                <a:cs typeface="Segoe UI" panose="020B0502040204020203" pitchFamily="34" charset="0"/>
              </a:rPr>
              <a:t>MDBs act as norm promoters and agenda-setters</a:t>
            </a:r>
            <a:endParaRPr lang="ru-RU" sz="1500" b="1" dirty="0" smtClean="0">
              <a:latin typeface="Constantia" panose="02030602050306030303" pitchFamily="18" charset="0"/>
              <a:ea typeface="Segoe UI" panose="020B0502040204020203" pitchFamily="34" charset="0"/>
              <a:cs typeface="Segoe UI" panose="020B0502040204020203" pitchFamily="34" charset="0"/>
            </a:endParaRPr>
          </a:p>
          <a:p>
            <a:r>
              <a:rPr lang="en-US" sz="1400" dirty="0" smtClean="0">
                <a:latin typeface="Constantia" panose="02030602050306030303" pitchFamily="18" charset="0"/>
              </a:rPr>
              <a:t>By conducting  pioneer  research, maintaining databases and introducing new instruments to the market</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l="17185" t="14110" r="18959" b="20777"/>
          <a:stretch/>
        </p:blipFill>
        <p:spPr>
          <a:xfrm>
            <a:off x="152382" y="3718788"/>
            <a:ext cx="258856" cy="221739"/>
          </a:xfrm>
          <a:prstGeom prst="rect">
            <a:avLst/>
          </a:prstGeom>
        </p:spPr>
      </p:pic>
      <p:sp>
        <p:nvSpPr>
          <p:cNvPr id="16" name="TextBox 15"/>
          <p:cNvSpPr txBox="1"/>
          <p:nvPr/>
        </p:nvSpPr>
        <p:spPr>
          <a:xfrm>
            <a:off x="410493" y="4337791"/>
            <a:ext cx="5987315" cy="754053"/>
          </a:xfrm>
          <a:prstGeom prst="rect">
            <a:avLst/>
          </a:prstGeom>
          <a:noFill/>
        </p:spPr>
        <p:txBody>
          <a:bodyPr wrap="square" rtlCol="0">
            <a:spAutoFit/>
          </a:bodyPr>
          <a:lstStyle/>
          <a:p>
            <a:r>
              <a:rPr lang="en-US" sz="1500" b="1" dirty="0" smtClean="0">
                <a:latin typeface="Constantia" panose="02030602050306030303" pitchFamily="18" charset="0"/>
                <a:ea typeface="Segoe UI" panose="020B0502040204020203" pitchFamily="34" charset="0"/>
                <a:cs typeface="Segoe UI" panose="020B0502040204020203" pitchFamily="34" charset="0"/>
              </a:rPr>
              <a:t>Mobilization role of MDBs</a:t>
            </a:r>
            <a:endParaRPr lang="ru-RU" sz="1500" b="1" dirty="0" smtClean="0">
              <a:latin typeface="Constantia" panose="02030602050306030303" pitchFamily="18" charset="0"/>
              <a:ea typeface="Segoe UI" panose="020B0502040204020203" pitchFamily="34" charset="0"/>
              <a:cs typeface="Segoe UI" panose="020B0502040204020203" pitchFamily="34" charset="0"/>
            </a:endParaRPr>
          </a:p>
          <a:p>
            <a:r>
              <a:rPr lang="en-US" sz="1400" dirty="0">
                <a:latin typeface="Constantia" pitchFamily="18" charset="0"/>
              </a:rPr>
              <a:t>22.6 </a:t>
            </a:r>
            <a:r>
              <a:rPr lang="en-US" sz="1400" dirty="0" err="1">
                <a:latin typeface="Constantia" pitchFamily="18" charset="0"/>
              </a:rPr>
              <a:t>bln</a:t>
            </a:r>
            <a:r>
              <a:rPr lang="en-US" sz="1400" dirty="0">
                <a:latin typeface="Constantia" pitchFamily="18" charset="0"/>
              </a:rPr>
              <a:t> provided by NDB allowed to finance projects with a total amount of 77.5 </a:t>
            </a:r>
            <a:r>
              <a:rPr lang="en-US" sz="1400" dirty="0" err="1">
                <a:latin typeface="Constantia" pitchFamily="18" charset="0"/>
              </a:rPr>
              <a:t>bln</a:t>
            </a:r>
            <a:r>
              <a:rPr lang="en-US" sz="1400" dirty="0">
                <a:latin typeface="Constantia" pitchFamily="18" charset="0"/>
              </a:rPr>
              <a:t> </a:t>
            </a:r>
            <a:r>
              <a:rPr lang="en-US" sz="1400" dirty="0" smtClean="0">
                <a:latin typeface="Constantia" pitchFamily="18" charset="0"/>
              </a:rPr>
              <a:t>USD (sum only for those projects where </a:t>
            </a:r>
            <a:r>
              <a:rPr lang="en-US" sz="1400" dirty="0">
                <a:latin typeface="Constantia" pitchFamily="18" charset="0"/>
              </a:rPr>
              <a:t>the total value </a:t>
            </a:r>
            <a:r>
              <a:rPr lang="en-US" sz="1400" dirty="0" smtClean="0">
                <a:latin typeface="Constantia" pitchFamily="18" charset="0"/>
              </a:rPr>
              <a:t>is available</a:t>
            </a:r>
            <a:r>
              <a:rPr lang="en-US" sz="1400" dirty="0">
                <a:latin typeface="Constantia" pitchFamily="18" charset="0"/>
              </a:rPr>
              <a:t>)</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17" name="Рисунок 16"/>
          <p:cNvPicPr>
            <a:picLocks noChangeAspect="1"/>
          </p:cNvPicPr>
          <p:nvPr/>
        </p:nvPicPr>
        <p:blipFill rotWithShape="1">
          <a:blip r:embed="rId2" cstate="print">
            <a:extLst>
              <a:ext uri="{28A0092B-C50C-407E-A947-70E740481C1C}">
                <a14:useLocalDpi xmlns:a14="http://schemas.microsoft.com/office/drawing/2010/main" val="0"/>
              </a:ext>
            </a:extLst>
          </a:blip>
          <a:srcRect l="17185" t="14110" r="18959" b="20777"/>
          <a:stretch/>
        </p:blipFill>
        <p:spPr>
          <a:xfrm>
            <a:off x="151637" y="4419529"/>
            <a:ext cx="258856" cy="221739"/>
          </a:xfrm>
          <a:prstGeom prst="rect">
            <a:avLst/>
          </a:prstGeom>
        </p:spPr>
      </p:pic>
      <p:pic>
        <p:nvPicPr>
          <p:cNvPr id="19" name="Рисунок 18"/>
          <p:cNvPicPr>
            <a:picLocks noChangeAspect="1"/>
          </p:cNvPicPr>
          <p:nvPr/>
        </p:nvPicPr>
        <p:blipFill rotWithShape="1">
          <a:blip r:embed="rId2" cstate="print">
            <a:extLst>
              <a:ext uri="{28A0092B-C50C-407E-A947-70E740481C1C}">
                <a14:useLocalDpi xmlns:a14="http://schemas.microsoft.com/office/drawing/2010/main" val="0"/>
              </a:ext>
            </a:extLst>
          </a:blip>
          <a:srcRect l="17185" t="14110" r="18959" b="20777"/>
          <a:stretch/>
        </p:blipFill>
        <p:spPr>
          <a:xfrm>
            <a:off x="152382" y="333786"/>
            <a:ext cx="258856" cy="221739"/>
          </a:xfrm>
          <a:prstGeom prst="rect">
            <a:avLst/>
          </a:prstGeom>
        </p:spPr>
      </p:pic>
      <p:sp>
        <p:nvSpPr>
          <p:cNvPr id="20" name="TextBox 19"/>
          <p:cNvSpPr txBox="1"/>
          <p:nvPr/>
        </p:nvSpPr>
        <p:spPr>
          <a:xfrm>
            <a:off x="411238" y="2647784"/>
            <a:ext cx="6020826" cy="984885"/>
          </a:xfrm>
          <a:prstGeom prst="rect">
            <a:avLst/>
          </a:prstGeom>
          <a:noFill/>
        </p:spPr>
        <p:txBody>
          <a:bodyPr wrap="square" rtlCol="0">
            <a:spAutoFit/>
          </a:bodyPr>
          <a:lstStyle/>
          <a:p>
            <a:r>
              <a:rPr lang="en-US" sz="1600" b="1" dirty="0" smtClean="0">
                <a:latin typeface="Constantia" panose="02030602050306030303" pitchFamily="18" charset="0"/>
                <a:ea typeface="Segoe UI" panose="020B0502040204020203" pitchFamily="34" charset="0"/>
                <a:cs typeface="Segoe UI" panose="020B0502040204020203" pitchFamily="34" charset="0"/>
              </a:rPr>
              <a:t>Alignment of operations with SDGs</a:t>
            </a:r>
            <a:endParaRPr lang="ru-RU" sz="1600" b="1" dirty="0">
              <a:latin typeface="Constantia" panose="02030602050306030303" pitchFamily="18" charset="0"/>
              <a:ea typeface="Segoe UI" panose="020B0502040204020203" pitchFamily="34" charset="0"/>
              <a:cs typeface="Segoe UI" panose="020B0502040204020203" pitchFamily="34" charset="0"/>
            </a:endParaRPr>
          </a:p>
          <a:p>
            <a:pPr lvl="0"/>
            <a:r>
              <a:rPr lang="en-US" sz="1400" dirty="0" smtClean="0">
                <a:latin typeface="Constantia" panose="02030602050306030303" pitchFamily="18" charset="0"/>
              </a:rPr>
              <a:t>Is a second way of MDB’s contribution to the sustainable development. NDB </a:t>
            </a:r>
            <a:r>
              <a:rPr lang="en-US" sz="1400" dirty="0">
                <a:latin typeface="Constantia" pitchFamily="18" charset="0"/>
              </a:rPr>
              <a:t>publishes its contribution to the SDGs in the annual report </a:t>
            </a:r>
            <a:r>
              <a:rPr lang="en-US" sz="1400" dirty="0" smtClean="0">
                <a:latin typeface="Constantia" pitchFamily="18" charset="0"/>
              </a:rPr>
              <a:t> and </a:t>
            </a:r>
            <a:r>
              <a:rPr lang="en-US" sz="1400" dirty="0">
                <a:latin typeface="Constantia" pitchFamily="18" charset="0"/>
              </a:rPr>
              <a:t>takes sustainability of a project into consideration as one of criteria for </a:t>
            </a:r>
            <a:r>
              <a:rPr lang="en-US" sz="1400" dirty="0" smtClean="0">
                <a:latin typeface="Constantia" pitchFamily="18" charset="0"/>
              </a:rPr>
              <a:t>approval.</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21" name="Рисунок 20"/>
          <p:cNvPicPr>
            <a:picLocks noChangeAspect="1"/>
          </p:cNvPicPr>
          <p:nvPr/>
        </p:nvPicPr>
        <p:blipFill rotWithShape="1">
          <a:blip r:embed="rId2" cstate="print">
            <a:extLst>
              <a:ext uri="{28A0092B-C50C-407E-A947-70E740481C1C}">
                <a14:useLocalDpi xmlns:a14="http://schemas.microsoft.com/office/drawing/2010/main" val="0"/>
              </a:ext>
            </a:extLst>
          </a:blip>
          <a:srcRect l="17185" t="14110" r="18959" b="20777"/>
          <a:stretch/>
        </p:blipFill>
        <p:spPr>
          <a:xfrm>
            <a:off x="152382" y="2729522"/>
            <a:ext cx="258856" cy="221739"/>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80" r="853"/>
          <a:stretch/>
        </p:blipFill>
        <p:spPr bwMode="auto">
          <a:xfrm>
            <a:off x="2195733" y="42508"/>
            <a:ext cx="4460135" cy="268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11238" y="252048"/>
            <a:ext cx="1856506" cy="1015663"/>
          </a:xfrm>
          <a:prstGeom prst="rect">
            <a:avLst/>
          </a:prstGeom>
          <a:noFill/>
        </p:spPr>
        <p:txBody>
          <a:bodyPr wrap="square" rtlCol="0">
            <a:spAutoFit/>
          </a:bodyPr>
          <a:lstStyle/>
          <a:p>
            <a:r>
              <a:rPr lang="en-US" sz="1600" b="1" dirty="0" smtClean="0">
                <a:latin typeface="Constantia" panose="02030602050306030303" pitchFamily="18" charset="0"/>
                <a:ea typeface="Segoe UI" panose="020B0502040204020203" pitchFamily="34" charset="0"/>
                <a:cs typeface="Segoe UI" panose="020B0502040204020203" pitchFamily="34" charset="0"/>
              </a:rPr>
              <a:t>Counter -cyclical role </a:t>
            </a:r>
            <a:r>
              <a:rPr lang="en-US" sz="1400" b="1" dirty="0" smtClean="0">
                <a:latin typeface="Constantia" panose="02030602050306030303" pitchFamily="18" charset="0"/>
              </a:rPr>
              <a:t>of MDBs</a:t>
            </a:r>
          </a:p>
          <a:p>
            <a:r>
              <a:rPr lang="en-US" sz="1400" dirty="0">
                <a:latin typeface="Constantia" panose="02030602050306030303" pitchFamily="18" charset="0"/>
                <a:ea typeface="Segoe UI" panose="020B0502040204020203" pitchFamily="34" charset="0"/>
                <a:cs typeface="Segoe UI" panose="020B0502040204020203" pitchFamily="34" charset="0"/>
              </a:rPr>
              <a:t>w</a:t>
            </a:r>
            <a:r>
              <a:rPr lang="en-US" sz="1400" dirty="0" smtClean="0">
                <a:latin typeface="Constantia" panose="02030602050306030303" pitchFamily="18" charset="0"/>
                <a:ea typeface="Segoe UI" panose="020B0502040204020203" pitchFamily="34" charset="0"/>
                <a:cs typeface="Segoe UI" panose="020B0502040204020203" pitchFamily="34" charset="0"/>
              </a:rPr>
              <a:t>as again justified in 2020</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5" name="Рисунок 4"/>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4416" r="4612"/>
          <a:stretch/>
        </p:blipFill>
        <p:spPr>
          <a:xfrm>
            <a:off x="6698202" y="3135662"/>
            <a:ext cx="2488130" cy="1987465"/>
          </a:xfrm>
          <a:prstGeom prst="rect">
            <a:avLst/>
          </a:prstGeom>
        </p:spPr>
      </p:pic>
    </p:spTree>
    <p:extLst>
      <p:ext uri="{BB962C8B-B14F-4D97-AF65-F5344CB8AC3E}">
        <p14:creationId xmlns:p14="http://schemas.microsoft.com/office/powerpoint/2010/main" val="17713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2267745" cy="5143500"/>
          </a:xfrm>
          <a:prstGeom prst="rect">
            <a:avLst/>
          </a:prstGeom>
          <a:solidFill>
            <a:srgbClr val="BCE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onstantia" pitchFamily="18" charset="0"/>
            </a:endParaRPr>
          </a:p>
        </p:txBody>
      </p:sp>
      <p:sp>
        <p:nvSpPr>
          <p:cNvPr id="9" name="TextBox 8"/>
          <p:cNvSpPr txBox="1"/>
          <p:nvPr/>
        </p:nvSpPr>
        <p:spPr>
          <a:xfrm>
            <a:off x="-17913" y="415865"/>
            <a:ext cx="2285658" cy="2277547"/>
          </a:xfrm>
          <a:prstGeom prst="rect">
            <a:avLst/>
          </a:prstGeom>
          <a:noFill/>
        </p:spPr>
        <p:txBody>
          <a:bodyPr wrap="square" rtlCol="0" anchor="ctr">
            <a:spAutoFit/>
          </a:bodyPr>
          <a:lstStyle/>
          <a:p>
            <a:pPr algn="ctr"/>
            <a:r>
              <a:rPr lang="en-US" sz="3000" b="1" dirty="0" smtClean="0">
                <a:latin typeface="Constantia" panose="02030602050306030303" pitchFamily="18" charset="0"/>
                <a:ea typeface="Segoe UI" panose="020B0502040204020203" pitchFamily="34" charset="0"/>
                <a:cs typeface="Segoe UI" panose="020B0502040204020203" pitchFamily="34" charset="0"/>
              </a:rPr>
              <a:t>How NDB contributes to SDGs: </a:t>
            </a:r>
            <a:r>
              <a:rPr lang="en-US" sz="2600" b="1" dirty="0" smtClean="0">
                <a:latin typeface="Constantia" panose="02030602050306030303" pitchFamily="18" charset="0"/>
                <a:ea typeface="Segoe UI" panose="020B0502040204020203" pitchFamily="34" charset="0"/>
                <a:cs typeface="Segoe UI" panose="020B0502040204020203" pitchFamily="34" charset="0"/>
              </a:rPr>
              <a:t>our methodology</a:t>
            </a:r>
            <a:endParaRPr lang="ru-RU" sz="2600" b="1" dirty="0">
              <a:latin typeface="Constantia" panose="02030602050306030303" pitchFamily="18" charset="0"/>
              <a:ea typeface="Segoe UI" panose="020B0502040204020203" pitchFamily="34" charset="0"/>
              <a:cs typeface="Segoe UI" panose="020B0502040204020203" pitchFamily="34" charset="0"/>
            </a:endParaRPr>
          </a:p>
        </p:txBody>
      </p:sp>
      <p:pic>
        <p:nvPicPr>
          <p:cNvPr id="5" name="Рисунок 4"/>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200" r="21998"/>
          <a:stretch/>
        </p:blipFill>
        <p:spPr>
          <a:xfrm>
            <a:off x="0" y="3219822"/>
            <a:ext cx="2267745" cy="1552575"/>
          </a:xfrm>
          <a:prstGeom prst="rect">
            <a:avLst/>
          </a:prstGeom>
        </p:spPr>
      </p:pic>
      <p:graphicFrame>
        <p:nvGraphicFramePr>
          <p:cNvPr id="6" name="Схема 5"/>
          <p:cNvGraphicFramePr/>
          <p:nvPr>
            <p:extLst>
              <p:ext uri="{D42A27DB-BD31-4B8C-83A1-F6EECF244321}">
                <p14:modId xmlns:p14="http://schemas.microsoft.com/office/powerpoint/2010/main" val="2108482934"/>
              </p:ext>
            </p:extLst>
          </p:nvPr>
        </p:nvGraphicFramePr>
        <p:xfrm>
          <a:off x="2699792" y="279237"/>
          <a:ext cx="6312024" cy="4493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3414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876256" y="-14319"/>
            <a:ext cx="2267743" cy="5143500"/>
          </a:xfrm>
          <a:prstGeom prst="rect">
            <a:avLst/>
          </a:prstGeom>
          <a:solidFill>
            <a:srgbClr val="BCE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onstantia" pitchFamily="18" charset="0"/>
            </a:endParaRPr>
          </a:p>
        </p:txBody>
      </p:sp>
      <p:sp>
        <p:nvSpPr>
          <p:cNvPr id="9" name="TextBox 8"/>
          <p:cNvSpPr txBox="1"/>
          <p:nvPr/>
        </p:nvSpPr>
        <p:spPr>
          <a:xfrm>
            <a:off x="6909073" y="141609"/>
            <a:ext cx="2234927" cy="1692771"/>
          </a:xfrm>
          <a:prstGeom prst="rect">
            <a:avLst/>
          </a:prstGeom>
          <a:noFill/>
        </p:spPr>
        <p:txBody>
          <a:bodyPr wrap="square" rtlCol="0" anchor="ctr">
            <a:spAutoFit/>
          </a:bodyPr>
          <a:lstStyle/>
          <a:p>
            <a:pPr algn="ctr"/>
            <a:r>
              <a:rPr lang="en-US" sz="2600" b="1" dirty="0" smtClean="0">
                <a:latin typeface="Constantia" panose="02030602050306030303" pitchFamily="18" charset="0"/>
                <a:ea typeface="Segoe UI" panose="020B0502040204020203" pitchFamily="34" charset="0"/>
                <a:cs typeface="Segoe UI" panose="020B0502040204020203" pitchFamily="34" charset="0"/>
              </a:rPr>
              <a:t>NDB’s contribution  to SDGs: results</a:t>
            </a:r>
            <a:endParaRPr lang="ru-RU" sz="2600" b="1" dirty="0">
              <a:latin typeface="Constantia" panose="02030602050306030303" pitchFamily="18" charset="0"/>
              <a:ea typeface="Segoe UI" panose="020B0502040204020203" pitchFamily="34" charset="0"/>
              <a:cs typeface="Segoe UI" panose="020B0502040204020203" pitchFamily="34" charset="0"/>
            </a:endParaRPr>
          </a:p>
        </p:txBody>
      </p:sp>
      <p:sp>
        <p:nvSpPr>
          <p:cNvPr id="13" name="TextBox 12"/>
          <p:cNvSpPr txBox="1"/>
          <p:nvPr/>
        </p:nvSpPr>
        <p:spPr>
          <a:xfrm>
            <a:off x="526776" y="4359740"/>
            <a:ext cx="6253950" cy="769441"/>
          </a:xfrm>
          <a:prstGeom prst="rect">
            <a:avLst/>
          </a:prstGeom>
          <a:noFill/>
        </p:spPr>
        <p:txBody>
          <a:bodyPr wrap="square" rtlCol="0">
            <a:spAutoFit/>
          </a:bodyPr>
          <a:lstStyle/>
          <a:p>
            <a:r>
              <a:rPr lang="en-US" sz="1600" b="1" dirty="0">
                <a:latin typeface="Constantia" pitchFamily="18" charset="0"/>
              </a:rPr>
              <a:t>Bank has quickly stepped in during pandemic in 2020 </a:t>
            </a:r>
            <a:endParaRPr lang="en-US" sz="1600" b="1" dirty="0" smtClean="0">
              <a:latin typeface="Constantia" pitchFamily="18" charset="0"/>
            </a:endParaRPr>
          </a:p>
          <a:p>
            <a:r>
              <a:rPr lang="en-US" sz="1400" dirty="0">
                <a:latin typeface="Constantia" pitchFamily="18" charset="0"/>
              </a:rPr>
              <a:t>provided loans aimed at social aspects such as social protection, education, and healthcare.</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17185" t="14110" r="18959" b="20777"/>
          <a:stretch/>
        </p:blipFill>
        <p:spPr>
          <a:xfrm>
            <a:off x="127671" y="4465444"/>
            <a:ext cx="401539" cy="343963"/>
          </a:xfrm>
          <a:prstGeom prst="rect">
            <a:avLst/>
          </a:prstGeom>
        </p:spPr>
      </p:pic>
      <p:pic>
        <p:nvPicPr>
          <p:cNvPr id="53" name="Рисунок 52"/>
          <p:cNvPicPr>
            <a:picLocks noChangeAspect="1"/>
          </p:cNvPicPr>
          <p:nvPr/>
        </p:nvPicPr>
        <p:blipFill rotWithShape="1">
          <a:blip r:embed="rId4">
            <a:extLst>
              <a:ext uri="{28A0092B-C50C-407E-A947-70E740481C1C}">
                <a14:useLocalDpi xmlns:a14="http://schemas.microsoft.com/office/drawing/2010/main" val="0"/>
              </a:ext>
            </a:extLst>
          </a:blip>
          <a:srcRect l="12483" r="9664"/>
          <a:stretch/>
        </p:blipFill>
        <p:spPr>
          <a:xfrm>
            <a:off x="6954620" y="2466999"/>
            <a:ext cx="2143832" cy="1647386"/>
          </a:xfrm>
          <a:prstGeom prst="rect">
            <a:avLst/>
          </a:prstGeom>
        </p:spPr>
      </p:pic>
      <p:sp>
        <p:nvSpPr>
          <p:cNvPr id="54" name="Прямоугольник 53"/>
          <p:cNvSpPr/>
          <p:nvPr/>
        </p:nvSpPr>
        <p:spPr>
          <a:xfrm>
            <a:off x="126892" y="626029"/>
            <a:ext cx="3841007" cy="211499"/>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onstantia" pitchFamily="18" charset="0"/>
              </a:rPr>
              <a:t>SDG 1. No poverty</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5" name="Прямоугольник 54"/>
          <p:cNvSpPr/>
          <p:nvPr/>
        </p:nvSpPr>
        <p:spPr>
          <a:xfrm>
            <a:off x="126688" y="921159"/>
            <a:ext cx="3841317" cy="182670"/>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onstantia" pitchFamily="18" charset="0"/>
              </a:rPr>
              <a:t>SDG 2. No hunger</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6" name="Прямоугольник 55"/>
          <p:cNvSpPr/>
          <p:nvPr/>
        </p:nvSpPr>
        <p:spPr>
          <a:xfrm>
            <a:off x="3956008" y="921444"/>
            <a:ext cx="899263" cy="182385"/>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57" name="TextBox 56"/>
          <p:cNvSpPr txBox="1"/>
          <p:nvPr/>
        </p:nvSpPr>
        <p:spPr>
          <a:xfrm>
            <a:off x="3861746" y="52323"/>
            <a:ext cx="1003142" cy="461665"/>
          </a:xfrm>
          <a:prstGeom prst="rect">
            <a:avLst/>
          </a:prstGeom>
          <a:noFill/>
        </p:spPr>
        <p:txBody>
          <a:bodyPr wrap="square" rtlCol="0">
            <a:spAutoFit/>
          </a:bodyPr>
          <a:lstStyle/>
          <a:p>
            <a:pPr algn="ctr"/>
            <a:r>
              <a:rPr lang="en-US" sz="1200" b="1" dirty="0" smtClean="0">
                <a:latin typeface="Constantia" panose="02030602050306030303" pitchFamily="18" charset="0"/>
              </a:rPr>
              <a:t>Number of projects</a:t>
            </a:r>
            <a:endParaRPr lang="ru-RU" sz="1200" b="1" dirty="0">
              <a:latin typeface="Constantia" panose="02030602050306030303" pitchFamily="18" charset="0"/>
              <a:ea typeface="Segoe UI" panose="020B0502040204020203" pitchFamily="34" charset="0"/>
              <a:cs typeface="Segoe UI" panose="020B0502040204020203" pitchFamily="34" charset="0"/>
            </a:endParaRPr>
          </a:p>
        </p:txBody>
      </p:sp>
      <p:sp>
        <p:nvSpPr>
          <p:cNvPr id="58" name="TextBox 57"/>
          <p:cNvSpPr txBox="1"/>
          <p:nvPr/>
        </p:nvSpPr>
        <p:spPr>
          <a:xfrm>
            <a:off x="5846504" y="58366"/>
            <a:ext cx="925579" cy="461663"/>
          </a:xfrm>
          <a:prstGeom prst="rect">
            <a:avLst/>
          </a:prstGeom>
          <a:noFill/>
        </p:spPr>
        <p:txBody>
          <a:bodyPr wrap="square" rtlCol="0">
            <a:spAutoFit/>
          </a:bodyPr>
          <a:lstStyle/>
          <a:p>
            <a:pPr algn="ctr"/>
            <a:r>
              <a:rPr lang="en-US" sz="1200" b="1" dirty="0" smtClean="0">
                <a:latin typeface="Constantia" panose="02030602050306030303" pitchFamily="18" charset="0"/>
              </a:rPr>
              <a:t>Share of approvals</a:t>
            </a:r>
            <a:endParaRPr lang="ru-RU" sz="1200" b="1" dirty="0">
              <a:latin typeface="Constantia" panose="02030602050306030303" pitchFamily="18" charset="0"/>
              <a:ea typeface="Segoe UI" panose="020B0502040204020203" pitchFamily="34" charset="0"/>
              <a:cs typeface="Segoe UI" panose="020B0502040204020203" pitchFamily="34" charset="0"/>
            </a:endParaRPr>
          </a:p>
        </p:txBody>
      </p:sp>
      <p:sp>
        <p:nvSpPr>
          <p:cNvPr id="59" name="TextBox 58"/>
          <p:cNvSpPr txBox="1"/>
          <p:nvPr/>
        </p:nvSpPr>
        <p:spPr>
          <a:xfrm>
            <a:off x="4820559" y="-30381"/>
            <a:ext cx="1025945" cy="646331"/>
          </a:xfrm>
          <a:prstGeom prst="rect">
            <a:avLst/>
          </a:prstGeom>
          <a:noFill/>
          <a:ln>
            <a:noFill/>
          </a:ln>
        </p:spPr>
        <p:txBody>
          <a:bodyPr wrap="square" rtlCol="0">
            <a:spAutoFit/>
          </a:bodyPr>
          <a:lstStyle/>
          <a:p>
            <a:pPr algn="ctr"/>
            <a:r>
              <a:rPr lang="en-US" sz="1200" b="1" dirty="0" smtClean="0">
                <a:latin typeface="Constantia" panose="02030602050306030303" pitchFamily="18" charset="0"/>
              </a:rPr>
              <a:t>Cumulative approvals (USD </a:t>
            </a:r>
            <a:r>
              <a:rPr lang="en-US" sz="1200" b="1" dirty="0" err="1" smtClean="0">
                <a:latin typeface="Constantia" panose="02030602050306030303" pitchFamily="18" charset="0"/>
              </a:rPr>
              <a:t>mln</a:t>
            </a:r>
            <a:r>
              <a:rPr lang="en-US" sz="1200" b="1" dirty="0" smtClean="0">
                <a:latin typeface="Constantia" panose="02030602050306030303" pitchFamily="18" charset="0"/>
              </a:rPr>
              <a:t>)</a:t>
            </a:r>
            <a:endParaRPr lang="ru-RU" sz="1200" b="1" dirty="0">
              <a:latin typeface="Constantia" panose="02030602050306030303" pitchFamily="18" charset="0"/>
              <a:ea typeface="Segoe UI" panose="020B0502040204020203" pitchFamily="34" charset="0"/>
              <a:cs typeface="Segoe UI" panose="020B0502040204020203" pitchFamily="34" charset="0"/>
            </a:endParaRPr>
          </a:p>
        </p:txBody>
      </p:sp>
      <p:sp>
        <p:nvSpPr>
          <p:cNvPr id="61" name="Прямоугольник 60"/>
          <p:cNvSpPr/>
          <p:nvPr/>
        </p:nvSpPr>
        <p:spPr>
          <a:xfrm>
            <a:off x="127670" y="1174403"/>
            <a:ext cx="3831909" cy="203131"/>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onstantia" pitchFamily="18" charset="0"/>
              </a:rPr>
              <a:t>SDG 3. Good health and well-being</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2" name="Прямоугольник 61"/>
          <p:cNvSpPr/>
          <p:nvPr/>
        </p:nvSpPr>
        <p:spPr>
          <a:xfrm>
            <a:off x="3955467" y="1174055"/>
            <a:ext cx="901709" cy="203480"/>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3" name="Прямоугольник 62"/>
          <p:cNvSpPr/>
          <p:nvPr/>
        </p:nvSpPr>
        <p:spPr>
          <a:xfrm>
            <a:off x="127671" y="2016377"/>
            <a:ext cx="3831906" cy="198346"/>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onstantia" pitchFamily="18" charset="0"/>
              </a:rPr>
              <a:t>SDG 7. Affordable and clean energy</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4" name="Прямоугольник 63"/>
          <p:cNvSpPr/>
          <p:nvPr/>
        </p:nvSpPr>
        <p:spPr>
          <a:xfrm>
            <a:off x="3957264" y="2016176"/>
            <a:ext cx="889941" cy="198547"/>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18</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5" name="Прямоугольник 64"/>
          <p:cNvSpPr/>
          <p:nvPr/>
        </p:nvSpPr>
        <p:spPr>
          <a:xfrm>
            <a:off x="127671" y="1477457"/>
            <a:ext cx="3831910" cy="203132"/>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onstantia" pitchFamily="18" charset="0"/>
              </a:rPr>
              <a:t>SDG 4. Quality education.</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6" name="Прямоугольник 65"/>
          <p:cNvSpPr/>
          <p:nvPr/>
        </p:nvSpPr>
        <p:spPr>
          <a:xfrm>
            <a:off x="3955257" y="1477460"/>
            <a:ext cx="900079" cy="203130"/>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7" name="Прямоугольник 66"/>
          <p:cNvSpPr/>
          <p:nvPr/>
        </p:nvSpPr>
        <p:spPr>
          <a:xfrm>
            <a:off x="3959580" y="625421"/>
            <a:ext cx="893070" cy="212107"/>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8" name="Прямоугольник 67"/>
          <p:cNvSpPr/>
          <p:nvPr/>
        </p:nvSpPr>
        <p:spPr>
          <a:xfrm>
            <a:off x="124768" y="2272355"/>
            <a:ext cx="3859740" cy="201827"/>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Constantia" pitchFamily="18" charset="0"/>
              </a:rPr>
              <a:t>SDG 8. Decent work and economic growth</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69" name="Прямоугольник 68"/>
          <p:cNvSpPr/>
          <p:nvPr/>
        </p:nvSpPr>
        <p:spPr>
          <a:xfrm>
            <a:off x="3956143" y="2272047"/>
            <a:ext cx="906990" cy="202136"/>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14</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0" name="Прямоугольник 69"/>
          <p:cNvSpPr/>
          <p:nvPr/>
        </p:nvSpPr>
        <p:spPr>
          <a:xfrm>
            <a:off x="4849331" y="921794"/>
            <a:ext cx="1014032" cy="182036"/>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100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1" name="Прямоугольник 70"/>
          <p:cNvSpPr/>
          <p:nvPr/>
        </p:nvSpPr>
        <p:spPr>
          <a:xfrm>
            <a:off x="4849330" y="1174404"/>
            <a:ext cx="1000167" cy="203130"/>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4 114</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2" name="Прямоугольник 71"/>
          <p:cNvSpPr/>
          <p:nvPr/>
        </p:nvSpPr>
        <p:spPr>
          <a:xfrm>
            <a:off x="4847206" y="2016174"/>
            <a:ext cx="999298" cy="198550"/>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5 690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3" name="Прямоугольник 72"/>
          <p:cNvSpPr/>
          <p:nvPr/>
        </p:nvSpPr>
        <p:spPr>
          <a:xfrm>
            <a:off x="4849329" y="1477460"/>
            <a:ext cx="1000169" cy="203130"/>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650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4" name="Прямоугольник 73"/>
          <p:cNvSpPr/>
          <p:nvPr/>
        </p:nvSpPr>
        <p:spPr>
          <a:xfrm>
            <a:off x="4847205" y="625771"/>
            <a:ext cx="1007737" cy="211757"/>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3 000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5" name="Прямоугольник 74"/>
          <p:cNvSpPr/>
          <p:nvPr/>
        </p:nvSpPr>
        <p:spPr>
          <a:xfrm>
            <a:off x="4847205" y="2272396"/>
            <a:ext cx="1017820" cy="201786"/>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8 448</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6" name="Прямоугольник 75"/>
          <p:cNvSpPr/>
          <p:nvPr/>
        </p:nvSpPr>
        <p:spPr>
          <a:xfrm>
            <a:off x="5846504" y="921442"/>
            <a:ext cx="929583" cy="182387"/>
          </a:xfrm>
          <a:prstGeom prst="rect">
            <a:avLst/>
          </a:prstGeom>
          <a:solidFill>
            <a:srgbClr val="D7EEF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0.3</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7" name="Прямоугольник 76"/>
          <p:cNvSpPr/>
          <p:nvPr/>
        </p:nvSpPr>
        <p:spPr>
          <a:xfrm>
            <a:off x="5846505" y="1174053"/>
            <a:ext cx="929582" cy="203481"/>
          </a:xfrm>
          <a:prstGeom prst="rect">
            <a:avLst/>
          </a:prstGeom>
          <a:solidFill>
            <a:srgbClr val="B6E0F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13.7</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8" name="Прямоугольник 77"/>
          <p:cNvSpPr/>
          <p:nvPr/>
        </p:nvSpPr>
        <p:spPr>
          <a:xfrm>
            <a:off x="5846504" y="2016174"/>
            <a:ext cx="929583" cy="198549"/>
          </a:xfrm>
          <a:prstGeom prst="rect">
            <a:avLst/>
          </a:prstGeom>
          <a:solidFill>
            <a:srgbClr val="2FA5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18.9</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79" name="Прямоугольник 78"/>
          <p:cNvSpPr/>
          <p:nvPr/>
        </p:nvSpPr>
        <p:spPr>
          <a:xfrm>
            <a:off x="5846504" y="1477460"/>
            <a:ext cx="929583" cy="203129"/>
          </a:xfrm>
          <a:prstGeom prst="rect">
            <a:avLst/>
          </a:prstGeom>
          <a:solidFill>
            <a:srgbClr val="90CFF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2.2</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0" name="Прямоугольник 79"/>
          <p:cNvSpPr/>
          <p:nvPr/>
        </p:nvSpPr>
        <p:spPr>
          <a:xfrm>
            <a:off x="5846504" y="625420"/>
            <a:ext cx="930429" cy="212108"/>
          </a:xfrm>
          <a:prstGeom prst="rect">
            <a:avLst/>
          </a:prstGeom>
          <a:solidFill>
            <a:srgbClr val="E8F5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1" name="Прямоугольник 80"/>
          <p:cNvSpPr/>
          <p:nvPr/>
        </p:nvSpPr>
        <p:spPr>
          <a:xfrm>
            <a:off x="5846505" y="2272045"/>
            <a:ext cx="934220" cy="202137"/>
          </a:xfrm>
          <a:prstGeom prst="rect">
            <a:avLst/>
          </a:prstGeom>
          <a:solidFill>
            <a:srgbClr val="0A95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28.1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8" name="Прямоугольник 87"/>
          <p:cNvSpPr/>
          <p:nvPr/>
        </p:nvSpPr>
        <p:spPr>
          <a:xfrm>
            <a:off x="124985" y="2554573"/>
            <a:ext cx="3857638" cy="201827"/>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Constantia" pitchFamily="18" charset="0"/>
              </a:rPr>
              <a:t>SDG 9. Industry, innovation and infrastructure</a:t>
            </a:r>
            <a:endParaRPr lang="ru-RU" sz="14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89" name="Прямоугольник 88"/>
          <p:cNvSpPr/>
          <p:nvPr/>
        </p:nvSpPr>
        <p:spPr>
          <a:xfrm>
            <a:off x="3955999" y="2554265"/>
            <a:ext cx="905876" cy="202136"/>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41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90" name="Прямоугольник 89"/>
          <p:cNvSpPr/>
          <p:nvPr/>
        </p:nvSpPr>
        <p:spPr>
          <a:xfrm>
            <a:off x="4847205" y="2554614"/>
            <a:ext cx="999299" cy="201786"/>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12 654</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91" name="Прямоугольник 90"/>
          <p:cNvSpPr/>
          <p:nvPr/>
        </p:nvSpPr>
        <p:spPr>
          <a:xfrm>
            <a:off x="5846506" y="2554263"/>
            <a:ext cx="934220" cy="202137"/>
          </a:xfrm>
          <a:prstGeom prst="rect">
            <a:avLst/>
          </a:prstGeom>
          <a:solidFill>
            <a:srgbClr val="098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42.1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93" name="Прямоугольник 92"/>
          <p:cNvSpPr/>
          <p:nvPr/>
        </p:nvSpPr>
        <p:spPr>
          <a:xfrm>
            <a:off x="125205" y="2811585"/>
            <a:ext cx="3855531" cy="211499"/>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Constantia" pitchFamily="18" charset="0"/>
              </a:rPr>
              <a:t>SDG 11. Sustainable cities and communities</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94" name="Прямоугольник 93"/>
          <p:cNvSpPr/>
          <p:nvPr/>
        </p:nvSpPr>
        <p:spPr>
          <a:xfrm>
            <a:off x="126802" y="3106754"/>
            <a:ext cx="3840237" cy="183938"/>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onstantia" pitchFamily="18" charset="0"/>
              </a:rPr>
              <a:t>SDG 13. Climate action</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95" name="Прямоугольник 94"/>
          <p:cNvSpPr/>
          <p:nvPr/>
        </p:nvSpPr>
        <p:spPr>
          <a:xfrm>
            <a:off x="3955467" y="3107000"/>
            <a:ext cx="901710" cy="183692"/>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96" name="Прямоугольник 95"/>
          <p:cNvSpPr/>
          <p:nvPr/>
        </p:nvSpPr>
        <p:spPr>
          <a:xfrm>
            <a:off x="126186" y="3359959"/>
            <a:ext cx="3846124" cy="203131"/>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Constantia" pitchFamily="18" charset="0"/>
              </a:rPr>
              <a:t>SDG 16. Peace and justice strong institutions</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97" name="Прямоугольник 96"/>
          <p:cNvSpPr/>
          <p:nvPr/>
        </p:nvSpPr>
        <p:spPr>
          <a:xfrm>
            <a:off x="3955363" y="3359611"/>
            <a:ext cx="900895" cy="203480"/>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02" name="Прямоугольник 101"/>
          <p:cNvSpPr/>
          <p:nvPr/>
        </p:nvSpPr>
        <p:spPr>
          <a:xfrm>
            <a:off x="3955962" y="2810977"/>
            <a:ext cx="905576" cy="212107"/>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03" name="Прямоугольник 102"/>
          <p:cNvSpPr/>
          <p:nvPr/>
        </p:nvSpPr>
        <p:spPr>
          <a:xfrm>
            <a:off x="127671" y="1770305"/>
            <a:ext cx="3831905" cy="201827"/>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onstantia" pitchFamily="18" charset="0"/>
              </a:rPr>
              <a:t>SDG 6. Clean water and sanitation</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04" name="Прямоугольник 103"/>
          <p:cNvSpPr/>
          <p:nvPr/>
        </p:nvSpPr>
        <p:spPr>
          <a:xfrm>
            <a:off x="3955975" y="1769997"/>
            <a:ext cx="905659" cy="202136"/>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12</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05" name="Прямоугольник 104"/>
          <p:cNvSpPr/>
          <p:nvPr/>
        </p:nvSpPr>
        <p:spPr>
          <a:xfrm>
            <a:off x="4847205" y="3107349"/>
            <a:ext cx="999299" cy="183343"/>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600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06" name="Прямоугольник 105"/>
          <p:cNvSpPr/>
          <p:nvPr/>
        </p:nvSpPr>
        <p:spPr>
          <a:xfrm>
            <a:off x="4847205" y="3359960"/>
            <a:ext cx="1010946" cy="203130"/>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460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09" name="Прямоугольник 108"/>
          <p:cNvSpPr/>
          <p:nvPr/>
        </p:nvSpPr>
        <p:spPr>
          <a:xfrm>
            <a:off x="4847205" y="2811327"/>
            <a:ext cx="1016227" cy="211757"/>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3 586</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10" name="Прямоугольник 109"/>
          <p:cNvSpPr/>
          <p:nvPr/>
        </p:nvSpPr>
        <p:spPr>
          <a:xfrm>
            <a:off x="4847205" y="1770346"/>
            <a:ext cx="999299" cy="201786"/>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3 619</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11" name="Прямоугольник 110"/>
          <p:cNvSpPr/>
          <p:nvPr/>
        </p:nvSpPr>
        <p:spPr>
          <a:xfrm>
            <a:off x="5846504" y="3106998"/>
            <a:ext cx="934222" cy="183694"/>
          </a:xfrm>
          <a:prstGeom prst="rect">
            <a:avLst/>
          </a:prstGeom>
          <a:solidFill>
            <a:srgbClr val="0A69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2.0</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12" name="Прямоугольник 111"/>
          <p:cNvSpPr/>
          <p:nvPr/>
        </p:nvSpPr>
        <p:spPr>
          <a:xfrm>
            <a:off x="5846504" y="3359609"/>
            <a:ext cx="934221" cy="203481"/>
          </a:xfrm>
          <a:prstGeom prst="rect">
            <a:avLst/>
          </a:prstGeom>
          <a:solidFill>
            <a:srgbClr val="095C9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1.5</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15" name="Прямоугольник 114"/>
          <p:cNvSpPr/>
          <p:nvPr/>
        </p:nvSpPr>
        <p:spPr>
          <a:xfrm>
            <a:off x="5846504" y="2810976"/>
            <a:ext cx="934222" cy="212108"/>
          </a:xfrm>
          <a:prstGeom prst="rect">
            <a:avLst/>
          </a:prstGeom>
          <a:solidFill>
            <a:srgbClr val="0B7A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11.9</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16" name="Прямоугольник 115"/>
          <p:cNvSpPr/>
          <p:nvPr/>
        </p:nvSpPr>
        <p:spPr>
          <a:xfrm>
            <a:off x="5846504" y="1769995"/>
            <a:ext cx="929583" cy="202137"/>
          </a:xfrm>
          <a:prstGeom prst="rect">
            <a:avLst/>
          </a:prstGeom>
          <a:solidFill>
            <a:srgbClr val="5FB9F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onstantia" panose="02030602050306030303" pitchFamily="18" charset="0"/>
                <a:ea typeface="Segoe UI" panose="020B0502040204020203" pitchFamily="34" charset="0"/>
                <a:cs typeface="Segoe UI" panose="020B0502040204020203" pitchFamily="34" charset="0"/>
              </a:rPr>
              <a:t>12.1</a:t>
            </a:r>
            <a:endParaRPr lang="ru-RU" sz="1500" dirty="0">
              <a:solidFill>
                <a:schemeClr val="tx1"/>
              </a:solidFill>
              <a:latin typeface="Constantia" panose="02030602050306030303" pitchFamily="18" charset="0"/>
              <a:ea typeface="Segoe UI" panose="020B0502040204020203" pitchFamily="34" charset="0"/>
              <a:cs typeface="Segoe UI" panose="020B0502040204020203" pitchFamily="34" charset="0"/>
            </a:endParaRPr>
          </a:p>
        </p:txBody>
      </p:sp>
      <p:sp>
        <p:nvSpPr>
          <p:cNvPr id="124" name="TextBox 123"/>
          <p:cNvSpPr txBox="1"/>
          <p:nvPr/>
        </p:nvSpPr>
        <p:spPr>
          <a:xfrm>
            <a:off x="526775" y="3684487"/>
            <a:ext cx="6349481" cy="754053"/>
          </a:xfrm>
          <a:prstGeom prst="rect">
            <a:avLst/>
          </a:prstGeom>
          <a:noFill/>
        </p:spPr>
        <p:txBody>
          <a:bodyPr wrap="square" rtlCol="0">
            <a:spAutoFit/>
          </a:bodyPr>
          <a:lstStyle/>
          <a:p>
            <a:r>
              <a:rPr lang="en-US" sz="1500" b="1" dirty="0" smtClean="0">
                <a:latin typeface="Constantia" panose="02030602050306030303" pitchFamily="18" charset="0"/>
                <a:ea typeface="Segoe UI" panose="020B0502040204020203" pitchFamily="34" charset="0"/>
                <a:cs typeface="Segoe UI" panose="020B0502040204020203" pitchFamily="34" charset="0"/>
              </a:rPr>
              <a:t>SDG’s alignment of NDB is consistent with its mandate</a:t>
            </a:r>
            <a:endParaRPr lang="ru-RU" sz="1500" b="1" dirty="0" smtClean="0">
              <a:latin typeface="Constantia" panose="02030602050306030303" pitchFamily="18" charset="0"/>
              <a:ea typeface="Segoe UI" panose="020B0502040204020203" pitchFamily="34" charset="0"/>
              <a:cs typeface="Segoe UI" panose="020B0502040204020203" pitchFamily="34" charset="0"/>
            </a:endParaRPr>
          </a:p>
          <a:p>
            <a:r>
              <a:rPr lang="en-US" sz="1400" dirty="0">
                <a:latin typeface="Constantia" pitchFamily="18" charset="0"/>
              </a:rPr>
              <a:t>NDB primarily contributes to the goals that raise the least number of question in terms of changed circumstances, such as SDG 6, SDG 7, SDG8, and SDG 9.</a:t>
            </a:r>
            <a:r>
              <a:rPr lang="en-US" sz="1400" dirty="0" smtClean="0">
                <a:latin typeface="Constantia" pitchFamily="18" charset="0"/>
              </a:rPr>
              <a:t> </a:t>
            </a:r>
            <a:endParaRPr lang="ru-RU" sz="1400" dirty="0">
              <a:latin typeface="Constantia" panose="02030602050306030303" pitchFamily="18" charset="0"/>
              <a:ea typeface="Segoe UI" panose="020B0502040204020203" pitchFamily="34" charset="0"/>
              <a:cs typeface="Segoe UI" panose="020B0502040204020203" pitchFamily="34" charset="0"/>
            </a:endParaRPr>
          </a:p>
        </p:txBody>
      </p:sp>
      <p:pic>
        <p:nvPicPr>
          <p:cNvPr id="125" name="Рисунок 124"/>
          <p:cNvPicPr>
            <a:picLocks noChangeAspect="1"/>
          </p:cNvPicPr>
          <p:nvPr/>
        </p:nvPicPr>
        <p:blipFill rotWithShape="1">
          <a:blip r:embed="rId3" cstate="print">
            <a:extLst>
              <a:ext uri="{28A0092B-C50C-407E-A947-70E740481C1C}">
                <a14:useLocalDpi xmlns:a14="http://schemas.microsoft.com/office/drawing/2010/main" val="0"/>
              </a:ext>
            </a:extLst>
          </a:blip>
          <a:srcRect l="17185" t="14110" r="18959" b="20777"/>
          <a:stretch/>
        </p:blipFill>
        <p:spPr>
          <a:xfrm>
            <a:off x="127670" y="3743036"/>
            <a:ext cx="401539" cy="343963"/>
          </a:xfrm>
          <a:prstGeom prst="rect">
            <a:avLst/>
          </a:prstGeom>
        </p:spPr>
      </p:pic>
    </p:spTree>
    <p:extLst>
      <p:ext uri="{BB962C8B-B14F-4D97-AF65-F5344CB8AC3E}">
        <p14:creationId xmlns:p14="http://schemas.microsoft.com/office/powerpoint/2010/main" val="1562620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059832" cy="5143500"/>
          </a:xfrm>
          <a:prstGeom prst="rect">
            <a:avLst/>
          </a:prstGeom>
          <a:solidFill>
            <a:srgbClr val="BCE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onstantia" pitchFamily="18" charset="0"/>
            </a:endParaRPr>
          </a:p>
        </p:txBody>
      </p:sp>
      <p:sp>
        <p:nvSpPr>
          <p:cNvPr id="3" name="TextBox 2"/>
          <p:cNvSpPr txBox="1"/>
          <p:nvPr/>
        </p:nvSpPr>
        <p:spPr>
          <a:xfrm>
            <a:off x="4576" y="483518"/>
            <a:ext cx="3059831" cy="1292662"/>
          </a:xfrm>
          <a:prstGeom prst="rect">
            <a:avLst/>
          </a:prstGeom>
          <a:noFill/>
        </p:spPr>
        <p:txBody>
          <a:bodyPr wrap="square" rtlCol="0" anchor="ctr">
            <a:spAutoFit/>
          </a:bodyPr>
          <a:lstStyle/>
          <a:p>
            <a:pPr algn="ctr">
              <a:lnSpc>
                <a:spcPct val="150000"/>
              </a:lnSpc>
            </a:pPr>
            <a:r>
              <a:rPr lang="en-US" sz="2600" b="1" dirty="0" smtClean="0">
                <a:latin typeface="Constantia" pitchFamily="18" charset="0"/>
                <a:ea typeface="Segoe UI" panose="020B0502040204020203" pitchFamily="34" charset="0"/>
                <a:cs typeface="Segoe UI" panose="020B0502040204020203" pitchFamily="34" charset="0"/>
              </a:rPr>
              <a:t>Conclusions and recommendations</a:t>
            </a:r>
            <a:endParaRPr lang="ru-RU" sz="2600" b="1" dirty="0">
              <a:latin typeface="Constantia" panose="02030602050306030303" pitchFamily="18" charset="0"/>
              <a:ea typeface="Segoe UI" panose="020B0502040204020203" pitchFamily="34" charset="0"/>
              <a:cs typeface="Segoe UI" panose="020B0502040204020203"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859" r="17448"/>
          <a:stretch/>
        </p:blipFill>
        <p:spPr>
          <a:xfrm>
            <a:off x="-5769" y="2273311"/>
            <a:ext cx="3062844" cy="2783661"/>
          </a:xfrm>
          <a:prstGeom prst="rect">
            <a:avLst/>
          </a:prstGeom>
        </p:spPr>
      </p:pic>
      <p:graphicFrame>
        <p:nvGraphicFramePr>
          <p:cNvPr id="6" name="Схема 5"/>
          <p:cNvGraphicFramePr/>
          <p:nvPr>
            <p:extLst>
              <p:ext uri="{D42A27DB-BD31-4B8C-83A1-F6EECF244321}">
                <p14:modId xmlns:p14="http://schemas.microsoft.com/office/powerpoint/2010/main" val="2752923309"/>
              </p:ext>
            </p:extLst>
          </p:nvPr>
        </p:nvGraphicFramePr>
        <p:xfrm>
          <a:off x="3203848" y="267494"/>
          <a:ext cx="584451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8805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816</Words>
  <Application>Microsoft Office PowerPoint</Application>
  <PresentationFormat>Экран (16:9)</PresentationFormat>
  <Paragraphs>179</Paragraphs>
  <Slides>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dc:creator>
  <cp:lastModifiedBy>alex</cp:lastModifiedBy>
  <cp:revision>139</cp:revision>
  <dcterms:created xsi:type="dcterms:W3CDTF">2020-11-20T11:39:23Z</dcterms:created>
  <dcterms:modified xsi:type="dcterms:W3CDTF">2022-04-05T13:26:52Z</dcterms:modified>
</cp:coreProperties>
</file>